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5593" autoAdjust="0"/>
  </p:normalViewPr>
  <p:slideViewPr>
    <p:cSldViewPr snapToGrid="0" showGuides="1">
      <p:cViewPr>
        <p:scale>
          <a:sx n="25" d="100"/>
          <a:sy n="25" d="100"/>
        </p:scale>
        <p:origin x="2412" y="18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6CDCD-2F24-4FC6-8D89-D255EE55885D}" type="datetimeFigureOut">
              <a:rPr lang="de-DE" smtClean="0"/>
              <a:t>05.07.2025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FD0B-8A86-49B4-B585-C3C192A21C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8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5584-6A83-F520-52B8-4FA134BD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1CBDC1-B892-C250-E9D3-3A9DF55EF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9681D1-0748-1726-C2F3-E91F54C2A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310BD-B493-6B1F-CB3A-B041D55E4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FFD0B-8A86-49B4-B585-C3C192A21C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66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openxmlformats.org/officeDocument/2006/relationships/image" Target="../media/image1.jpg"/><Relationship Id="rId21" Type="http://schemas.openxmlformats.org/officeDocument/2006/relationships/image" Target="../media/image19.pn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23" Type="http://schemas.openxmlformats.org/officeDocument/2006/relationships/image" Target="../media/image21.png"/><Relationship Id="rId10" Type="http://schemas.openxmlformats.org/officeDocument/2006/relationships/image" Target="../media/image8.jpeg"/><Relationship Id="rId19" Type="http://schemas.openxmlformats.org/officeDocument/2006/relationships/image" Target="../media/image17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DFFA-203B-CFEF-CC07-74B16FA62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CCF7F2E6-912A-9B31-AD1B-CF185A3339E1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7A78E-7CDC-2B70-C6D3-6DB6BAF48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2036" y="35857778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D3638F-CCDF-CB6F-CFBB-B60ACBE91332}"/>
              </a:ext>
            </a:extLst>
          </p:cNvPr>
          <p:cNvSpPr/>
          <p:nvPr/>
        </p:nvSpPr>
        <p:spPr>
          <a:xfrm>
            <a:off x="619433" y="27643718"/>
            <a:ext cx="14518173" cy="14571082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F4D1B6-C289-24CD-E2A2-B091F7F785D5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DE6BA2-A48F-A3B2-407A-4C775FA6DCCF}"/>
              </a:ext>
            </a:extLst>
          </p:cNvPr>
          <p:cNvSpPr/>
          <p:nvPr/>
        </p:nvSpPr>
        <p:spPr>
          <a:xfrm>
            <a:off x="15765564" y="35908634"/>
            <a:ext cx="8275536" cy="6306166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457751-A963-D0CD-EC18-6A027C6507FC}"/>
              </a:ext>
            </a:extLst>
          </p:cNvPr>
          <p:cNvSpPr/>
          <p:nvPr/>
        </p:nvSpPr>
        <p:spPr>
          <a:xfrm>
            <a:off x="568333" y="13949423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BA1CD7-4612-B9B8-375A-F3831483B68C}"/>
              </a:ext>
            </a:extLst>
          </p:cNvPr>
          <p:cNvSpPr/>
          <p:nvPr/>
        </p:nvSpPr>
        <p:spPr>
          <a:xfrm>
            <a:off x="619433" y="6354751"/>
            <a:ext cx="29054323" cy="6827879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noProof="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66CA6B-CD5B-4C4E-31A8-5C8845710CDB}"/>
              </a:ext>
            </a:extLst>
          </p:cNvPr>
          <p:cNvSpPr txBox="1"/>
          <p:nvPr/>
        </p:nvSpPr>
        <p:spPr>
          <a:xfrm>
            <a:off x="1194287" y="8821187"/>
            <a:ext cx="8066592" cy="30469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„We want to extract RNA-dependent proteins from proteomic screens”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„RNA-dependency = the proteins interactome depends on RNA“</a:t>
            </a:r>
          </a:p>
          <a:p>
            <a:endParaRPr lang="en-GB" sz="2400" b="1" noProof="0" dirty="0"/>
          </a:p>
          <a:p>
            <a:r>
              <a:rPr lang="en-GB" sz="2400" b="1" dirty="0"/>
              <a:t>Key Characteristics of Our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~5000 proteins in 25 fractions, RNASE vs. CTRL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8A780-8963-9A01-2654-83972EA67C12}"/>
              </a:ext>
            </a:extLst>
          </p:cNvPr>
          <p:cNvSpPr txBox="1"/>
          <p:nvPr/>
        </p:nvSpPr>
        <p:spPr>
          <a:xfrm>
            <a:off x="1194287" y="16177658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2400" b="1" noProof="0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Normalization</a:t>
            </a:r>
          </a:p>
          <a:p>
            <a:endParaRPr lang="en-GB" sz="2400" b="1" noProof="0" dirty="0"/>
          </a:p>
          <a:p>
            <a:r>
              <a:rPr lang="en-GB" sz="2400" b="1" noProof="0" dirty="0"/>
              <a:t>2) Data exploration</a:t>
            </a:r>
            <a:endParaRPr lang="en-GB" sz="24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 Selection criteria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Visualization for the order of selection criteria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Pie charts for selection results</a:t>
            </a:r>
          </a:p>
          <a:p>
            <a:endParaRPr lang="en-GB" sz="2400" b="1" noProof="0" dirty="0"/>
          </a:p>
          <a:p>
            <a:r>
              <a:rPr lang="en-GB" sz="2400" b="1" noProof="0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PCR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r>
              <a:rPr lang="en-GB" sz="2400" b="1" noProof="0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 Linear Regression Analyses</a:t>
            </a:r>
            <a:endParaRPr lang="en-GB" sz="2400" b="1" noProof="0" dirty="0"/>
          </a:p>
          <a:p>
            <a:endParaRPr lang="en-GB" sz="2400" b="1" noProof="0" dirty="0"/>
          </a:p>
          <a:p>
            <a:endParaRPr lang="en-GB" sz="2400" b="1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A5E99-E6C5-8E27-B6C4-A25B685002C1}"/>
              </a:ext>
            </a:extLst>
          </p:cNvPr>
          <p:cNvSpPr txBox="1"/>
          <p:nvPr/>
        </p:nvSpPr>
        <p:spPr>
          <a:xfrm>
            <a:off x="15977907" y="37738473"/>
            <a:ext cx="7850849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Sternburg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 Approaches in Studying RNA-Binding Protein Interaction Networks, 2020, Trends in Biochemical Sciences.pdf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</a:t>
            </a:r>
            <a:r>
              <a:rPr lang="en-GB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DeeP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Proteome-wide and Quantitative Identification of RNA-Dependent Proteins by Density Gradient Ultracentrifugation, 2019,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Identification, quantification and bioinformatic analysis of RNA-dependent proteins by RNase treatment and density gradient ultracentrifugation using R-DeeP-2020-Nature Protocols_1.pdf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Corley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How RNA-Binding Proteins Interact with RNA Molecules and Mechanisms, 2020,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Rajagopal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 atlas of RNA-dependent proteins in cell division reveals the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riboregulation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mitotic protein-protein interactions. Nat. Commun. 16, 2325 (2025).pdf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3C2313-EAE3-F59D-9502-9654E29EA4BA}"/>
              </a:ext>
            </a:extLst>
          </p:cNvPr>
          <p:cNvSpPr txBox="1"/>
          <p:nvPr/>
        </p:nvSpPr>
        <p:spPr>
          <a:xfrm>
            <a:off x="16242586" y="29665022"/>
            <a:ext cx="13142931" cy="3416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We found 951 different </a:t>
            </a:r>
            <a:r>
              <a:rPr lang="en-GB" sz="2400" dirty="0"/>
              <a:t>RNA dependent proteins and 3814 proteins that are not RNA dependent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Our selection criteria seem to work well for detecting RNA dependent proteins and they can be continued to be used in the future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r>
              <a:rPr lang="en-GB" sz="2400" dirty="0"/>
              <a:t>The future will show, if one of our RNA dependent proteins is tied to cancer or included in another important pathway. </a:t>
            </a:r>
            <a:r>
              <a:rPr lang="en-US" sz="2400" dirty="0"/>
              <a:t>All in all, it can be said that the further identification of RNA-dependent proteins continues to be of great relevance in cancer and basic research.</a:t>
            </a:r>
            <a:endParaRPr lang="en-GB" sz="2400" noProof="0" dirty="0"/>
          </a:p>
          <a:p>
            <a:r>
              <a:rPr lang="en-GB" sz="2400" noProof="0" dirty="0">
                <a:sym typeface="Wingdings" panose="05000000000000000000" pitchFamily="2" charset="2"/>
              </a:rPr>
              <a:t> Wenn </a:t>
            </a:r>
            <a:r>
              <a:rPr lang="en-GB" sz="2400" noProof="0" dirty="0" err="1">
                <a:sym typeface="Wingdings" panose="05000000000000000000" pitchFamily="2" charset="2"/>
              </a:rPr>
              <a:t>ihr</a:t>
            </a:r>
            <a:r>
              <a:rPr lang="en-GB" sz="2400" noProof="0" dirty="0">
                <a:sym typeface="Wingdings" panose="05000000000000000000" pitchFamily="2" charset="2"/>
              </a:rPr>
              <a:t> </a:t>
            </a:r>
            <a:r>
              <a:rPr lang="en-GB" sz="2400" noProof="0" dirty="0" err="1">
                <a:sym typeface="Wingdings" panose="05000000000000000000" pitchFamily="2" charset="2"/>
              </a:rPr>
              <a:t>mehr</a:t>
            </a:r>
            <a:r>
              <a:rPr lang="en-GB" sz="2400" noProof="0" dirty="0">
                <a:sym typeface="Wingdings" panose="05000000000000000000" pitchFamily="2" charset="2"/>
              </a:rPr>
              <a:t> achievements </a:t>
            </a:r>
            <a:r>
              <a:rPr lang="en-GB" sz="2400" noProof="0" dirty="0" err="1">
                <a:sym typeface="Wingdings" panose="05000000000000000000" pitchFamily="2" charset="2"/>
              </a:rPr>
              <a:t>findet</a:t>
            </a:r>
            <a:r>
              <a:rPr lang="en-GB" sz="2400" noProof="0" dirty="0">
                <a:sym typeface="Wingdings" panose="05000000000000000000" pitchFamily="2" charset="2"/>
              </a:rPr>
              <a:t>, </a:t>
            </a:r>
            <a:r>
              <a:rPr lang="en-GB" sz="2400" noProof="0" dirty="0" err="1">
                <a:sym typeface="Wingdings" panose="05000000000000000000" pitchFamily="2" charset="2"/>
              </a:rPr>
              <a:t>könnt</a:t>
            </a:r>
            <a:r>
              <a:rPr lang="en-GB" sz="2400" noProof="0" dirty="0">
                <a:sym typeface="Wingdings" panose="05000000000000000000" pitchFamily="2" charset="2"/>
              </a:rPr>
              <a:t> </a:t>
            </a:r>
            <a:r>
              <a:rPr lang="en-GB" sz="2400" noProof="0" dirty="0" err="1">
                <a:sym typeface="Wingdings" panose="05000000000000000000" pitchFamily="2" charset="2"/>
              </a:rPr>
              <a:t>ihr</a:t>
            </a:r>
            <a:r>
              <a:rPr lang="en-GB" sz="2400" noProof="0" dirty="0">
                <a:sym typeface="Wingdings" panose="05000000000000000000" pitchFamily="2" charset="2"/>
              </a:rPr>
              <a:t> den </a:t>
            </a:r>
            <a:r>
              <a:rPr lang="en-GB" sz="2400" noProof="0" dirty="0" err="1">
                <a:sym typeface="Wingdings" panose="05000000000000000000" pitchFamily="2" charset="2"/>
              </a:rPr>
              <a:t>letzten</a:t>
            </a:r>
            <a:r>
              <a:rPr lang="en-GB" sz="2400" noProof="0" dirty="0">
                <a:sym typeface="Wingdings" panose="05000000000000000000" pitchFamily="2" charset="2"/>
              </a:rPr>
              <a:t> text </a:t>
            </a:r>
            <a:r>
              <a:rPr lang="en-GB" sz="2400" noProof="0" dirty="0" err="1">
                <a:sym typeface="Wingdings" panose="05000000000000000000" pitchFamily="2" charset="2"/>
              </a:rPr>
              <a:t>auch</a:t>
            </a:r>
            <a:r>
              <a:rPr lang="en-GB" sz="2400" noProof="0" dirty="0">
                <a:sym typeface="Wingdings" panose="05000000000000000000" pitchFamily="2" charset="2"/>
              </a:rPr>
              <a:t> </a:t>
            </a:r>
            <a:r>
              <a:rPr lang="en-GB" sz="2400" noProof="0" dirty="0" err="1">
                <a:sym typeface="Wingdings" panose="05000000000000000000" pitchFamily="2" charset="2"/>
              </a:rPr>
              <a:t>rauslöschen</a:t>
            </a:r>
            <a:r>
              <a:rPr lang="en-GB" sz="2400" noProof="0" dirty="0">
                <a:sym typeface="Wingdings" panose="05000000000000000000" pitchFamily="2" charset="2"/>
              </a:rPr>
              <a:t>. </a:t>
            </a:r>
            <a:endParaRPr lang="en-GB" sz="2400" noProof="0" dirty="0"/>
          </a:p>
          <a:p>
            <a:endParaRPr lang="en-GB" sz="2400" b="1" noProof="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7559DFF-5C51-4673-D8A1-D2B13C897EEB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 Identifying RNA-Dependent Proteins from Proteomic Data</a:t>
            </a:r>
            <a:endParaRPr lang="en-GB" sz="1500" b="1" noProof="0" dirty="0"/>
          </a:p>
          <a:p>
            <a:pPr algn="ctr"/>
            <a:endParaRPr lang="en-GB" sz="1000" b="1" noProof="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8953487-5DC6-2AD9-0A98-5C1C29209709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Our Approach</a:t>
            </a:r>
            <a:endParaRPr lang="en-GB" sz="1500" b="1" noProof="0" dirty="0"/>
          </a:p>
          <a:p>
            <a:pPr algn="ctr"/>
            <a:endParaRPr lang="en-GB" sz="1000" b="1" noProof="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585107-5D4E-3CA8-C8FD-88BCB9A21726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Discussion</a:t>
            </a:r>
            <a:endParaRPr lang="en-GB" sz="1500" b="1" noProof="0" dirty="0"/>
          </a:p>
          <a:p>
            <a:endParaRPr lang="en-GB" sz="1000" b="1" noProof="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B14C896-E1EC-A4F3-33AB-9DBDBC76FC26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Our Achievements</a:t>
            </a:r>
            <a:endParaRPr lang="en-GB" sz="1000" b="1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DE39EFA-7C61-B485-DFD0-AC8A54C47FA5}"/>
              </a:ext>
            </a:extLst>
          </p:cNvPr>
          <p:cNvSpPr/>
          <p:nvPr/>
        </p:nvSpPr>
        <p:spPr>
          <a:xfrm>
            <a:off x="15841730" y="35857778"/>
            <a:ext cx="8199369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References</a:t>
            </a:r>
            <a:endParaRPr lang="en-GB" sz="1000" b="1" noProof="0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73572731-33E2-3B7C-6152-F288B2B3335F}"/>
              </a:ext>
            </a:extLst>
          </p:cNvPr>
          <p:cNvSpPr txBox="1">
            <a:spLocks/>
          </p:cNvSpPr>
          <p:nvPr/>
        </p:nvSpPr>
        <p:spPr>
          <a:xfrm>
            <a:off x="1568156" y="2264310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b="1" noProof="0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en-GB" sz="8000" b="1" noProof="0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en-GB" sz="8000" b="1" noProof="0" dirty="0">
                <a:solidFill>
                  <a:schemeClr val="bg1"/>
                </a:solidFill>
              </a:rPr>
              <a:t>in Cancer Cells</a:t>
            </a: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A985B516-9B69-A801-8685-FC847B7923B6}"/>
              </a:ext>
            </a:extLst>
          </p:cNvPr>
          <p:cNvSpPr txBox="1">
            <a:spLocks/>
          </p:cNvSpPr>
          <p:nvPr/>
        </p:nvSpPr>
        <p:spPr>
          <a:xfrm>
            <a:off x="8739451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noProof="0" dirty="0">
                <a:solidFill>
                  <a:schemeClr val="bg1"/>
                </a:solidFill>
              </a:rPr>
              <a:t>Baureis, J., Ferdin, J., Nicklas, B., Wintel, L.</a:t>
            </a:r>
          </a:p>
          <a:p>
            <a:r>
              <a:rPr lang="en-GB" sz="2800" noProof="0" dirty="0">
                <a:solidFill>
                  <a:schemeClr val="bg1"/>
                </a:solidFill>
              </a:rPr>
              <a:t>Data Analysis Project Molecular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6161B18-9734-5285-AD86-8D60608CF9F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D0D147AE-3111-67D2-0D06-B2CB3F7277CF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6C14411-35DC-3642-D835-CEC343073827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21F0E63-FF49-A744-BE4C-2E889DB3394D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05E440DF-ABE6-29D7-5340-6C634269EC5A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5FFC4F-5749-FA80-CE2C-64023D23C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3588" y="39631299"/>
            <a:ext cx="4636493" cy="2608026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CAC4F27D-C566-F3E2-60DD-4FDC15B3346E}"/>
              </a:ext>
            </a:extLst>
          </p:cNvPr>
          <p:cNvGrpSpPr/>
          <p:nvPr/>
        </p:nvGrpSpPr>
        <p:grpSpPr>
          <a:xfrm>
            <a:off x="11999198" y="16210552"/>
            <a:ext cx="17171804" cy="8336937"/>
            <a:chOff x="11999198" y="16210552"/>
            <a:chExt cx="17171804" cy="833693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D929F6-B5A7-A81C-BEB9-99F0DAA2B990}"/>
                </a:ext>
              </a:extLst>
            </p:cNvPr>
            <p:cNvSpPr txBox="1"/>
            <p:nvPr/>
          </p:nvSpPr>
          <p:spPr>
            <a:xfrm>
              <a:off x="12014188" y="22608497"/>
              <a:ext cx="1715670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2000" b="1" noProof="0" dirty="0"/>
                <a:t>Fig. 5 </a:t>
              </a:r>
              <a:r>
                <a:rPr lang="en-GB" sz="2000" noProof="0" dirty="0"/>
                <a:t>Principle Component Analyses and </a:t>
              </a:r>
              <a:r>
                <a:rPr lang="en-GB" sz="2000" noProof="0" dirty="0" err="1"/>
                <a:t>Elbowplots</a:t>
              </a:r>
              <a:r>
                <a:rPr lang="en-GB" sz="2000" noProof="0" dirty="0"/>
                <a:t> of the selected and the non-selected proteins. RNASE and CTRL are plotted separately for comparison.</a:t>
              </a:r>
            </a:p>
            <a:p>
              <a:pPr algn="just"/>
              <a:endParaRPr lang="en-GB" sz="2000" noProof="0" dirty="0"/>
            </a:p>
            <a:p>
              <a:pPr algn="just"/>
              <a:r>
                <a:rPr lang="en-GB" sz="2000" b="1" noProof="0" dirty="0"/>
                <a:t>A) </a:t>
              </a:r>
              <a:r>
                <a:rPr lang="en-GB" sz="2000" noProof="0" dirty="0"/>
                <a:t>PCA of the selected proteins. The data points of the RNASE compared to the CTRL </a:t>
              </a:r>
              <a:r>
                <a:rPr lang="en-GB" sz="2000" dirty="0"/>
                <a:t>make up an overall similar shape</a:t>
              </a:r>
              <a:r>
                <a:rPr lang="en-GB" sz="2000" noProof="0" dirty="0"/>
                <a:t>, but a shift is visible in the density of the points. </a:t>
              </a:r>
              <a:r>
                <a:rPr lang="en-GB" sz="2000" b="1" noProof="0" dirty="0"/>
                <a:t>B) </a:t>
              </a:r>
              <a:r>
                <a:rPr lang="en-GB" sz="2000" noProof="0" dirty="0"/>
                <a:t>PCA</a:t>
              </a:r>
              <a:r>
                <a:rPr lang="en-GB" sz="2000" b="1" noProof="0" dirty="0"/>
                <a:t> </a:t>
              </a:r>
              <a:r>
                <a:rPr lang="en-GB" sz="2000" noProof="0" dirty="0"/>
                <a:t>of the non-selected proteins. The points of the RNASE and CTRL form mostly the same structure. </a:t>
              </a:r>
              <a:r>
                <a:rPr lang="en-GB" sz="2000" b="1" noProof="0" dirty="0"/>
                <a:t>C) </a:t>
              </a:r>
              <a:r>
                <a:rPr lang="en-GB" sz="2000" noProof="0" dirty="0"/>
                <a:t>Elbow-Plot of the selected proteins. The </a:t>
              </a:r>
              <a:r>
                <a:rPr lang="en-GB" sz="2000" dirty="0" err="1"/>
                <a:t>knick</a:t>
              </a:r>
              <a:r>
                <a:rPr lang="en-GB" sz="2000" noProof="0" dirty="0"/>
                <a:t> of the elbow is at 3. </a:t>
              </a:r>
              <a:r>
                <a:rPr lang="en-GB" sz="2000" b="1" noProof="0" dirty="0"/>
                <a:t>D) </a:t>
              </a:r>
              <a:r>
                <a:rPr lang="en-GB" sz="2000" noProof="0" dirty="0"/>
                <a:t>Elbow-Plot of the non-selected proteins. The </a:t>
              </a:r>
              <a:r>
                <a:rPr lang="en-GB" sz="2000" dirty="0" err="1"/>
                <a:t>knick</a:t>
              </a:r>
              <a:r>
                <a:rPr lang="en-GB" sz="2000" noProof="0" dirty="0"/>
                <a:t> of the elbow is between 3 and 4. To compare selected and non-selected proteins, we decided to use 3 cluster in the </a:t>
              </a:r>
              <a:r>
                <a:rPr lang="en-GB" sz="2000" noProof="0" dirty="0" err="1"/>
                <a:t>kmeans</a:t>
              </a:r>
              <a:r>
                <a:rPr lang="en-GB" sz="2000" noProof="0" dirty="0"/>
                <a:t> clustering.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6E31626-5BFC-00E0-2920-C6873C4A60FD}"/>
                </a:ext>
              </a:extLst>
            </p:cNvPr>
            <p:cNvGrpSpPr/>
            <p:nvPr/>
          </p:nvGrpSpPr>
          <p:grpSpPr>
            <a:xfrm>
              <a:off x="11999198" y="16210552"/>
              <a:ext cx="17171804" cy="6231538"/>
              <a:chOff x="11999198" y="16210552"/>
              <a:chExt cx="17171804" cy="6231538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1C4773DC-4C2F-3A94-1195-A4CE3265522B}"/>
                  </a:ext>
                </a:extLst>
              </p:cNvPr>
              <p:cNvGrpSpPr/>
              <p:nvPr/>
            </p:nvGrpSpPr>
            <p:grpSpPr>
              <a:xfrm>
                <a:off x="11999198" y="16218869"/>
                <a:ext cx="8344258" cy="2933489"/>
                <a:chOff x="12458450" y="16216461"/>
                <a:chExt cx="8344258" cy="2933489"/>
              </a:xfrm>
            </p:grpSpPr>
            <p:pic>
              <p:nvPicPr>
                <p:cNvPr id="34" name="Picture 33" descr="A diagram of a graph&#10;&#10;AI-generated content may be incorrect.">
                  <a:extLst>
                    <a:ext uri="{FF2B5EF4-FFF2-40B4-BE49-F238E27FC236}">
                      <a16:creationId xmlns:a16="http://schemas.microsoft.com/office/drawing/2014/main" id="{DF874E4B-ABF5-E1C6-72B3-A765590BDE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58450" y="16289018"/>
                  <a:ext cx="4178110" cy="2856244"/>
                </a:xfrm>
                <a:prstGeom prst="rect">
                  <a:avLst/>
                </a:prstGeom>
              </p:spPr>
            </p:pic>
            <p:pic>
              <p:nvPicPr>
                <p:cNvPr id="41" name="Picture 40" descr="A diagram of a graph showing a number of dots&#10;&#10;AI-generated content may be incorrect.">
                  <a:extLst>
                    <a:ext uri="{FF2B5EF4-FFF2-40B4-BE49-F238E27FC236}">
                      <a16:creationId xmlns:a16="http://schemas.microsoft.com/office/drawing/2014/main" id="{F3319957-4CD1-3632-7671-D1837533B7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624594" y="16293705"/>
                  <a:ext cx="4178114" cy="2856245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73F2A36-1B4B-C4E7-1EE9-A5B6221FDC7B}"/>
                    </a:ext>
                  </a:extLst>
                </p:cNvPr>
                <p:cNvSpPr txBox="1"/>
                <p:nvPr/>
              </p:nvSpPr>
              <p:spPr>
                <a:xfrm>
                  <a:off x="12733005" y="16216461"/>
                  <a:ext cx="55832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5A</a:t>
                  </a: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2311E2E-F7A2-DD5D-FA9E-6A88BB4AA299}"/>
                  </a:ext>
                </a:extLst>
              </p:cNvPr>
              <p:cNvGrpSpPr/>
              <p:nvPr/>
            </p:nvGrpSpPr>
            <p:grpSpPr>
              <a:xfrm>
                <a:off x="20808689" y="16210552"/>
                <a:ext cx="8362201" cy="2950021"/>
                <a:chOff x="20808689" y="16210552"/>
                <a:chExt cx="8362201" cy="2950021"/>
              </a:xfrm>
            </p:grpSpPr>
            <p:pic>
              <p:nvPicPr>
                <p:cNvPr id="36" name="Picture 35" descr="A graph of a curve&#10;&#10;AI-generated content may be incorrect.">
                  <a:extLst>
                    <a:ext uri="{FF2B5EF4-FFF2-40B4-BE49-F238E27FC236}">
                      <a16:creationId xmlns:a16="http://schemas.microsoft.com/office/drawing/2014/main" id="{B10BE131-7D38-635B-20B6-412EEF3AB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992780" y="16304329"/>
                  <a:ext cx="4178110" cy="2856244"/>
                </a:xfrm>
                <a:prstGeom prst="rect">
                  <a:avLst/>
                </a:prstGeom>
              </p:spPr>
            </p:pic>
            <p:pic>
              <p:nvPicPr>
                <p:cNvPr id="43" name="Picture 42" descr="A diagram of a graph&#10;&#10;AI-generated content may be incorrect.">
                  <a:extLst>
                    <a:ext uri="{FF2B5EF4-FFF2-40B4-BE49-F238E27FC236}">
                      <a16:creationId xmlns:a16="http://schemas.microsoft.com/office/drawing/2014/main" id="{DB360AA0-0B5E-FE90-9020-D58F907D88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808689" y="16289018"/>
                  <a:ext cx="4178110" cy="2856245"/>
                </a:xfrm>
                <a:prstGeom prst="rect">
                  <a:avLst/>
                </a:prstGeom>
              </p:spPr>
            </p:pic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C26822A-2883-068A-A4D7-AE40CC31B7B8}"/>
                    </a:ext>
                  </a:extLst>
                </p:cNvPr>
                <p:cNvSpPr txBox="1"/>
                <p:nvPr/>
              </p:nvSpPr>
              <p:spPr>
                <a:xfrm>
                  <a:off x="21089225" y="16210552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B</a:t>
                  </a: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02902CA7-24FA-26C7-5829-98876586A2A1}"/>
                  </a:ext>
                </a:extLst>
              </p:cNvPr>
              <p:cNvGrpSpPr/>
              <p:nvPr/>
            </p:nvGrpSpPr>
            <p:grpSpPr>
              <a:xfrm>
                <a:off x="20817268" y="19347627"/>
                <a:ext cx="8353734" cy="3090242"/>
                <a:chOff x="20786365" y="21519981"/>
                <a:chExt cx="8353734" cy="3090242"/>
              </a:xfrm>
            </p:grpSpPr>
            <p:pic>
              <p:nvPicPr>
                <p:cNvPr id="67" name="Picture 66" descr="A graph showing the number of patients with a number of patients&#10;&#10;AI-generated content may be incorrect.">
                  <a:extLst>
                    <a:ext uri="{FF2B5EF4-FFF2-40B4-BE49-F238E27FC236}">
                      <a16:creationId xmlns:a16="http://schemas.microsoft.com/office/drawing/2014/main" id="{B4558922-DFFC-EAA8-32BE-694A1B0826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970541" y="21557876"/>
                  <a:ext cx="4169558" cy="3050088"/>
                </a:xfrm>
                <a:prstGeom prst="rect">
                  <a:avLst/>
                </a:prstGeom>
              </p:spPr>
            </p:pic>
            <p:pic>
              <p:nvPicPr>
                <p:cNvPr id="69" name="Picture 68" descr="A graph of a graph showing the number of points&#10;&#10;AI-generated content may be incorrect.">
                  <a:extLst>
                    <a:ext uri="{FF2B5EF4-FFF2-40B4-BE49-F238E27FC236}">
                      <a16:creationId xmlns:a16="http://schemas.microsoft.com/office/drawing/2014/main" id="{306D3F55-1C56-E5D3-1A9A-10810D3E17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786365" y="21553879"/>
                  <a:ext cx="4178110" cy="3056344"/>
                </a:xfrm>
                <a:prstGeom prst="rect">
                  <a:avLst/>
                </a:prstGeom>
              </p:spPr>
            </p:pic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121B5EA-5406-8016-BD1A-F298029CF421}"/>
                    </a:ext>
                  </a:extLst>
                </p:cNvPr>
                <p:cNvSpPr txBox="1"/>
                <p:nvPr/>
              </p:nvSpPr>
              <p:spPr>
                <a:xfrm>
                  <a:off x="21058321" y="21519981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D</a:t>
                  </a: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BC7B9367-C12B-51C6-5490-0614D5FCA4D8}"/>
                  </a:ext>
                </a:extLst>
              </p:cNvPr>
              <p:cNvGrpSpPr/>
              <p:nvPr/>
            </p:nvGrpSpPr>
            <p:grpSpPr>
              <a:xfrm>
                <a:off x="12014188" y="19347627"/>
                <a:ext cx="8367070" cy="3094463"/>
                <a:chOff x="12436207" y="21515761"/>
                <a:chExt cx="8367070" cy="3094463"/>
              </a:xfrm>
            </p:grpSpPr>
            <p:pic>
              <p:nvPicPr>
                <p:cNvPr id="66" name="Picture 65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117D43BB-88D9-7284-1863-1B683C97FA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436207" y="21551620"/>
                  <a:ext cx="4178110" cy="3056344"/>
                </a:xfrm>
                <a:prstGeom prst="rect">
                  <a:avLst/>
                </a:prstGeom>
              </p:spPr>
            </p:pic>
            <p:pic>
              <p:nvPicPr>
                <p:cNvPr id="68" name="Picture 67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636DDF9B-F8EE-67F6-735D-E21EFECADD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625168" y="21553879"/>
                  <a:ext cx="4178109" cy="3056345"/>
                </a:xfrm>
                <a:prstGeom prst="rect">
                  <a:avLst/>
                </a:prstGeom>
              </p:spPr>
            </p:pic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60FAC35-F7CC-B37C-AFFF-DBA70F68B1B7}"/>
                    </a:ext>
                  </a:extLst>
                </p:cNvPr>
                <p:cNvSpPr txBox="1"/>
                <p:nvPr/>
              </p:nvSpPr>
              <p:spPr>
                <a:xfrm>
                  <a:off x="12695772" y="21515761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C</a:t>
                  </a:r>
                </a:p>
              </p:txBody>
            </p:sp>
          </p:grp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16A092C-1364-780A-AA1E-E53999D3DA43}"/>
              </a:ext>
            </a:extLst>
          </p:cNvPr>
          <p:cNvGrpSpPr/>
          <p:nvPr/>
        </p:nvGrpSpPr>
        <p:grpSpPr>
          <a:xfrm>
            <a:off x="985116" y="38511320"/>
            <a:ext cx="13893977" cy="3357855"/>
            <a:chOff x="1377910" y="38191229"/>
            <a:chExt cx="11026618" cy="2530059"/>
          </a:xfrm>
        </p:grpSpPr>
        <p:pic>
          <p:nvPicPr>
            <p:cNvPr id="75" name="Picture 74" descr="A screenshot of a computer code&#10;&#10;AI-generated content may be incorrect.">
              <a:extLst>
                <a:ext uri="{FF2B5EF4-FFF2-40B4-BE49-F238E27FC236}">
                  <a16:creationId xmlns:a16="http://schemas.microsoft.com/office/drawing/2014/main" id="{96FA7E16-2CCA-8527-B731-E075F69E0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635688" y="38206469"/>
              <a:ext cx="5768840" cy="2499577"/>
            </a:xfrm>
            <a:prstGeom prst="rect">
              <a:avLst/>
            </a:prstGeom>
          </p:spPr>
        </p:pic>
        <p:pic>
          <p:nvPicPr>
            <p:cNvPr id="76" name="Picture 75" descr="A screenshot of a computer code&#10;&#10;AI-generated content may be incorrect.">
              <a:extLst>
                <a:ext uri="{FF2B5EF4-FFF2-40B4-BE49-F238E27FC236}">
                  <a16:creationId xmlns:a16="http://schemas.microsoft.com/office/drawing/2014/main" id="{16ACC121-8DE5-B42E-8F65-27BBE296D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377910" y="38191229"/>
              <a:ext cx="5067739" cy="2530059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99980D5-27D5-1B7D-E7A0-1A567824AF06}"/>
              </a:ext>
            </a:extLst>
          </p:cNvPr>
          <p:cNvGrpSpPr/>
          <p:nvPr/>
        </p:nvGrpSpPr>
        <p:grpSpPr>
          <a:xfrm>
            <a:off x="18601187" y="7783368"/>
            <a:ext cx="11005390" cy="5305541"/>
            <a:chOff x="18016269" y="7768145"/>
            <a:chExt cx="11005390" cy="5305541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242EF8FF-BCFB-A10C-B2E0-E90BA02AD9D5}"/>
                </a:ext>
              </a:extLst>
            </p:cNvPr>
            <p:cNvGrpSpPr/>
            <p:nvPr/>
          </p:nvGrpSpPr>
          <p:grpSpPr>
            <a:xfrm>
              <a:off x="18016269" y="7768145"/>
              <a:ext cx="10896006" cy="4121596"/>
              <a:chOff x="18088459" y="8770337"/>
              <a:chExt cx="10896006" cy="412159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192A5DA8-99E6-8902-C8D2-30D1944FA72F}"/>
                  </a:ext>
                </a:extLst>
              </p:cNvPr>
              <p:cNvGrpSpPr/>
              <p:nvPr/>
            </p:nvGrpSpPr>
            <p:grpSpPr>
              <a:xfrm>
                <a:off x="18088459" y="8783552"/>
                <a:ext cx="10896006" cy="4108381"/>
                <a:chOff x="18442634" y="8936099"/>
                <a:chExt cx="10896006" cy="4108381"/>
              </a:xfrm>
            </p:grpSpPr>
            <p:pic>
              <p:nvPicPr>
                <p:cNvPr id="3" name="Picture 2" descr="A graph showing a line graph&#10;&#10;AI-generated content may be incorrect.">
                  <a:extLst>
                    <a:ext uri="{FF2B5EF4-FFF2-40B4-BE49-F238E27FC236}">
                      <a16:creationId xmlns:a16="http://schemas.microsoft.com/office/drawing/2014/main" id="{991C7AA1-F05B-1BDA-3E10-B42BC5A409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442634" y="8936099"/>
                  <a:ext cx="5475046" cy="4106284"/>
                </a:xfrm>
                <a:prstGeom prst="rect">
                  <a:avLst/>
                </a:prstGeom>
              </p:spPr>
            </p:pic>
            <p:pic>
              <p:nvPicPr>
                <p:cNvPr id="5" name="Picture 4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62CEE539-29C1-9DCB-A6EA-E07AF16209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863594" y="8938195"/>
                  <a:ext cx="5475046" cy="4106285"/>
                </a:xfrm>
                <a:prstGeom prst="rect">
                  <a:avLst/>
                </a:prstGeom>
              </p:spPr>
            </p:pic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9945A37-4C84-B8DB-0887-72307982F33E}"/>
                  </a:ext>
                </a:extLst>
              </p:cNvPr>
              <p:cNvSpPr txBox="1"/>
              <p:nvPr/>
            </p:nvSpPr>
            <p:spPr>
              <a:xfrm>
                <a:off x="23828756" y="8770338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B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1BEF744-BA9E-D30A-593C-00715AF3D0C6}"/>
                  </a:ext>
                </a:extLst>
              </p:cNvPr>
              <p:cNvSpPr txBox="1"/>
              <p:nvPr/>
            </p:nvSpPr>
            <p:spPr>
              <a:xfrm>
                <a:off x="18438608" y="8770337"/>
                <a:ext cx="6250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1A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E63968E-4CFD-17D2-5181-A624A6E5CD59}"/>
                </a:ext>
              </a:extLst>
            </p:cNvPr>
            <p:cNvSpPr txBox="1"/>
            <p:nvPr/>
          </p:nvSpPr>
          <p:spPr>
            <a:xfrm>
              <a:off x="18016269" y="11750247"/>
              <a:ext cx="1100539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noProof="0" dirty="0"/>
                <a:t>Fig. 1 </a:t>
              </a:r>
              <a:r>
                <a:rPr lang="en-GB" sz="2000" noProof="0" dirty="0"/>
                <a:t>Plot of protein in data set. The data </a:t>
              </a:r>
              <a:r>
                <a:rPr lang="en-GB" sz="2000" dirty="0"/>
                <a:t>has been </a:t>
              </a:r>
              <a:r>
                <a:rPr lang="en-GB" sz="2000" noProof="0" dirty="0"/>
                <a:t>cleaned and normalized beforehand.</a:t>
              </a:r>
            </a:p>
            <a:p>
              <a:endParaRPr lang="en-GB" sz="2000" noProof="0" dirty="0"/>
            </a:p>
            <a:p>
              <a:r>
                <a:rPr lang="en-GB" sz="2000" b="1" noProof="0" dirty="0"/>
                <a:t>A) </a:t>
              </a:r>
              <a:r>
                <a:rPr lang="en-GB" sz="2000" noProof="0" dirty="0"/>
                <a:t>The protein NUCL_HUMAN is plotted. It is part of the selected proteins and shows a significant shift between RNASE and CTRL. </a:t>
              </a:r>
              <a:r>
                <a:rPr lang="en-GB" sz="2000" b="1" noProof="0" dirty="0"/>
                <a:t>B) </a:t>
              </a:r>
              <a:r>
                <a:rPr lang="en-GB" sz="2000" noProof="0" dirty="0"/>
                <a:t>The protein PRKDC_HUMAN is plotted and shows no significant shift.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DCE0018-9FDC-A174-22C4-A966C06B4EBE}"/>
              </a:ext>
            </a:extLst>
          </p:cNvPr>
          <p:cNvSpPr txBox="1"/>
          <p:nvPr/>
        </p:nvSpPr>
        <p:spPr>
          <a:xfrm>
            <a:off x="10157658" y="8267942"/>
            <a:ext cx="78611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Key Regulators:</a:t>
            </a:r>
            <a:r>
              <a:rPr lang="en-GB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Disease Links:</a:t>
            </a:r>
            <a:r>
              <a:rPr lang="en-GB" sz="2400" dirty="0"/>
              <a:t> </a:t>
            </a:r>
            <a:r>
              <a:rPr lang="en-GB" sz="2400" dirty="0" err="1"/>
              <a:t>Misregulation</a:t>
            </a:r>
            <a:r>
              <a:rPr lang="en-GB" sz="2400" dirty="0"/>
              <a:t>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Functional Clues:</a:t>
            </a:r>
            <a:r>
              <a:rPr lang="en-GB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Interaction Networks:</a:t>
            </a:r>
            <a:r>
              <a:rPr lang="en-GB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Molecular Insights:</a:t>
            </a:r>
            <a:r>
              <a:rPr lang="en-GB" sz="2400" dirty="0"/>
              <a:t> Deepens our understanding of cell cycle and cellular </a:t>
            </a:r>
            <a:r>
              <a:rPr lang="en-GB" sz="2400" dirty="0" err="1"/>
              <a:t>behavior</a:t>
            </a:r>
            <a:r>
              <a:rPr lang="en-GB" sz="2400" dirty="0"/>
              <a:t>.</a:t>
            </a:r>
            <a:endParaRPr lang="en-GB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5482DE-AEF0-1228-26AC-5DB54DB02E27}"/>
              </a:ext>
            </a:extLst>
          </p:cNvPr>
          <p:cNvGrpSpPr/>
          <p:nvPr/>
        </p:nvGrpSpPr>
        <p:grpSpPr>
          <a:xfrm>
            <a:off x="851766" y="29654145"/>
            <a:ext cx="14159634" cy="8554153"/>
            <a:chOff x="851766" y="29318865"/>
            <a:chExt cx="14159634" cy="855415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66F40FE-C925-3ACA-6254-644E38B9C757}"/>
                </a:ext>
              </a:extLst>
            </p:cNvPr>
            <p:cNvGrpSpPr/>
            <p:nvPr/>
          </p:nvGrpSpPr>
          <p:grpSpPr>
            <a:xfrm>
              <a:off x="851766" y="29318865"/>
              <a:ext cx="14159634" cy="7969168"/>
              <a:chOff x="851766" y="29318865"/>
              <a:chExt cx="14159634" cy="7969168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87982164-A01E-8CDD-4294-008F8D3C4391}"/>
                  </a:ext>
                </a:extLst>
              </p:cNvPr>
              <p:cNvGrpSpPr/>
              <p:nvPr/>
            </p:nvGrpSpPr>
            <p:grpSpPr>
              <a:xfrm>
                <a:off x="851766" y="29318865"/>
                <a:ext cx="14159634" cy="7969168"/>
                <a:chOff x="851766" y="29318865"/>
                <a:chExt cx="14159634" cy="7969168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C5069539-0B89-E536-6562-793A62356A61}"/>
                    </a:ext>
                  </a:extLst>
                </p:cNvPr>
                <p:cNvGrpSpPr/>
                <p:nvPr/>
              </p:nvGrpSpPr>
              <p:grpSpPr>
                <a:xfrm>
                  <a:off x="851766" y="29664767"/>
                  <a:ext cx="9603526" cy="7623266"/>
                  <a:chOff x="6487605" y="34375433"/>
                  <a:chExt cx="8062777" cy="6047084"/>
                </a:xfrm>
              </p:grpSpPr>
              <p:pic>
                <p:nvPicPr>
                  <p:cNvPr id="71" name="Picture 70" descr="A diagram of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C6460AC3-C218-761B-038B-104C459838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6519450" y="37398975"/>
                    <a:ext cx="4031389" cy="3023542"/>
                  </a:xfrm>
                  <a:prstGeom prst="rect">
                    <a:avLst/>
                  </a:prstGeom>
                </p:spPr>
              </p:pic>
              <p:pic>
                <p:nvPicPr>
                  <p:cNvPr id="72" name="Picture 71" descr="A diagram of a diagram showing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415CD5F1-8F9E-500A-5556-8945870412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6487605" y="34375433"/>
                    <a:ext cx="4031389" cy="3023542"/>
                  </a:xfrm>
                  <a:prstGeom prst="rect">
                    <a:avLst/>
                  </a:prstGeom>
                </p:spPr>
              </p:pic>
              <p:pic>
                <p:nvPicPr>
                  <p:cNvPr id="73" name="Picture 72" descr="A diagram of a graph&#10;&#10;AI-generated content may be incorrect.">
                    <a:extLst>
                      <a:ext uri="{FF2B5EF4-FFF2-40B4-BE49-F238E27FC236}">
                        <a16:creationId xmlns:a16="http://schemas.microsoft.com/office/drawing/2014/main" id="{21C15B5F-B609-118A-C994-3804E4AC66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10518992" y="37398976"/>
                    <a:ext cx="4031388" cy="3023541"/>
                  </a:xfrm>
                  <a:prstGeom prst="rect">
                    <a:avLst/>
                  </a:prstGeom>
                </p:spPr>
              </p:pic>
              <p:pic>
                <p:nvPicPr>
                  <p:cNvPr id="74" name="Picture 73" descr="A diagram of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DDE36B41-C80F-1C08-E5FC-7F95076DC4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0518993" y="34375433"/>
                    <a:ext cx="4031389" cy="302354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C8CE86A-7B36-57C3-3567-E9BD5C58EE29}"/>
                    </a:ext>
                  </a:extLst>
                </p:cNvPr>
                <p:cNvSpPr txBox="1"/>
                <p:nvPr/>
              </p:nvSpPr>
              <p:spPr>
                <a:xfrm>
                  <a:off x="10475862" y="29318865"/>
                  <a:ext cx="4535538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b="1" noProof="0" dirty="0"/>
                    <a:t>Fig. 6 </a:t>
                  </a:r>
                  <a:r>
                    <a:rPr lang="en-GB" sz="2000" noProof="0" dirty="0" err="1"/>
                    <a:t>kmeans</a:t>
                  </a:r>
                  <a:r>
                    <a:rPr lang="en-GB" sz="2000" noProof="0" dirty="0"/>
                    <a:t> clustering of the selected and not-selected proteins</a:t>
                  </a:r>
                </a:p>
                <a:p>
                  <a:endParaRPr lang="en-GB" sz="2000" dirty="0"/>
                </a:p>
                <a:p>
                  <a:r>
                    <a:rPr lang="en-GB" sz="2000" b="1" noProof="0" dirty="0"/>
                    <a:t>A) </a:t>
                  </a:r>
                  <a:r>
                    <a:rPr lang="en-GB" sz="2000" noProof="0" dirty="0"/>
                    <a:t>Shows the 3 clusters of the CTRL of the selected proteins. </a:t>
                  </a:r>
                  <a:r>
                    <a:rPr lang="en-GB" sz="2000" b="1" noProof="0" dirty="0"/>
                    <a:t>B</a:t>
                  </a:r>
                  <a:r>
                    <a:rPr lang="en-GB" sz="2000" b="1" dirty="0"/>
                    <a:t>) </a:t>
                  </a:r>
                  <a:r>
                    <a:rPr lang="en-GB" sz="2000" dirty="0"/>
                    <a:t>Shows the 3 clusters of the RNASE of the selected proteins. A significant shift in form and location of the clusters is noticeable. </a:t>
                  </a:r>
                  <a:r>
                    <a:rPr lang="en-GB" sz="2000" b="1" dirty="0"/>
                    <a:t>C) </a:t>
                  </a:r>
                  <a:r>
                    <a:rPr lang="en-GB" sz="2000" dirty="0"/>
                    <a:t>Shows the 3 clusters of the CTRL of the not-selected proteins. </a:t>
                  </a:r>
                  <a:r>
                    <a:rPr lang="en-GB" sz="2000" b="1" dirty="0"/>
                    <a:t>D) </a:t>
                  </a:r>
                  <a:r>
                    <a:rPr lang="en-GB" sz="2000" dirty="0"/>
                    <a:t>Shows the 3 clusters of the RNASE of the not-selected proteins. No shift in form and location is noticeable.</a:t>
                  </a:r>
                  <a:endParaRPr lang="en-GB" sz="2000" noProof="0" dirty="0"/>
                </a:p>
              </p:txBody>
            </p: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2897110-4AAA-BEA4-F290-D044A5F6BACE}"/>
                  </a:ext>
                </a:extLst>
              </p:cNvPr>
              <p:cNvSpPr txBox="1"/>
              <p:nvPr/>
            </p:nvSpPr>
            <p:spPr>
              <a:xfrm>
                <a:off x="889695" y="29318865"/>
                <a:ext cx="6784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6</a:t>
                </a:r>
                <a:r>
                  <a:rPr lang="en-GB" sz="2400" b="1" noProof="0" dirty="0"/>
                  <a:t>A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CE5C8E3-DFC8-EF90-2AE0-DF17552E161D}"/>
                  </a:ext>
                </a:extLst>
              </p:cNvPr>
              <p:cNvSpPr txBox="1"/>
              <p:nvPr/>
            </p:nvSpPr>
            <p:spPr>
              <a:xfrm>
                <a:off x="5674100" y="29318865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B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66034F3-9635-5E89-5520-4C7728B02937}"/>
                  </a:ext>
                </a:extLst>
              </p:cNvPr>
              <p:cNvSpPr txBox="1"/>
              <p:nvPr/>
            </p:nvSpPr>
            <p:spPr>
              <a:xfrm>
                <a:off x="5691460" y="33146513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D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037DAB0-C266-E539-68CB-472541869189}"/>
                  </a:ext>
                </a:extLst>
              </p:cNvPr>
              <p:cNvSpPr txBox="1"/>
              <p:nvPr/>
            </p:nvSpPr>
            <p:spPr>
              <a:xfrm>
                <a:off x="851766" y="33130498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C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CE0904-0487-B5AB-DC63-D6DB05F5B994}"/>
                </a:ext>
              </a:extLst>
            </p:cNvPr>
            <p:cNvSpPr txBox="1"/>
            <p:nvPr/>
          </p:nvSpPr>
          <p:spPr>
            <a:xfrm>
              <a:off x="10609843" y="33471813"/>
              <a:ext cx="4373206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Fig. 7 </a:t>
              </a:r>
              <a:r>
                <a:rPr lang="en-US" sz="2000" dirty="0"/>
                <a:t>Linear regression analyses between the selected proteins and the not-selected proteins each, with global maxima of the selected CTRL proteins as target variable</a:t>
              </a:r>
            </a:p>
            <a:p>
              <a:endParaRPr lang="en-US" sz="2000" dirty="0"/>
            </a:p>
            <a:p>
              <a:r>
                <a:rPr lang="en-US" sz="2000" b="1" dirty="0"/>
                <a:t>A) </a:t>
              </a:r>
              <a:r>
                <a:rPr lang="en-US" sz="2000" dirty="0"/>
                <a:t>The left regression analysis for the selected proteins describes the target variable well, the right analysis of the not-selected proteins does not. This proves, that there is a difference between the selected and not-selected proteins, and therefore, that the selection criteria worked.</a:t>
              </a:r>
              <a:endParaRPr lang="de-DE" sz="2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BF4F80D-1676-544E-67B7-7846FEFB13FC}"/>
              </a:ext>
            </a:extLst>
          </p:cNvPr>
          <p:cNvSpPr txBox="1"/>
          <p:nvPr/>
        </p:nvSpPr>
        <p:spPr>
          <a:xfrm>
            <a:off x="889695" y="38087755"/>
            <a:ext cx="53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7A</a:t>
            </a:r>
            <a:endParaRPr lang="en-GB" sz="2400" b="1" noProof="0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2AB7DFA-C636-8E28-F870-1DA91AAE408B}"/>
              </a:ext>
            </a:extLst>
          </p:cNvPr>
          <p:cNvSpPr/>
          <p:nvPr/>
        </p:nvSpPr>
        <p:spPr>
          <a:xfrm>
            <a:off x="1000669" y="24183246"/>
            <a:ext cx="2750329" cy="788879"/>
          </a:xfrm>
          <a:prstGeom prst="roundRect">
            <a:avLst>
              <a:gd name="adj" fmla="val 40815"/>
            </a:avLst>
          </a:prstGeom>
          <a:solidFill>
            <a:schemeClr val="bg1"/>
          </a:solidFill>
          <a:ln w="104775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842332"/>
                </a:solidFill>
              </a:rPr>
              <a:t>Center of Mass shift ≥ 3 fractions 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59091FB-9D4E-7E67-8B83-8D1CCC725A11}"/>
              </a:ext>
            </a:extLst>
          </p:cNvPr>
          <p:cNvSpPr/>
          <p:nvPr/>
        </p:nvSpPr>
        <p:spPr>
          <a:xfrm>
            <a:off x="4359942" y="24183246"/>
            <a:ext cx="2750329" cy="788879"/>
          </a:xfrm>
          <a:prstGeom prst="roundRect">
            <a:avLst>
              <a:gd name="adj" fmla="val 1667"/>
            </a:avLst>
          </a:prstGeom>
          <a:solidFill>
            <a:schemeClr val="bg1"/>
          </a:solidFill>
          <a:ln w="104775">
            <a:solidFill>
              <a:srgbClr val="1919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191970"/>
                </a:solidFill>
              </a:rPr>
              <a:t>Center of Mass shift &lt; 3 fractions 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74B5EDA-AE63-30A6-4AB9-4A17357A21C1}"/>
              </a:ext>
            </a:extLst>
          </p:cNvPr>
          <p:cNvSpPr/>
          <p:nvPr/>
        </p:nvSpPr>
        <p:spPr>
          <a:xfrm>
            <a:off x="2993701" y="22648250"/>
            <a:ext cx="2120407" cy="788879"/>
          </a:xfrm>
          <a:prstGeom prst="roundRect">
            <a:avLst>
              <a:gd name="adj" fmla="val 1667"/>
            </a:avLst>
          </a:prstGeom>
          <a:solidFill>
            <a:schemeClr val="bg1"/>
          </a:solidFill>
          <a:ln w="104775">
            <a:solidFill>
              <a:srgbClr val="1919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191970"/>
                </a:solidFill>
              </a:rPr>
              <a:t>All proteins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BD6DDAE-3E6D-8DA5-1DC2-EAA5DB072EF0}"/>
              </a:ext>
            </a:extLst>
          </p:cNvPr>
          <p:cNvCxnSpPr>
            <a:cxnSpLocks/>
          </p:cNvCxnSpPr>
          <p:nvPr/>
        </p:nvCxnSpPr>
        <p:spPr>
          <a:xfrm flipH="1">
            <a:off x="3479959" y="23612964"/>
            <a:ext cx="271039" cy="432017"/>
          </a:xfrm>
          <a:prstGeom prst="straightConnector1">
            <a:avLst/>
          </a:prstGeom>
          <a:ln w="73025">
            <a:solidFill>
              <a:srgbClr val="1919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373E7A2-A156-0963-86EF-96194709112D}"/>
              </a:ext>
            </a:extLst>
          </p:cNvPr>
          <p:cNvCxnSpPr>
            <a:cxnSpLocks/>
          </p:cNvCxnSpPr>
          <p:nvPr/>
        </p:nvCxnSpPr>
        <p:spPr>
          <a:xfrm>
            <a:off x="4356115" y="23612965"/>
            <a:ext cx="262128" cy="432017"/>
          </a:xfrm>
          <a:prstGeom prst="straightConnector1">
            <a:avLst/>
          </a:prstGeom>
          <a:ln w="73025">
            <a:solidFill>
              <a:srgbClr val="1919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02100EB-2746-1A3A-2CD4-252E2B7BEFA6}"/>
              </a:ext>
            </a:extLst>
          </p:cNvPr>
          <p:cNvCxnSpPr>
            <a:cxnSpLocks/>
          </p:cNvCxnSpPr>
          <p:nvPr/>
        </p:nvCxnSpPr>
        <p:spPr>
          <a:xfrm flipH="1">
            <a:off x="5085251" y="25094710"/>
            <a:ext cx="271039" cy="432017"/>
          </a:xfrm>
          <a:prstGeom prst="straightConnector1">
            <a:avLst/>
          </a:prstGeom>
          <a:ln w="73025">
            <a:solidFill>
              <a:srgbClr val="1919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11E768E-8CF7-5284-7AFD-B9A6ED809B17}"/>
              </a:ext>
            </a:extLst>
          </p:cNvPr>
          <p:cNvCxnSpPr>
            <a:cxnSpLocks/>
          </p:cNvCxnSpPr>
          <p:nvPr/>
        </p:nvCxnSpPr>
        <p:spPr>
          <a:xfrm>
            <a:off x="5961407" y="25094711"/>
            <a:ext cx="262128" cy="432017"/>
          </a:xfrm>
          <a:prstGeom prst="straightConnector1">
            <a:avLst/>
          </a:prstGeom>
          <a:ln w="73025">
            <a:solidFill>
              <a:srgbClr val="1919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E84C244-8894-3958-D283-08B202987904}"/>
              </a:ext>
            </a:extLst>
          </p:cNvPr>
          <p:cNvSpPr/>
          <p:nvPr/>
        </p:nvSpPr>
        <p:spPr>
          <a:xfrm>
            <a:off x="2605961" y="25649124"/>
            <a:ext cx="2750329" cy="788879"/>
          </a:xfrm>
          <a:prstGeom prst="roundRect">
            <a:avLst>
              <a:gd name="adj" fmla="val 40815"/>
            </a:avLst>
          </a:prstGeom>
          <a:solidFill>
            <a:schemeClr val="bg1"/>
          </a:solidFill>
          <a:ln w="104775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842332"/>
                </a:solidFill>
              </a:rPr>
              <a:t>Correlation value</a:t>
            </a:r>
            <a:br>
              <a:rPr lang="de-DE" sz="2400" dirty="0">
                <a:solidFill>
                  <a:srgbClr val="842332"/>
                </a:solidFill>
              </a:rPr>
            </a:br>
            <a:r>
              <a:rPr lang="de-DE" sz="2400" dirty="0">
                <a:solidFill>
                  <a:srgbClr val="842332"/>
                </a:solidFill>
              </a:rPr>
              <a:t>≥ 0,7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67A1D4CB-D9B8-FE54-B8B8-A0CDB5FBE951}"/>
              </a:ext>
            </a:extLst>
          </p:cNvPr>
          <p:cNvSpPr/>
          <p:nvPr/>
        </p:nvSpPr>
        <p:spPr>
          <a:xfrm>
            <a:off x="5946628" y="25645214"/>
            <a:ext cx="2750329" cy="788879"/>
          </a:xfrm>
          <a:prstGeom prst="roundRect">
            <a:avLst>
              <a:gd name="adj" fmla="val 40815"/>
            </a:avLst>
          </a:prstGeom>
          <a:solidFill>
            <a:schemeClr val="bg1"/>
          </a:solidFill>
          <a:ln w="104775">
            <a:solidFill>
              <a:srgbClr val="1919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191970"/>
                </a:solidFill>
              </a:rPr>
              <a:t>Correlation value</a:t>
            </a:r>
            <a:br>
              <a:rPr lang="de-DE" sz="2400" dirty="0">
                <a:solidFill>
                  <a:srgbClr val="191970"/>
                </a:solidFill>
              </a:rPr>
            </a:br>
            <a:r>
              <a:rPr lang="de-DE" sz="2400" dirty="0">
                <a:solidFill>
                  <a:srgbClr val="191970"/>
                </a:solidFill>
              </a:rPr>
              <a:t>&lt; 0,7</a:t>
            </a:r>
          </a:p>
        </p:txBody>
      </p:sp>
      <p:pic>
        <p:nvPicPr>
          <p:cNvPr id="35" name="Picture 34" descr="A blue circle with red and green circles&#10;&#10;AI-generated content may be incorrect.">
            <a:extLst>
              <a:ext uri="{FF2B5EF4-FFF2-40B4-BE49-F238E27FC236}">
                <a16:creationId xmlns:a16="http://schemas.microsoft.com/office/drawing/2014/main" id="{11B8F9EB-5AC4-FCB7-2531-F59FE1F23CDC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 l="15812" t="14850" r="9096" b="8618"/>
          <a:stretch>
            <a:fillRect/>
          </a:stretch>
        </p:blipFill>
        <p:spPr>
          <a:xfrm>
            <a:off x="1933054" y="1322892"/>
            <a:ext cx="5007429" cy="3149600"/>
          </a:xfrm>
          <a:prstGeom prst="rect">
            <a:avLst/>
          </a:prstGeom>
        </p:spPr>
      </p:pic>
      <p:pic>
        <p:nvPicPr>
          <p:cNvPr id="38" name="Picture 37" descr="A blue circle with a number of different colored lines&#10;&#10;AI-generated content may be incorrect.">
            <a:extLst>
              <a:ext uri="{FF2B5EF4-FFF2-40B4-BE49-F238E27FC236}">
                <a16:creationId xmlns:a16="http://schemas.microsoft.com/office/drawing/2014/main" id="{5463A472-1C21-E178-A553-47B40777124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15812" t="14454" r="9096" b="9014"/>
          <a:stretch>
            <a:fillRect/>
          </a:stretch>
        </p:blipFill>
        <p:spPr>
          <a:xfrm>
            <a:off x="8540332" y="1322892"/>
            <a:ext cx="5007430" cy="3149600"/>
          </a:xfrm>
          <a:prstGeom prst="rect">
            <a:avLst/>
          </a:prstGeom>
        </p:spPr>
      </p:pic>
      <p:pic>
        <p:nvPicPr>
          <p:cNvPr id="42" name="Picture 41" descr="A blue pie chart with red and green circles&#10;&#10;AI-generated content may be incorrect.">
            <a:extLst>
              <a:ext uri="{FF2B5EF4-FFF2-40B4-BE49-F238E27FC236}">
                <a16:creationId xmlns:a16="http://schemas.microsoft.com/office/drawing/2014/main" id="{81EE9FCF-780D-3734-ACF4-944385396C65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 l="19350" t="12381" r="13613" b="8617"/>
          <a:stretch>
            <a:fillRect/>
          </a:stretch>
        </p:blipFill>
        <p:spPr>
          <a:xfrm>
            <a:off x="14993991" y="1195820"/>
            <a:ext cx="4470400" cy="325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74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856</Words>
  <Application>Microsoft Office PowerPoint</Application>
  <PresentationFormat>Custom</PresentationFormat>
  <Paragraphs>84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Wintel, Luisa Fee</cp:lastModifiedBy>
  <cp:revision>52</cp:revision>
  <dcterms:created xsi:type="dcterms:W3CDTF">2025-05-15T11:21:40Z</dcterms:created>
  <dcterms:modified xsi:type="dcterms:W3CDTF">2025-07-05T12:40:13Z</dcterms:modified>
</cp:coreProperties>
</file>