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0" r:id="rId5"/>
    <p:sldId id="266" r:id="rId6"/>
    <p:sldId id="263" r:id="rId7"/>
    <p:sldId id="264" r:id="rId8"/>
    <p:sldId id="265" r:id="rId9"/>
    <p:sldId id="267" r:id="rId10"/>
    <p:sldId id="262" r:id="rId11"/>
    <p:sldId id="268" r:id="rId12"/>
    <p:sldId id="269" r:id="rId13"/>
    <p:sldId id="257" r:id="rId14"/>
    <p:sldId id="25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8CC0-829C-831A-173E-B4F2DC32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A15B0-0EC6-36EC-E3FC-769B865A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97CB-AA9C-51B0-857B-82259C5C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0677-F365-08AF-762D-DA19256D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00B5-4A7F-961A-2F9C-1E39DCF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462-37A7-7D4B-F041-F6AB58C8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C146-312D-1261-6668-FBCA1EFA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7C8E-E64B-7C2C-92CE-95993C5D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1826-04B6-103F-BAA9-D3E816F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263-33A6-AFD7-533D-EDB27914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81437-6439-58A0-D2E0-4BD2FD79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B7E2-9FAF-C65E-0482-518D5BE5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E1CA-8E0B-1BE7-97E1-8124B737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D160-D0D4-C623-BB77-EEE72F95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7FCD-C820-F1CB-20BD-E9280D95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F58-E427-B767-A1BB-CF7667C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F690-8710-D264-A56D-CCBAD5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6BA4-BAD5-791E-DF71-5A43435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A61C-A30C-4388-CE5E-37C83A4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3D4D-999A-D2AE-B387-4F71A321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56F-C3C8-43B4-DA34-B7D5AFCC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0831-A77D-8B88-5B2D-C98F9A92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7B7E-8D21-2778-37A4-FF639002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0C00-C676-16C9-B8A2-6A754A79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924A-EB0D-6EDF-30C0-8C209DF9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8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8646-3ED7-F677-A32F-83A5164B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C655-B119-F87A-E6D0-98C1EB5A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FAC6-CDAE-09F6-76E9-F72AF29E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425B-D620-D4BF-5D9C-8BDA611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F5D4-3A03-7F61-6B31-23422FC3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B906-E536-3A81-B115-4339C7A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58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8A59-1F81-A64F-FC97-1D22A24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71DD-52D7-E549-8497-DF0E9FE0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3B869-1CFC-B4C0-EBD7-3F5887FD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4B329-B026-49F2-B08D-9447BF704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D3A93-EB17-F8DE-60CA-A4D0582E2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B26D-10BB-6798-F462-F386BBFC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81164-4A35-067E-361E-C4D6B9D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853D4-69B8-77B6-FEB5-E5E6D76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E583-7734-E38F-EA8B-47144CC2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7F75-B297-6290-150D-B7F493E7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980B7-027B-709C-565E-D12C3283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D9141-7C92-4DC7-B339-A733BE73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DE66F-9F8E-2985-622B-204F714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D4B1-E334-6E3F-59BE-979C17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E7C4-30CB-A6D7-7216-72D7952F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7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30AB-A7ED-7CAC-C5BC-D77F8A3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8E3B-A047-78DB-2CD5-91940714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95C4-77D0-72F6-418B-66E0F71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8C1CB-3158-CB3A-49C5-69EFEE31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00C3-F563-1760-32C8-7B93D4E1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C66C-7BEF-BDCA-1E6A-EB5C9F9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1879-CCEE-4FB3-2CF7-4438A8C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7FD8-DD00-A88B-07E4-4FDE63DBB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7EA9C-FD8E-F5C0-3710-D126740A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D712-FE00-6380-E94F-E1D82EE2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3ACA-FE62-BFD5-32A0-CAC1AFBA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4CC18-1424-01C2-4265-3E94114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CC1A9-6F59-F9DD-9DCB-E9EC547B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A845-0F42-9013-D632-09D917DE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3A42-71C9-AF9D-1118-3A6AE402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5D2C-D0FC-64DC-BF11-754ED67FC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3379-61FA-7F66-4403-49825FBA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2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nature.com/articles/s41596-019-0261-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556-9282-2FE6-747D-755A9D7A0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80B1-5B00-08EB-948E-4FBAF201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747962"/>
          </a:xfrm>
        </p:spPr>
        <p:txBody>
          <a:bodyPr>
            <a:normAutofit/>
          </a:bodyPr>
          <a:lstStyle/>
          <a:p>
            <a:r>
              <a:rPr lang="en-GB" sz="2600" noProof="0" dirty="0"/>
              <a:t>Proteome Screen: </a:t>
            </a:r>
            <a:r>
              <a:rPr lang="en-GB" noProof="0" dirty="0"/>
              <a:t>RNA-binding proteins in non-synchronized HeLa cells</a:t>
            </a:r>
          </a:p>
          <a:p>
            <a:endParaRPr lang="en-GB" sz="2000" noProof="0" dirty="0"/>
          </a:p>
          <a:p>
            <a:endParaRPr lang="en-GB" sz="2000" noProof="0" dirty="0"/>
          </a:p>
          <a:p>
            <a:endParaRPr lang="en-GB" sz="2000" noProof="0" dirty="0"/>
          </a:p>
          <a:p>
            <a:r>
              <a:rPr lang="en-GB" sz="1600" noProof="0" dirty="0"/>
              <a:t>Topic 3, Group 1</a:t>
            </a:r>
          </a:p>
          <a:p>
            <a:r>
              <a:rPr lang="en-GB" sz="1600" noProof="0" dirty="0"/>
              <a:t>Julian Baureis, Julia Ferdin, Benjamin Nicklas, Luisa Wintel</a:t>
            </a:r>
          </a:p>
          <a:p>
            <a:r>
              <a:rPr lang="en-GB" sz="1600" noProof="0" dirty="0"/>
              <a:t>Supervisor: Maiwen Caudron-Herger</a:t>
            </a:r>
          </a:p>
        </p:txBody>
      </p:sp>
    </p:spTree>
    <p:extLst>
      <p:ext uri="{BB962C8B-B14F-4D97-AF65-F5344CB8AC3E}">
        <p14:creationId xmlns:p14="http://schemas.microsoft.com/office/powerpoint/2010/main" val="54242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512F64-50FF-BDB8-648D-F82B3800F2C6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modelling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778EC7-0FC8-3E35-BCEE-26F938DA1D67}"/>
              </a:ext>
            </a:extLst>
          </p:cNvPr>
          <p:cNvSpPr/>
          <p:nvPr/>
        </p:nvSpPr>
        <p:spPr>
          <a:xfrm>
            <a:off x="6866467" y="165608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D090E-F8F2-A638-2C03-6C7108CFA6F0}"/>
              </a:ext>
            </a:extLst>
          </p:cNvPr>
          <p:cNvSpPr txBox="1"/>
          <p:nvPr/>
        </p:nvSpPr>
        <p:spPr>
          <a:xfrm>
            <a:off x="6866467" y="3982197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poster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final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51553-1F68-EF2C-CCFC-698851FBD9F2}"/>
              </a:ext>
            </a:extLst>
          </p:cNvPr>
          <p:cNvSpPr txBox="1"/>
          <p:nvPr/>
        </p:nvSpPr>
        <p:spPr>
          <a:xfrm>
            <a:off x="2445174" y="3982197"/>
            <a:ext cx="288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define selection criteria for 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predict whether a protein is a 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81924-2317-F59E-6F6D-3364DC7E270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5.-7. Week</a:t>
            </a:r>
          </a:p>
        </p:txBody>
      </p:sp>
      <p:pic>
        <p:nvPicPr>
          <p:cNvPr id="14" name="Picture 13" descr="A blue and black text&#10;&#10;AI-generated content may be incorrect.">
            <a:extLst>
              <a:ext uri="{FF2B5EF4-FFF2-40B4-BE49-F238E27FC236}">
                <a16:creationId xmlns:a16="http://schemas.microsoft.com/office/drawing/2014/main" id="{183882A9-EAA2-5700-7C91-3C44AF9B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74" y="5736523"/>
            <a:ext cx="2880360" cy="766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C040D-8833-3CC8-125F-72062535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74" y="5694318"/>
            <a:ext cx="2880360" cy="851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F8591A-5117-8E99-B93C-9A886013658E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16.06.-06.07.</a:t>
            </a:r>
          </a:p>
        </p:txBody>
      </p:sp>
    </p:spTree>
    <p:extLst>
      <p:ext uri="{BB962C8B-B14F-4D97-AF65-F5344CB8AC3E}">
        <p14:creationId xmlns:p14="http://schemas.microsoft.com/office/powerpoint/2010/main" val="5842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build="p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CF7-E25A-2D30-4C8C-4690CA7E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89942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C18D8-C9D5-F800-76C7-B4DCF73D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3920149"/>
            <a:ext cx="10515600" cy="3089731"/>
          </a:xfrm>
        </p:spPr>
        <p:txBody>
          <a:bodyPr>
            <a:normAutofit/>
          </a:bodyPr>
          <a:lstStyle/>
          <a:p>
            <a:r>
              <a:rPr lang="de-DE" dirty="0"/>
              <a:t>Vorteile: Enrichment-</a:t>
            </a:r>
            <a:r>
              <a:rPr lang="de-DE" dirty="0" err="1"/>
              <a:t>free</a:t>
            </a:r>
            <a:r>
              <a:rPr lang="de-DE" dirty="0"/>
              <a:t>: Basiert nicht auf den Unterschieden von Affinität oder Eigenschaften der einzelnen Proteine, auch nicht auf bestimmten RNA/Protein-Sequenzen,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</a:t>
            </a:r>
          </a:p>
          <a:p>
            <a:r>
              <a:rPr lang="de-DE" dirty="0"/>
              <a:t>Limitationen: Identifiziert nicht die 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, keine Unterscheidung zwischen direkten und indirekten Interaktionen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20E539-8754-BA68-A4EF-17CDD02A551E}"/>
              </a:ext>
            </a:extLst>
          </p:cNvPr>
          <p:cNvSpPr txBox="1"/>
          <p:nvPr/>
        </p:nvSpPr>
        <p:spPr>
          <a:xfrm>
            <a:off x="941560" y="1665838"/>
            <a:ext cx="1033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RNA-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direclty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indirectly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endParaRPr lang="de-DE" dirty="0"/>
          </a:p>
          <a:p>
            <a:r>
              <a:rPr lang="de-DE" dirty="0" err="1"/>
              <a:t>Proteome-wide</a:t>
            </a:r>
            <a:r>
              <a:rPr lang="de-DE" dirty="0"/>
              <a:t>, </a:t>
            </a:r>
            <a:r>
              <a:rPr lang="de-DE" dirty="0" err="1"/>
              <a:t>unbiased</a:t>
            </a:r>
            <a:r>
              <a:rPr lang="de-DE" dirty="0"/>
              <a:t>, </a:t>
            </a:r>
            <a:r>
              <a:rPr lang="de-DE" dirty="0" err="1"/>
              <a:t>enrichment-free</a:t>
            </a:r>
            <a:r>
              <a:rPr lang="de-DE" dirty="0"/>
              <a:t> screen </a:t>
            </a:r>
          </a:p>
        </p:txBody>
      </p:sp>
    </p:spTree>
    <p:extLst>
      <p:ext uri="{BB962C8B-B14F-4D97-AF65-F5344CB8AC3E}">
        <p14:creationId xmlns:p14="http://schemas.microsoft.com/office/powerpoint/2010/main" val="4033259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6B0-4F8D-E47D-CFD4-96C1C508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RNA-binding proteins </a:t>
            </a:r>
            <a:br>
              <a:rPr lang="en-GB" noProof="0" dirty="0"/>
            </a:br>
            <a:r>
              <a:rPr lang="en-GB" sz="2800" noProof="0" dirty="0"/>
              <a:t>non-synchronized HeLa cells</a:t>
            </a:r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7ED5580A-D0A8-5151-CAD7-3880AA66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1262686" y="1690686"/>
            <a:ext cx="4181380" cy="4648929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73BC274D-CF9B-C798-D489-0CA644AD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6747934" y="1690687"/>
            <a:ext cx="4181380" cy="4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4AB4-B326-0B6D-4726-0772130C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noProof="0" dirty="0"/>
              <a:t> RNA dependence (R-</a:t>
            </a:r>
            <a:r>
              <a:rPr lang="en-GB" noProof="0" dirty="0" err="1"/>
              <a:t>DeeP</a:t>
            </a:r>
            <a:r>
              <a:rPr lang="en-GB" noProof="0" dirty="0"/>
              <a:t>)</a:t>
            </a:r>
          </a:p>
        </p:txBody>
      </p:sp>
      <p:pic>
        <p:nvPicPr>
          <p:cNvPr id="3" name="Picture 2" descr="A diagram of a test&#10;&#10;AI-generated content may be incorrect.">
            <a:extLst>
              <a:ext uri="{FF2B5EF4-FFF2-40B4-BE49-F238E27FC236}">
                <a16:creationId xmlns:a16="http://schemas.microsoft.com/office/drawing/2014/main" id="{95073083-A2F9-8DCF-393C-27F4178F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4"/>
          <a:stretch/>
        </p:blipFill>
        <p:spPr>
          <a:xfrm>
            <a:off x="777592" y="1121432"/>
            <a:ext cx="4029365" cy="56554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990B62-9FEE-716F-3E04-BB7921195EE1}"/>
              </a:ext>
            </a:extLst>
          </p:cNvPr>
          <p:cNvSpPr/>
          <p:nvPr/>
        </p:nvSpPr>
        <p:spPr>
          <a:xfrm>
            <a:off x="711200" y="2345267"/>
            <a:ext cx="4096404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9F0292-D992-A670-8F46-535602D574AA}"/>
              </a:ext>
            </a:extLst>
          </p:cNvPr>
          <p:cNvSpPr/>
          <p:nvPr/>
        </p:nvSpPr>
        <p:spPr>
          <a:xfrm>
            <a:off x="711200" y="3598333"/>
            <a:ext cx="2921000" cy="1398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31102-0FDB-07B2-568F-487BC45D0C46}"/>
              </a:ext>
            </a:extLst>
          </p:cNvPr>
          <p:cNvSpPr/>
          <p:nvPr/>
        </p:nvSpPr>
        <p:spPr>
          <a:xfrm>
            <a:off x="3632199" y="3598333"/>
            <a:ext cx="1242443" cy="1398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EC400D-174F-8729-203B-9B2F36E77A7D}"/>
              </a:ext>
            </a:extLst>
          </p:cNvPr>
          <p:cNvSpPr/>
          <p:nvPr/>
        </p:nvSpPr>
        <p:spPr>
          <a:xfrm>
            <a:off x="711200" y="4979460"/>
            <a:ext cx="1964267" cy="179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AE6425-89AA-E30E-3BDC-BD51BB4DD527}"/>
              </a:ext>
            </a:extLst>
          </p:cNvPr>
          <p:cNvSpPr/>
          <p:nvPr/>
        </p:nvSpPr>
        <p:spPr>
          <a:xfrm>
            <a:off x="2675467" y="4923897"/>
            <a:ext cx="2526568" cy="1862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18" name="Picture 17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30AEE9BE-E700-106B-9549-4232FF8EE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5596467" y="1599095"/>
            <a:ext cx="6090388" cy="41434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66E2DB-F762-2FE8-FD5C-F79BF75C793C}"/>
              </a:ext>
            </a:extLst>
          </p:cNvPr>
          <p:cNvSpPr txBox="1"/>
          <p:nvPr/>
        </p:nvSpPr>
        <p:spPr>
          <a:xfrm>
            <a:off x="4806957" y="5874598"/>
            <a:ext cx="6879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b="0" i="0" noProof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Caudron-Herger et al., Identification, quantification and bioinformatic analysis of RNA-dependent proteins by RNase treatment and density gradient ultracentrifugation using R-</a:t>
            </a:r>
            <a:r>
              <a:rPr lang="en-GB" sz="1100" b="0" i="0" noProof="0" dirty="0" err="1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</a:t>
            </a:r>
            <a:r>
              <a:rPr lang="en-GB" sz="1100" b="0" i="0" noProof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2020, Nature Protocols</a:t>
            </a:r>
            <a:endParaRPr lang="en-GB" sz="1100" b="0" i="0" noProof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2513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6A4F-2666-3D27-E198-AE0F72A47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997DE43D-1819-DD0B-55D2-479467DA4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22" y="1332657"/>
            <a:ext cx="6497370" cy="39138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7B7808-70D0-F6E0-E832-BB6EBAE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4418091" cy="1325563"/>
          </a:xfrm>
        </p:spPr>
        <p:txBody>
          <a:bodyPr/>
          <a:lstStyle/>
          <a:p>
            <a:pPr algn="ctr"/>
            <a:r>
              <a:rPr lang="de-DE" dirty="0"/>
              <a:t>R-</a:t>
            </a:r>
            <a:r>
              <a:rPr lang="de-DE" dirty="0" err="1"/>
              <a:t>DeeP</a:t>
            </a:r>
            <a:r>
              <a:rPr lang="de-DE" dirty="0"/>
              <a:t> –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9FC2C-A47E-87D3-0C01-06F523A4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611542"/>
            <a:ext cx="4992547" cy="36349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sz="2000" dirty="0">
                <a:sym typeface="Wingdings" panose="05000000000000000000" pitchFamily="2" charset="2"/>
              </a:rPr>
              <a:t>RNA </a:t>
            </a:r>
            <a:r>
              <a:rPr lang="de-DE" sz="2000" dirty="0" err="1">
                <a:sym typeface="Wingdings" panose="05000000000000000000" pitchFamily="2" charset="2"/>
              </a:rPr>
              <a:t>degradation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leads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dissolved</a:t>
            </a:r>
            <a:r>
              <a:rPr lang="de-DE" sz="2000" dirty="0">
                <a:sym typeface="Wingdings" panose="05000000000000000000" pitchFamily="2" charset="2"/>
              </a:rPr>
              <a:t> RNP-</a:t>
            </a:r>
            <a:r>
              <a:rPr lang="de-DE" sz="2000" dirty="0" err="1">
                <a:sym typeface="Wingdings" panose="05000000000000000000" pitchFamily="2" charset="2"/>
              </a:rPr>
              <a:t>complexes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Released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proteins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migrate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into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/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Quantity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peptides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individual </a:t>
            </a: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analyzed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by</a:t>
            </a:r>
            <a:r>
              <a:rPr lang="de-DE" sz="2000" dirty="0">
                <a:sym typeface="Wingdings" panose="05000000000000000000" pitchFamily="2" charset="2"/>
              </a:rPr>
              <a:t> western </a:t>
            </a:r>
            <a:r>
              <a:rPr lang="de-DE" sz="2000" dirty="0" err="1">
                <a:sym typeface="Wingdings" panose="05000000000000000000" pitchFamily="2" charset="2"/>
              </a:rPr>
              <a:t>blotting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mass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spectrometry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endParaRPr lang="de-DE" sz="20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D6F128C-D586-56A0-7BAA-B2CA81F8BDFF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424550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3A2A2CB9-E6C1-26AC-C7D4-0222466F906D}"/>
              </a:ext>
            </a:extLst>
          </p:cNvPr>
          <p:cNvSpPr txBox="1"/>
          <p:nvPr/>
        </p:nvSpPr>
        <p:spPr>
          <a:xfrm>
            <a:off x="2220225" y="5513689"/>
            <a:ext cx="7751550" cy="56964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de-DE" sz="2400" dirty="0"/>
              <a:t>An RNA-</a:t>
            </a:r>
            <a:r>
              <a:rPr lang="de-DE" sz="2400" dirty="0" err="1"/>
              <a:t>dependent</a:t>
            </a:r>
            <a:r>
              <a:rPr lang="de-DE" sz="2400" dirty="0"/>
              <a:t> </a:t>
            </a:r>
            <a:r>
              <a:rPr lang="de-DE" sz="2400" dirty="0" err="1"/>
              <a:t>protein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exhibit</a:t>
            </a:r>
            <a:r>
              <a:rPr lang="de-DE" sz="2400" dirty="0"/>
              <a:t> a </a:t>
            </a:r>
            <a:r>
              <a:rPr lang="de-DE" sz="2400" dirty="0" err="1"/>
              <a:t>significant</a:t>
            </a:r>
            <a:r>
              <a:rPr lang="de-DE" sz="2400" dirty="0"/>
              <a:t>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E04C1E-6F13-96A5-D1B6-68466FA2E914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Adapted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Caudron-Herger, M.,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Rusin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S.F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Adamo, M.E., Seiler, J., Schmid,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V.K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Barreau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E., Kettenbach, A.N., and Diederichs, S. (2019). R-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Proteome-wide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and Quantitative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Identification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RNA-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Dependent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Proteins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Density Gradient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Ultracentrifugation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Molecular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Cell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i="1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de-DE" sz="1200" i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7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3497EEF2-7038-0B1A-725F-A66BC757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5220643" cy="1325563"/>
          </a:xfrm>
        </p:spPr>
        <p:txBody>
          <a:bodyPr/>
          <a:lstStyle/>
          <a:p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 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4D2F787-C468-DF0E-4792-3B46C1A3F1A2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477381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A5435A-84BC-F671-EB37-805D4DEB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40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3CDF70F-7EBC-9832-CE8B-932AC3B791C0}"/>
              </a:ext>
            </a:extLst>
          </p:cNvPr>
          <p:cNvSpPr txBox="1"/>
          <p:nvPr/>
        </p:nvSpPr>
        <p:spPr>
          <a:xfrm>
            <a:off x="542848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2AE5049-C3AD-0749-F1FF-3633373C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0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AAA3A6C-61BD-28C7-69CE-92EC94CE3E6E}"/>
              </a:ext>
            </a:extLst>
          </p:cNvPr>
          <p:cNvSpPr txBox="1"/>
          <p:nvPr/>
        </p:nvSpPr>
        <p:spPr>
          <a:xfrm>
            <a:off x="3792840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96818F3-FF1D-F619-D645-893349B6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1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D7B8FB3-8A10-9417-D4A0-A1CBF07D47EB}"/>
              </a:ext>
            </a:extLst>
          </p:cNvPr>
          <p:cNvSpPr txBox="1"/>
          <p:nvPr/>
        </p:nvSpPr>
        <p:spPr>
          <a:xfrm>
            <a:off x="537963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ADC97CF-4A40-930C-8584-2F4082C8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D9312CD-B2D8-2B4E-317E-EBAFFAAD4298}"/>
              </a:ext>
            </a:extLst>
          </p:cNvPr>
          <p:cNvSpPr txBox="1"/>
          <p:nvPr/>
        </p:nvSpPr>
        <p:spPr>
          <a:xfrm>
            <a:off x="3911693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45730DC-CC82-A3BC-9850-AD24F192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4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9A20321-783A-5EF6-58B8-96E0889DC906}"/>
              </a:ext>
            </a:extLst>
          </p:cNvPr>
          <p:cNvSpPr txBox="1"/>
          <p:nvPr/>
        </p:nvSpPr>
        <p:spPr>
          <a:xfrm>
            <a:off x="7422384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Precipitated</a:t>
            </a:r>
            <a:r>
              <a:rPr lang="de-DE" dirty="0"/>
              <a:t>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BB5EAA-3A83-DC26-49AE-1B4272222484}"/>
              </a:ext>
            </a:extLst>
          </p:cNvPr>
          <p:cNvSpPr txBox="1"/>
          <p:nvPr/>
        </p:nvSpPr>
        <p:spPr>
          <a:xfrm>
            <a:off x="7506393" y="4409486"/>
            <a:ext cx="385679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Classification </a:t>
            </a:r>
            <a:r>
              <a:rPr lang="de-DE" sz="2000" dirty="0" err="1"/>
              <a:t>of</a:t>
            </a:r>
            <a:r>
              <a:rPr lang="de-DE" sz="2000" dirty="0"/>
              <a:t> Proteins:</a:t>
            </a:r>
          </a:p>
          <a:p>
            <a:endParaRPr lang="de-DE" sz="2000" dirty="0"/>
          </a:p>
          <a:p>
            <a:r>
              <a:rPr lang="de-DE" sz="2000" dirty="0"/>
              <a:t>1.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2. </a:t>
            </a:r>
            <a:r>
              <a:rPr lang="de-DE" sz="2000" dirty="0" err="1"/>
              <a:t>Partially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3. Not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947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586E4-39C7-9E9C-E89F-268A630D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81" y="4670570"/>
            <a:ext cx="11944291" cy="1946736"/>
          </a:xfrm>
        </p:spPr>
        <p:txBody>
          <a:bodyPr>
            <a:noAutofit/>
          </a:bodyPr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spectrometric</a:t>
            </a:r>
            <a:r>
              <a:rPr lang="de-DE" sz="2000" dirty="0"/>
              <a:t> quantitative </a:t>
            </a:r>
            <a:r>
              <a:rPr lang="de-DE" sz="2000" dirty="0" err="1"/>
              <a:t>results</a:t>
            </a:r>
            <a:r>
              <a:rPr lang="de-DE" sz="2000" dirty="0"/>
              <a:t> per </a:t>
            </a:r>
            <a:r>
              <a:rPr lang="de-DE" sz="2000" dirty="0" err="1"/>
              <a:t>protein</a:t>
            </a:r>
            <a:r>
              <a:rPr lang="de-DE" sz="2000" dirty="0"/>
              <a:t> per </a:t>
            </a:r>
            <a:r>
              <a:rPr lang="de-DE" sz="2000" dirty="0" err="1"/>
              <a:t>fraction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000" dirty="0" err="1"/>
              <a:t>Allows</a:t>
            </a:r>
            <a:r>
              <a:rPr lang="de-DE" sz="2000" dirty="0"/>
              <a:t> relative </a:t>
            </a:r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occurence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in different </a:t>
            </a:r>
            <a:r>
              <a:rPr lang="de-DE" sz="2000" dirty="0" err="1"/>
              <a:t>fractions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sz="2400" b="1" dirty="0">
                <a:sym typeface="Wingdings" panose="05000000000000000000" pitchFamily="2" charset="2"/>
              </a:rPr>
              <a:t> </a:t>
            </a:r>
            <a:r>
              <a:rPr lang="en-GB" sz="2400" b="1" noProof="0" dirty="0"/>
              <a:t>Which proteins in the non-synchronized HeLa cells are RNA-dependent proteins?</a:t>
            </a:r>
            <a:endParaRPr lang="de-DE" sz="2400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A39C12-7386-B987-EDC1-DF8F69E5621A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25D7CE8-F0A1-4876-214F-85DA1A76F0A0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CD3A042-51DF-0A67-6CBF-8BEF64315534}"/>
              </a:ext>
            </a:extLst>
          </p:cNvPr>
          <p:cNvSpPr txBox="1"/>
          <p:nvPr/>
        </p:nvSpPr>
        <p:spPr>
          <a:xfrm>
            <a:off x="1892174" y="1680658"/>
            <a:ext cx="24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Control and </a:t>
            </a:r>
            <a:r>
              <a:rPr lang="de-DE" sz="1400" dirty="0" err="1"/>
              <a:t>RNase</a:t>
            </a:r>
            <a:r>
              <a:rPr lang="de-DE" sz="1400" dirty="0"/>
              <a:t> </a:t>
            </a:r>
            <a:r>
              <a:rPr lang="de-DE" sz="1400" dirty="0" err="1"/>
              <a:t>fractions</a:t>
            </a:r>
            <a:r>
              <a:rPr lang="de-DE" sz="1400" dirty="0"/>
              <a:t> 1-25 in </a:t>
            </a:r>
            <a:r>
              <a:rPr lang="de-DE" sz="1400" dirty="0" err="1"/>
              <a:t>triplicates</a:t>
            </a:r>
            <a:r>
              <a:rPr lang="de-DE" sz="1400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013741-01E6-3FBF-11C1-80D20AA8E896}"/>
              </a:ext>
            </a:extLst>
          </p:cNvPr>
          <p:cNvSpPr txBox="1"/>
          <p:nvPr/>
        </p:nvSpPr>
        <p:spPr>
          <a:xfrm>
            <a:off x="941561" y="302974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FC5F56-76F4-5ECB-B7F6-36F9B9DDBBC3}"/>
              </a:ext>
            </a:extLst>
          </p:cNvPr>
          <p:cNvSpPr txBox="1"/>
          <p:nvPr/>
        </p:nvSpPr>
        <p:spPr>
          <a:xfrm>
            <a:off x="4802865" y="2745987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1405740-2635-40C6-1EE7-94757BED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?  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4C9B2F2E-B985-A014-040C-C3B4FD8CEC94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680820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50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ender 2024 Vorlagen zum Ausdrucken | Canva">
            <a:extLst>
              <a:ext uri="{FF2B5EF4-FFF2-40B4-BE49-F238E27FC236}">
                <a16:creationId xmlns:a16="http://schemas.microsoft.com/office/drawing/2014/main" id="{5F08DA78-EAD2-DE5A-9D63-99779FF01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" t="17012" r="1666" b="5555"/>
          <a:stretch/>
        </p:blipFill>
        <p:spPr bwMode="auto">
          <a:xfrm>
            <a:off x="-1657350" y="-169334"/>
            <a:ext cx="15715173" cy="71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A37E2-FFAB-23AC-D6BA-0F8AF3AF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Time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CE2B2-0CC9-E570-98E7-263F58605922}"/>
              </a:ext>
            </a:extLst>
          </p:cNvPr>
          <p:cNvSpPr txBox="1"/>
          <p:nvPr/>
        </p:nvSpPr>
        <p:spPr>
          <a:xfrm>
            <a:off x="0" y="64722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0" dirty="0">
                <a:solidFill>
                  <a:schemeClr val="bg2">
                    <a:lumMod val="75000"/>
                  </a:schemeClr>
                </a:solidFill>
              </a:rPr>
              <a:t>https://www.google.com/url?sa=i&amp;url=https%3A%2F%2Fwww.canva.com%2Fde_de%2Fkalender%2Fvorlagen%2F&amp;psig=AOvVaw155hoQifX2EsWfPgBXsQLG&amp;ust=1747057183090000&amp;source=images&amp;cd=vfe&amp;opi=89978449&amp;ved=0CBQQjRxqFwoTCIiCqKzFm40DFQAAAAAdAAAAABAE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18985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0F828-AC37-5A45-A912-F5288234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E943B7-332D-15B8-6DD0-BCC89D98BDE5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cleanup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36DA4-F1F9-4219-5F33-F9F8F8547B47}"/>
              </a:ext>
            </a:extLst>
          </p:cNvPr>
          <p:cNvSpPr txBox="1"/>
          <p:nvPr/>
        </p:nvSpPr>
        <p:spPr>
          <a:xfrm>
            <a:off x="2445174" y="3982197"/>
            <a:ext cx="2880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low variance     columns/rows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batch effects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technical outliers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Re-ordering 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53C33-5E9F-048D-5E7F-B0F57CA230C7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1. Week</a:t>
            </a:r>
          </a:p>
        </p:txBody>
      </p:sp>
      <p:pic>
        <p:nvPicPr>
          <p:cNvPr id="12" name="Picture 1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CA1C5BB0-671D-3DF9-A154-8DD46F38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666"/>
            <a:ext cx="6072706" cy="2954500"/>
          </a:xfrm>
          <a:prstGeom prst="rect">
            <a:avLst/>
          </a:prstGeom>
        </p:spPr>
      </p:pic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F0F4146A-1EA9-8A06-CAB8-D85E007D0F83}"/>
              </a:ext>
            </a:extLst>
          </p:cNvPr>
          <p:cNvSpPr/>
          <p:nvPr/>
        </p:nvSpPr>
        <p:spPr>
          <a:xfrm>
            <a:off x="9382688" y="2823650"/>
            <a:ext cx="712893" cy="698484"/>
          </a:xfrm>
          <a:prstGeom prst="donut">
            <a:avLst>
              <a:gd name="adj" fmla="val 19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p:pic>
        <p:nvPicPr>
          <p:cNvPr id="14" name="Picture 13" descr="A graph with black dots&#10;&#10;AI-generated content may be incorrect.">
            <a:extLst>
              <a:ext uri="{FF2B5EF4-FFF2-40B4-BE49-F238E27FC236}">
                <a16:creationId xmlns:a16="http://schemas.microsoft.com/office/drawing/2014/main" id="{6EEB7CD8-020B-0D09-414F-9D55973E8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/>
          <a:stretch/>
        </p:blipFill>
        <p:spPr>
          <a:xfrm>
            <a:off x="5921670" y="1532666"/>
            <a:ext cx="6206534" cy="37271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6E2B49-F04F-2143-6374-5DE723839653}"/>
              </a:ext>
            </a:extLst>
          </p:cNvPr>
          <p:cNvSpPr txBox="1"/>
          <p:nvPr/>
        </p:nvSpPr>
        <p:spPr>
          <a:xfrm>
            <a:off x="6095999" y="52597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522B7-9B53-8303-2E5A-DA990EA68968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19.05.-25.05.</a:t>
            </a:r>
          </a:p>
        </p:txBody>
      </p:sp>
    </p:spTree>
    <p:extLst>
      <p:ext uri="{BB962C8B-B14F-4D97-AF65-F5344CB8AC3E}">
        <p14:creationId xmlns:p14="http://schemas.microsoft.com/office/powerpoint/2010/main" val="5966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0950C-468A-1FB7-BE4E-ED5B2642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B6C3DF-4F7E-1679-4EFF-613AB3F0EBAF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exploration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766CB-E004-24D0-2F17-56FE88CFC9D4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data distribution</a:t>
            </a: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t-test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noProof="0" dirty="0"/>
              <a:t>proportion test</a:t>
            </a:r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371ED-5A2F-9E06-1972-862C8BABD8E1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2. Week</a:t>
            </a:r>
          </a:p>
        </p:txBody>
      </p:sp>
      <p:pic>
        <p:nvPicPr>
          <p:cNvPr id="4" name="Picture 3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1C2167BF-4344-F634-F9D7-A7CC5066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6017678" y="1651000"/>
            <a:ext cx="5598060" cy="380852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8385E9-76DF-9EEC-4BBA-CA52B6B2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7"/>
          <a:stretch/>
        </p:blipFill>
        <p:spPr>
          <a:xfrm>
            <a:off x="6017677" y="1407919"/>
            <a:ext cx="5789455" cy="4256282"/>
          </a:xfrm>
          <a:prstGeom prst="rect">
            <a:avLst/>
          </a:prstGeom>
        </p:spPr>
      </p:pic>
      <p:pic>
        <p:nvPicPr>
          <p:cNvPr id="10" name="Picture 9" descr="A blue screen with black text&#10;&#10;AI-generated content may be incorrect.">
            <a:extLst>
              <a:ext uri="{FF2B5EF4-FFF2-40B4-BE49-F238E27FC236}">
                <a16:creationId xmlns:a16="http://schemas.microsoft.com/office/drawing/2014/main" id="{C6A6EDF5-5A94-3215-64CE-13024C5DE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75" y="1407918"/>
            <a:ext cx="5789455" cy="43470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91C38-F372-C4F9-4D6F-D27F3BBD9796}"/>
              </a:ext>
            </a:extLst>
          </p:cNvPr>
          <p:cNvSpPr txBox="1"/>
          <p:nvPr/>
        </p:nvSpPr>
        <p:spPr>
          <a:xfrm>
            <a:off x="6095999" y="5907282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16BCB-FEFF-C657-2697-D65337814EBC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26.05.-01.06.</a:t>
            </a:r>
          </a:p>
        </p:txBody>
      </p:sp>
    </p:spTree>
    <p:extLst>
      <p:ext uri="{BB962C8B-B14F-4D97-AF65-F5344CB8AC3E}">
        <p14:creationId xmlns:p14="http://schemas.microsoft.com/office/powerpoint/2010/main" val="22461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3623-6B83-791E-82A5-AEAE78AC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A07907-8A7B-94B8-832B-F1495A56C62A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reduction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A3AEC-8478-DDFC-D8D1-A399B33948FD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PCR</a:t>
            </a:r>
          </a:p>
          <a:p>
            <a:pPr algn="l"/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k-means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linear 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5976-1FBB-37CE-9A28-84BB95E34E1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3./4. Week</a:t>
            </a:r>
          </a:p>
        </p:txBody>
      </p:sp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F5E8DA1F-4232-EEFA-2EAD-9958096A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1650999"/>
            <a:ext cx="4953000" cy="4664477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8413892F-AFAF-C00D-2048-2DB3A007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/>
          <a:stretch/>
        </p:blipFill>
        <p:spPr>
          <a:xfrm>
            <a:off x="6045201" y="1650999"/>
            <a:ext cx="6062135" cy="46079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8886D3-46DB-A5F2-B828-DF4FBE419632}"/>
              </a:ext>
            </a:extLst>
          </p:cNvPr>
          <p:cNvSpPr txBox="1"/>
          <p:nvPr/>
        </p:nvSpPr>
        <p:spPr>
          <a:xfrm>
            <a:off x="6045201" y="6429020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12DFF-DC77-C3A8-95B8-5E727EB42BA2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02.06.-15.06.</a:t>
            </a:r>
          </a:p>
        </p:txBody>
      </p:sp>
    </p:spTree>
    <p:extLst>
      <p:ext uri="{BB962C8B-B14F-4D97-AF65-F5344CB8AC3E}">
        <p14:creationId xmlns:p14="http://schemas.microsoft.com/office/powerpoint/2010/main" val="6955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a graph&#10;&#10;AI-generated content may be incorrect.">
            <a:extLst>
              <a:ext uri="{FF2B5EF4-FFF2-40B4-BE49-F238E27FC236}">
                <a16:creationId xmlns:a16="http://schemas.microsoft.com/office/drawing/2014/main" id="{4A73FD8A-1DFB-7CC1-7CFB-C06F98CB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/>
          <a:stretch/>
        </p:blipFill>
        <p:spPr>
          <a:xfrm>
            <a:off x="860288" y="1253880"/>
            <a:ext cx="10471424" cy="4350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5A147-8C7A-6117-BA6C-A252DC013A91}"/>
              </a:ext>
            </a:extLst>
          </p:cNvPr>
          <p:cNvSpPr txBox="1"/>
          <p:nvPr/>
        </p:nvSpPr>
        <p:spPr>
          <a:xfrm>
            <a:off x="860288" y="57169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</p:spTree>
    <p:extLst>
      <p:ext uri="{BB962C8B-B14F-4D97-AF65-F5344CB8AC3E}">
        <p14:creationId xmlns:p14="http://schemas.microsoft.com/office/powerpoint/2010/main" val="360834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Breitbild</PresentationFormat>
  <Paragraphs>90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-apple-system</vt:lpstr>
      <vt:lpstr>Aptos</vt:lpstr>
      <vt:lpstr>Aptos Display</vt:lpstr>
      <vt:lpstr>Arial</vt:lpstr>
      <vt:lpstr>Wingdings</vt:lpstr>
      <vt:lpstr>Office Theme</vt:lpstr>
      <vt:lpstr>Project Proposal</vt:lpstr>
      <vt:lpstr>R-DeeP – Principle </vt:lpstr>
      <vt:lpstr>Meaning of the shifts  </vt:lpstr>
      <vt:lpstr>What is our data set showing?  </vt:lpstr>
      <vt:lpstr>Time Table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Thanks for listening</vt:lpstr>
      <vt:lpstr>PowerPoint-Präsentation</vt:lpstr>
      <vt:lpstr>RNA-binding proteins  non-synchronized HeLa cells</vt:lpstr>
      <vt:lpstr> RNA dependence (R-DeeP)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Nicklas, Benjamin</dc:creator>
  <cp:lastModifiedBy>Julian Baureis</cp:lastModifiedBy>
  <cp:revision>14</cp:revision>
  <dcterms:created xsi:type="dcterms:W3CDTF">2025-05-07T14:59:29Z</dcterms:created>
  <dcterms:modified xsi:type="dcterms:W3CDTF">2025-05-11T19:50:42Z</dcterms:modified>
</cp:coreProperties>
</file>