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915" autoAdjust="0"/>
  </p:normalViewPr>
  <p:slideViewPr>
    <p:cSldViewPr snapToGrid="0" showGuides="1">
      <p:cViewPr>
        <p:scale>
          <a:sx n="40" d="100"/>
          <a:sy n="40" d="100"/>
        </p:scale>
        <p:origin x="24" y="-2899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169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02F3068-A796-0F28-453A-4A416DF96AC4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46DB9-2450-944E-3083-27A4541D8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961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555CDA-FE4D-AA7F-B9C2-DBCCD31AF53C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4BE592-AEB5-6D0D-920E-1B8FBD0068EC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06DCE0-C940-7B71-CD15-0F3B25CC3CD0}"/>
              </a:ext>
            </a:extLst>
          </p:cNvPr>
          <p:cNvSpPr/>
          <p:nvPr/>
        </p:nvSpPr>
        <p:spPr>
          <a:xfrm>
            <a:off x="15765564" y="35908635"/>
            <a:ext cx="8275536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ED149C-7E4D-3AF3-73D8-AD3DD5ECF25B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364C4C-DBDD-5354-E7B9-9C5837FD0167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94D9E-218E-07BC-72B5-57AECBDAFA55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  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„RNA-dependency = the proteins interactome depends on RNA“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noProof="0" dirty="0"/>
              <a:t>Key Regulators:</a:t>
            </a:r>
            <a:r>
              <a:rPr lang="en-GB" sz="2400" noProof="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noProof="0" dirty="0"/>
              <a:t>Disease Links:</a:t>
            </a:r>
            <a:r>
              <a:rPr lang="en-GB" sz="2400" noProof="0" dirty="0"/>
              <a:t> </a:t>
            </a:r>
            <a:r>
              <a:rPr lang="en-GB" sz="2400" noProof="0" dirty="0" err="1"/>
              <a:t>Misregulation</a:t>
            </a:r>
            <a:r>
              <a:rPr lang="en-GB" sz="2400" noProof="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noProof="0" dirty="0"/>
              <a:t>Functional Clues:</a:t>
            </a:r>
            <a:r>
              <a:rPr lang="en-GB" sz="2400" noProof="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noProof="0" dirty="0"/>
              <a:t>Interaction Networks:</a:t>
            </a:r>
            <a:r>
              <a:rPr lang="en-GB" sz="2400" noProof="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noProof="0" dirty="0"/>
              <a:t>Molecular Insights:</a:t>
            </a:r>
            <a:r>
              <a:rPr lang="en-GB" sz="2400" noProof="0" dirty="0"/>
              <a:t> Deepens our understanding of cell cycle and cellular </a:t>
            </a:r>
            <a:r>
              <a:rPr lang="en-GB" sz="2400" noProof="0" dirty="0" err="1"/>
              <a:t>behavior</a:t>
            </a:r>
            <a:r>
              <a:rPr lang="en-GB" sz="2400" noProof="0" dirty="0"/>
              <a:t>. </a:t>
            </a: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C3C44-F155-BB53-7662-7C4D80E08A27}"/>
              </a:ext>
            </a:extLst>
          </p:cNvPr>
          <p:cNvSpPr txBox="1"/>
          <p:nvPr/>
        </p:nvSpPr>
        <p:spPr>
          <a:xfrm>
            <a:off x="1357475" y="17384218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Normalization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2) Data exploration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Selection criteria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Visualization for the order of selection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Pie charts for selection results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PCR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b="1" noProof="0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Linear Regression </a:t>
            </a:r>
            <a:endParaRPr lang="en-GB" sz="2400" b="1" noProof="0" dirty="0"/>
          </a:p>
          <a:p>
            <a:endParaRPr lang="en-GB" sz="2400" b="1" noProof="0" dirty="0"/>
          </a:p>
          <a:p>
            <a:endParaRPr lang="en-GB" sz="2400" b="1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ADE24-025E-1F90-7F81-4536344B5DD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Why do we find fewer proteins than </a:t>
            </a:r>
            <a:r>
              <a:rPr lang="en-GB" sz="2400" noProof="0" dirty="0" err="1"/>
              <a:t>Maïwen</a:t>
            </a:r>
            <a:r>
              <a:rPr lang="en-GB" sz="2400" noProof="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05010-F3B1-CCE5-48DA-5CE33B57C475}"/>
              </a:ext>
            </a:extLst>
          </p:cNvPr>
          <p:cNvSpPr txBox="1"/>
          <p:nvPr/>
        </p:nvSpPr>
        <p:spPr>
          <a:xfrm>
            <a:off x="15977907" y="37738473"/>
            <a:ext cx="7850849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/>
              <a:t>Sternburg</a:t>
            </a:r>
            <a:r>
              <a:rPr lang="en-GB" sz="2000" noProof="0" dirty="0"/>
              <a:t> et al., 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/>
              <a:t>Caudron-Herger et al., R-</a:t>
            </a:r>
            <a:r>
              <a:rPr lang="en-GB" sz="2000" noProof="0" dirty="0" err="1"/>
              <a:t>DeeP</a:t>
            </a:r>
            <a:r>
              <a:rPr lang="en-GB" sz="2000" noProof="0" dirty="0"/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/>
              <a:t>Caudron-Herger et al., 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/>
              <a:t>Corley </a:t>
            </a:r>
            <a:r>
              <a:rPr lang="en-GB" sz="2000" i="1" noProof="0" dirty="0"/>
              <a:t>et al.</a:t>
            </a:r>
            <a:r>
              <a:rPr lang="en-GB" sz="2000" noProof="0" dirty="0"/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noProof="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955A8-BE9D-FEA7-D937-C5036C0D67B4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71C6CB-E26F-FC31-5189-06BD1ACFC97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E3B4-A071-D53B-F93B-9E1776CF96CF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~5000 </a:t>
            </a:r>
            <a:r>
              <a:rPr lang="en-GB" sz="2400" noProof="0" dirty="0" err="1"/>
              <a:t>Proteine</a:t>
            </a:r>
            <a:r>
              <a:rPr lang="en-GB" sz="2400" noProof="0" dirty="0"/>
              <a:t> in 25 </a:t>
            </a:r>
            <a:r>
              <a:rPr lang="en-GB" sz="2400" noProof="0" dirty="0" err="1"/>
              <a:t>Fraktionen</a:t>
            </a:r>
            <a:r>
              <a:rPr lang="en-GB" sz="2400" noProof="0" dirty="0"/>
              <a:t>, </a:t>
            </a:r>
            <a:r>
              <a:rPr lang="en-GB" sz="2400" noProof="0" dirty="0" err="1"/>
              <a:t>Rnase</a:t>
            </a:r>
            <a:r>
              <a:rPr lang="en-GB" sz="2400" noProof="0" dirty="0"/>
              <a:t> vs. CTRL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Dimensions</a:t>
            </a: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9C29C1-FA94-6EF6-8F89-6F1328D91A76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7D88A9-FA33-C8DD-A685-B910ADA75AB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6DE1AF-A5C6-26D3-1B9C-82EACDF12B6A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898C5B-0B5E-0A43-ED31-F39CF22769C1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5B8F8CE-D9BA-00D8-3DBF-7A9DBF0E1515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1D59770A-CF15-7E0F-4910-E0D0557314F8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154F1E-CE0F-6831-0041-B629EFEC8D7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54415D3-EF3E-C7DD-9E91-DE09DAC51F00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C356F25-E02F-70A9-E249-B410EF0B582D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5B49D98-B1DD-05D5-C717-9B148D1C7C4C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BA7BD49-9F77-B4CB-1D54-7FF283833820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6DB834-C62B-1870-477C-B580A0525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5746" y="3915245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AAE28F5E-21AC-0B61-CFE4-0EB3E67F165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B2704B-9A83-B58B-0227-C56021910D8E}"/>
              </a:ext>
            </a:extLst>
          </p:cNvPr>
          <p:cNvGrpSpPr/>
          <p:nvPr/>
        </p:nvGrpSpPr>
        <p:grpSpPr>
          <a:xfrm>
            <a:off x="6585894" y="31028443"/>
            <a:ext cx="8681825" cy="6657173"/>
            <a:chOff x="6505830" y="34375433"/>
            <a:chExt cx="8076400" cy="6047084"/>
          </a:xfrm>
        </p:grpSpPr>
        <p:pic>
          <p:nvPicPr>
            <p:cNvPr id="38" name="Picture 37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AD62BAEB-5FEB-FFE7-379E-C15CF27D7B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9451" y="34375433"/>
              <a:ext cx="4031389" cy="3023542"/>
            </a:xfrm>
            <a:prstGeom prst="rect">
              <a:avLst/>
            </a:prstGeom>
          </p:spPr>
        </p:pic>
        <p:pic>
          <p:nvPicPr>
            <p:cNvPr id="42" name="Picture 41" descr="A diagram of a diagram showing different colored circles&#10;&#10;AI-generated content may be incorrect.">
              <a:extLst>
                <a:ext uri="{FF2B5EF4-FFF2-40B4-BE49-F238E27FC236}">
                  <a16:creationId xmlns:a16="http://schemas.microsoft.com/office/drawing/2014/main" id="{FA2227A7-0DAA-0D32-46FB-77738670B1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05830" y="37398975"/>
              <a:ext cx="4031389" cy="3023542"/>
            </a:xfrm>
            <a:prstGeom prst="rect">
              <a:avLst/>
            </a:prstGeom>
          </p:spPr>
        </p:pic>
        <p:pic>
          <p:nvPicPr>
            <p:cNvPr id="44" name="Picture 43" descr="A diagram of a graph&#10;&#10;AI-generated content may be incorrect.">
              <a:extLst>
                <a:ext uri="{FF2B5EF4-FFF2-40B4-BE49-F238E27FC236}">
                  <a16:creationId xmlns:a16="http://schemas.microsoft.com/office/drawing/2014/main" id="{FEE41F9F-BE20-7AB5-959E-A476BA047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36265" y="34375433"/>
              <a:ext cx="4031388" cy="3023541"/>
            </a:xfrm>
            <a:prstGeom prst="rect">
              <a:avLst/>
            </a:prstGeom>
          </p:spPr>
        </p:pic>
        <p:pic>
          <p:nvPicPr>
            <p:cNvPr id="46" name="Picture 45" descr="A diagram of different colored circles&#10;&#10;AI-generated content may be incorrect.">
              <a:extLst>
                <a:ext uri="{FF2B5EF4-FFF2-40B4-BE49-F238E27FC236}">
                  <a16:creationId xmlns:a16="http://schemas.microsoft.com/office/drawing/2014/main" id="{F0104383-A74A-05D7-2282-A517E7A3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50841" y="37398975"/>
              <a:ext cx="4031389" cy="3023542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BB7F8597-B6B3-AA26-28A1-A907B017E545}"/>
              </a:ext>
            </a:extLst>
          </p:cNvPr>
          <p:cNvGrpSpPr/>
          <p:nvPr/>
        </p:nvGrpSpPr>
        <p:grpSpPr>
          <a:xfrm>
            <a:off x="18161604" y="8486820"/>
            <a:ext cx="10896006" cy="4110478"/>
            <a:chOff x="18161604" y="8486820"/>
            <a:chExt cx="10896006" cy="411047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DB15D53-565C-F424-CF3C-F4BDF7B46709}"/>
                </a:ext>
              </a:extLst>
            </p:cNvPr>
            <p:cNvGrpSpPr/>
            <p:nvPr/>
          </p:nvGrpSpPr>
          <p:grpSpPr>
            <a:xfrm>
              <a:off x="18161604" y="8488917"/>
              <a:ext cx="10896006" cy="4108381"/>
              <a:chOff x="18442634" y="8936099"/>
              <a:chExt cx="10896006" cy="4108381"/>
            </a:xfrm>
          </p:grpSpPr>
          <p:pic>
            <p:nvPicPr>
              <p:cNvPr id="3" name="Picture 2" descr="A graph showing a line graph&#10;&#10;AI-generated content may be incorrect.">
                <a:extLst>
                  <a:ext uri="{FF2B5EF4-FFF2-40B4-BE49-F238E27FC236}">
                    <a16:creationId xmlns:a16="http://schemas.microsoft.com/office/drawing/2014/main" id="{227421C5-ADD9-773E-1D2E-32E0BB7F1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442634" y="8936099"/>
                <a:ext cx="5475046" cy="4106284"/>
              </a:xfrm>
              <a:prstGeom prst="rect">
                <a:avLst/>
              </a:prstGeom>
            </p:spPr>
          </p:pic>
          <p:pic>
            <p:nvPicPr>
              <p:cNvPr id="5" name="Picture 4" descr="A graph of a line graph&#10;&#10;AI-generated content may be incorrect.">
                <a:extLst>
                  <a:ext uri="{FF2B5EF4-FFF2-40B4-BE49-F238E27FC236}">
                    <a16:creationId xmlns:a16="http://schemas.microsoft.com/office/drawing/2014/main" id="{855918B6-0FA3-74E6-8252-7F49D163E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3863594" y="8938195"/>
                <a:ext cx="5475046" cy="4106285"/>
              </a:xfrm>
              <a:prstGeom prst="rect">
                <a:avLst/>
              </a:prstGeom>
            </p:spPr>
          </p:pic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26957CD-C64F-0F63-AFAD-70360BC05163}"/>
                </a:ext>
              </a:extLst>
            </p:cNvPr>
            <p:cNvSpPr txBox="1"/>
            <p:nvPr/>
          </p:nvSpPr>
          <p:spPr>
            <a:xfrm>
              <a:off x="18620887" y="8486820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noProof="0" dirty="0"/>
                <a:t>A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2CB4F4E-89C0-B6C8-7CF6-72E4DD03E26F}"/>
                </a:ext>
              </a:extLst>
            </p:cNvPr>
            <p:cNvSpPr txBox="1"/>
            <p:nvPr/>
          </p:nvSpPr>
          <p:spPr>
            <a:xfrm>
              <a:off x="24034304" y="8488917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noProof="0" dirty="0"/>
                <a:t>C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3AC35F-65C5-5EC8-CAAB-F9F8A61CE0B3}"/>
              </a:ext>
            </a:extLst>
          </p:cNvPr>
          <p:cNvGrpSpPr/>
          <p:nvPr/>
        </p:nvGrpSpPr>
        <p:grpSpPr>
          <a:xfrm>
            <a:off x="12041243" y="16127414"/>
            <a:ext cx="16876495" cy="3769559"/>
            <a:chOff x="12181114" y="15554091"/>
            <a:chExt cx="16876495" cy="376955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9351771-C4DE-A8F7-90BB-C071658DDF5B}"/>
                </a:ext>
              </a:extLst>
            </p:cNvPr>
            <p:cNvGrpSpPr/>
            <p:nvPr/>
          </p:nvGrpSpPr>
          <p:grpSpPr>
            <a:xfrm>
              <a:off x="12297249" y="15554091"/>
              <a:ext cx="16712440" cy="2950021"/>
              <a:chOff x="12357128" y="15543310"/>
              <a:chExt cx="16712440" cy="2950021"/>
            </a:xfrm>
          </p:grpSpPr>
          <p:pic>
            <p:nvPicPr>
              <p:cNvPr id="53" name="Picture 52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E8A9F3C9-F89E-AEDD-BF97-116F98ABED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57128" y="15621776"/>
                <a:ext cx="4178110" cy="2856244"/>
              </a:xfrm>
              <a:prstGeom prst="rect">
                <a:avLst/>
              </a:prstGeom>
            </p:spPr>
          </p:pic>
          <p:pic>
            <p:nvPicPr>
              <p:cNvPr id="61" name="Picture 60" descr="A graph of a curve&#10;&#10;AI-generated content may be incorrect.">
                <a:extLst>
                  <a:ext uri="{FF2B5EF4-FFF2-40B4-BE49-F238E27FC236}">
                    <a16:creationId xmlns:a16="http://schemas.microsoft.com/office/drawing/2014/main" id="{CA63A60E-3C40-0781-2F18-5EB6634F78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891458" y="15637087"/>
                <a:ext cx="4178110" cy="2856244"/>
              </a:xfrm>
              <a:prstGeom prst="rect">
                <a:avLst/>
              </a:prstGeom>
            </p:spPr>
          </p:pic>
          <p:pic>
            <p:nvPicPr>
              <p:cNvPr id="62" name="Picture 61" descr="A diagram of a graph showing a number of dots&#10;&#10;AI-generated content may be incorrect.">
                <a:extLst>
                  <a:ext uri="{FF2B5EF4-FFF2-40B4-BE49-F238E27FC236}">
                    <a16:creationId xmlns:a16="http://schemas.microsoft.com/office/drawing/2014/main" id="{E00E9F95-1741-7307-9852-95BEAAAAC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523272" y="15626463"/>
                <a:ext cx="4178114" cy="2856245"/>
              </a:xfrm>
              <a:prstGeom prst="rect">
                <a:avLst/>
              </a:prstGeom>
            </p:spPr>
          </p:pic>
          <p:pic>
            <p:nvPicPr>
              <p:cNvPr id="63" name="Picture 62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E4EEFB2C-3942-6776-2B13-787C0C18A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707367" y="15621776"/>
                <a:ext cx="4178110" cy="285624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20478C9-8A47-1218-97A5-5D40C0B0FF65}"/>
                  </a:ext>
                </a:extLst>
              </p:cNvPr>
              <p:cNvSpPr txBox="1"/>
              <p:nvPr/>
            </p:nvSpPr>
            <p:spPr>
              <a:xfrm>
                <a:off x="12631683" y="15549219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332C10D-4987-A8F7-990E-F9CD9F65CB89}"/>
                  </a:ext>
                </a:extLst>
              </p:cNvPr>
              <p:cNvSpPr txBox="1"/>
              <p:nvPr/>
            </p:nvSpPr>
            <p:spPr>
              <a:xfrm>
                <a:off x="16806387" y="15543310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658CB41-3805-29BC-BF80-CC109D959D46}"/>
                  </a:ext>
                </a:extLst>
              </p:cNvPr>
              <p:cNvSpPr txBox="1"/>
              <p:nvPr/>
            </p:nvSpPr>
            <p:spPr>
              <a:xfrm>
                <a:off x="20987903" y="15543310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B99DC69-5DD0-CAAD-E5AC-A18D3C8F8BC1}"/>
                  </a:ext>
                </a:extLst>
              </p:cNvPr>
              <p:cNvSpPr txBox="1"/>
              <p:nvPr/>
            </p:nvSpPr>
            <p:spPr>
              <a:xfrm>
                <a:off x="25168657" y="1555520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C45EE35-75CC-A7E5-669C-9FA9E56DA436}"/>
                </a:ext>
              </a:extLst>
            </p:cNvPr>
            <p:cNvSpPr txBox="1"/>
            <p:nvPr/>
          </p:nvSpPr>
          <p:spPr>
            <a:xfrm>
              <a:off x="12181114" y="18615764"/>
              <a:ext cx="1687649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Components Analysis of the selected proteins and the non selected proteins. </a:t>
              </a:r>
              <a:r>
                <a:rPr lang="en-GB" sz="2000" noProof="0" dirty="0" err="1"/>
                <a:t>RNAse</a:t>
              </a:r>
              <a:r>
                <a:rPr lang="en-GB" sz="2000" noProof="0" dirty="0"/>
                <a:t> and CTRL are plotted separately to compare them</a:t>
              </a:r>
            </a:p>
            <a:p>
              <a:pPr algn="just"/>
              <a:r>
                <a:rPr lang="en-GB" sz="2000" b="1" dirty="0"/>
                <a:t>A)</a:t>
              </a:r>
              <a:r>
                <a:rPr lang="en-GB" sz="2000" b="1" noProof="0" dirty="0"/>
                <a:t> 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A1C3AF4-C415-B7F0-773B-CA2D565FCF9A}"/>
              </a:ext>
            </a:extLst>
          </p:cNvPr>
          <p:cNvGrpSpPr/>
          <p:nvPr/>
        </p:nvGrpSpPr>
        <p:grpSpPr>
          <a:xfrm>
            <a:off x="12342315" y="21317617"/>
            <a:ext cx="16891676" cy="3662692"/>
            <a:chOff x="12342315" y="21317617"/>
            <a:chExt cx="16891676" cy="3662692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A498C79-9D68-A593-B5D3-C2FA433D5B93}"/>
                </a:ext>
              </a:extLst>
            </p:cNvPr>
            <p:cNvGrpSpPr/>
            <p:nvPr/>
          </p:nvGrpSpPr>
          <p:grpSpPr>
            <a:xfrm>
              <a:off x="12436207" y="21317617"/>
              <a:ext cx="16703892" cy="3292607"/>
              <a:chOff x="12353718" y="18930308"/>
              <a:chExt cx="16703892" cy="329260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82E8B561-C79E-C0D5-DE9E-5506F3FC896C}"/>
                  </a:ext>
                </a:extLst>
              </p:cNvPr>
              <p:cNvGrpSpPr/>
              <p:nvPr/>
            </p:nvGrpSpPr>
            <p:grpSpPr>
              <a:xfrm>
                <a:off x="12353718" y="19164311"/>
                <a:ext cx="16703892" cy="3058604"/>
                <a:chOff x="12353718" y="19164311"/>
                <a:chExt cx="16703892" cy="3058604"/>
              </a:xfrm>
            </p:grpSpPr>
            <p:pic>
              <p:nvPicPr>
                <p:cNvPr id="11" name="Picture 10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0EF38221-4080-BDA5-EF70-4206AD6979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353718" y="19164311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30" name="Picture 29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23B30E43-0FF2-A99E-FC26-68C9FA4D8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4888052" y="19170567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35" name="Picture 34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294E8050-2423-A424-7ADE-26D8A0DAB5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542679" y="19166570"/>
                  <a:ext cx="4178109" cy="3056345"/>
                </a:xfrm>
                <a:prstGeom prst="rect">
                  <a:avLst/>
                </a:prstGeom>
              </p:spPr>
            </p:pic>
            <p:pic>
              <p:nvPicPr>
                <p:cNvPr id="48" name="Picture 47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CE7C61D1-67D1-4045-05FB-AA389C7998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0703876" y="19166570"/>
                  <a:ext cx="4178110" cy="3056344"/>
                </a:xfrm>
                <a:prstGeom prst="rect">
                  <a:avLst/>
                </a:prstGeom>
              </p:spPr>
            </p:pic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82F53D2-FB69-5BAC-366F-4C9A797E6A9A}"/>
                  </a:ext>
                </a:extLst>
              </p:cNvPr>
              <p:cNvSpPr txBox="1"/>
              <p:nvPr/>
            </p:nvSpPr>
            <p:spPr>
              <a:xfrm>
                <a:off x="20987903" y="1893030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540906A-8A66-ED26-9191-0641DB28BB90}"/>
                  </a:ext>
                </a:extLst>
              </p:cNvPr>
              <p:cNvSpPr txBox="1"/>
              <p:nvPr/>
            </p:nvSpPr>
            <p:spPr>
              <a:xfrm>
                <a:off x="16798943" y="18939734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F23547D-B155-EF6F-A291-201B034FE9E4}"/>
                  </a:ext>
                </a:extLst>
              </p:cNvPr>
              <p:cNvSpPr txBox="1"/>
              <p:nvPr/>
            </p:nvSpPr>
            <p:spPr>
              <a:xfrm>
                <a:off x="12632382" y="18939734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434A538-2F4D-CCA2-77AA-ADF7C860F97F}"/>
                  </a:ext>
                </a:extLst>
              </p:cNvPr>
              <p:cNvSpPr txBox="1"/>
              <p:nvPr/>
            </p:nvSpPr>
            <p:spPr>
              <a:xfrm>
                <a:off x="25169419" y="1893030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40A86B6-9894-F983-056A-4D95016F0682}"/>
                </a:ext>
              </a:extLst>
            </p:cNvPr>
            <p:cNvSpPr txBox="1"/>
            <p:nvPr/>
          </p:nvSpPr>
          <p:spPr>
            <a:xfrm>
              <a:off x="12342315" y="24580199"/>
              <a:ext cx="168916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Fig.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723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405</Words>
  <Application>Microsoft Office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15</cp:revision>
  <dcterms:created xsi:type="dcterms:W3CDTF">2025-05-15T11:21:40Z</dcterms:created>
  <dcterms:modified xsi:type="dcterms:W3CDTF">2025-07-03T10:38:01Z</dcterms:modified>
</cp:coreProperties>
</file>