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593" autoAdjust="0"/>
  </p:normalViewPr>
  <p:slideViewPr>
    <p:cSldViewPr snapToGrid="0" showGuides="1">
      <p:cViewPr>
        <p:scale>
          <a:sx n="60" d="100"/>
          <a:sy n="60" d="100"/>
        </p:scale>
        <p:origin x="-3826" y="-5914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2036" y="3585777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568333" y="2764371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590863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3949423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619433" y="6354751"/>
            <a:ext cx="29054323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noProof="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6CA6B-CD5B-4C4E-31A8-5C8845710CDB}"/>
              </a:ext>
            </a:extLst>
          </p:cNvPr>
          <p:cNvSpPr txBox="1"/>
          <p:nvPr/>
        </p:nvSpPr>
        <p:spPr>
          <a:xfrm>
            <a:off x="1194287" y="8821187"/>
            <a:ext cx="8066592" cy="3046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„We want to extract RNA-dependent proteins from proteomic screens”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„RNA-dependency = the proteins interactome depends on RNA“</a:t>
            </a:r>
          </a:p>
          <a:p>
            <a:endParaRPr lang="en-GB" sz="2400" b="1" noProof="0" dirty="0"/>
          </a:p>
          <a:p>
            <a:r>
              <a:rPr lang="en-GB" sz="2400" b="1" dirty="0"/>
              <a:t>Key Characteristics of Our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~5000 proteins in 25 fractions, RNASE vs. CTRL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7738473"/>
            <a:ext cx="785084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Rajagopal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atlas of RNA-dependent proteins in cell division reveals 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riboregulation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mitotic protein-protein interactions. Nat. Commun. 16, 2325 (2025).pdf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C2313-EAE3-F59D-9502-9654E29EA4BA}"/>
              </a:ext>
            </a:extLst>
          </p:cNvPr>
          <p:cNvSpPr txBox="1"/>
          <p:nvPr/>
        </p:nvSpPr>
        <p:spPr>
          <a:xfrm>
            <a:off x="16242586" y="29665022"/>
            <a:ext cx="13142931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We found 951 different </a:t>
            </a:r>
            <a:r>
              <a:rPr lang="en-GB" sz="2400" dirty="0"/>
              <a:t>RNA dependent proteins and 3814 proteins that are not RNA 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selection criteria seem to work well for detecting RNA dependent proteins and they can be continued to be used in the future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r>
              <a:rPr lang="en-GB" sz="2400" dirty="0"/>
              <a:t>The future will show, if one of our RNA dependent proteins is tied to cancer or included in another important pathway. </a:t>
            </a:r>
            <a:r>
              <a:rPr lang="en-US" sz="2400" dirty="0"/>
              <a:t>All in all, it can be said that the further identification of RNA-dependent proteins continues to be of great relevance in cancer and basic research.</a:t>
            </a:r>
            <a:endParaRPr lang="en-GB" sz="2400" noProof="0" dirty="0"/>
          </a:p>
          <a:p>
            <a:r>
              <a:rPr lang="en-GB" sz="2400" noProof="0" dirty="0">
                <a:sym typeface="Wingdings" panose="05000000000000000000" pitchFamily="2" charset="2"/>
              </a:rPr>
              <a:t> Wenn </a:t>
            </a:r>
            <a:r>
              <a:rPr lang="en-GB" sz="2400" noProof="0" dirty="0" err="1">
                <a:sym typeface="Wingdings" panose="05000000000000000000" pitchFamily="2" charset="2"/>
              </a:rPr>
              <a:t>ihr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mehr</a:t>
            </a:r>
            <a:r>
              <a:rPr lang="en-GB" sz="2400" noProof="0" dirty="0">
                <a:sym typeface="Wingdings" panose="05000000000000000000" pitchFamily="2" charset="2"/>
              </a:rPr>
              <a:t> achievements </a:t>
            </a:r>
            <a:r>
              <a:rPr lang="en-GB" sz="2400" noProof="0" dirty="0" err="1">
                <a:sym typeface="Wingdings" panose="05000000000000000000" pitchFamily="2" charset="2"/>
              </a:rPr>
              <a:t>findet</a:t>
            </a:r>
            <a:r>
              <a:rPr lang="en-GB" sz="2400" noProof="0" dirty="0">
                <a:sym typeface="Wingdings" panose="05000000000000000000" pitchFamily="2" charset="2"/>
              </a:rPr>
              <a:t>, </a:t>
            </a:r>
            <a:r>
              <a:rPr lang="en-GB" sz="2400" noProof="0" dirty="0" err="1">
                <a:sym typeface="Wingdings" panose="05000000000000000000" pitchFamily="2" charset="2"/>
              </a:rPr>
              <a:t>könnt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ihr</a:t>
            </a:r>
            <a:r>
              <a:rPr lang="en-GB" sz="2400" noProof="0" dirty="0">
                <a:sym typeface="Wingdings" panose="05000000000000000000" pitchFamily="2" charset="2"/>
              </a:rPr>
              <a:t> den </a:t>
            </a:r>
            <a:r>
              <a:rPr lang="en-GB" sz="2400" noProof="0" dirty="0" err="1">
                <a:sym typeface="Wingdings" panose="05000000000000000000" pitchFamily="2" charset="2"/>
              </a:rPr>
              <a:t>letzten</a:t>
            </a:r>
            <a:r>
              <a:rPr lang="en-GB" sz="2400" noProof="0" dirty="0">
                <a:sym typeface="Wingdings" panose="05000000000000000000" pitchFamily="2" charset="2"/>
              </a:rPr>
              <a:t> text </a:t>
            </a:r>
            <a:r>
              <a:rPr lang="en-GB" sz="2400" noProof="0" dirty="0" err="1">
                <a:sym typeface="Wingdings" panose="05000000000000000000" pitchFamily="2" charset="2"/>
              </a:rPr>
              <a:t>auch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rauslöschen</a:t>
            </a:r>
            <a:r>
              <a:rPr lang="en-GB" sz="2400" noProof="0" dirty="0">
                <a:sym typeface="Wingdings" panose="05000000000000000000" pitchFamily="2" charset="2"/>
              </a:rPr>
              <a:t>. </a:t>
            </a:r>
            <a:endParaRPr lang="en-GB" sz="2400" noProof="0" dirty="0"/>
          </a:p>
          <a:p>
            <a:endParaRPr lang="en-GB" sz="2400" b="1" noProof="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 Identifying RNA-Dependent Proteins from Proteomic Data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Our Approach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Discussion</a:t>
            </a:r>
            <a:endParaRPr lang="en-GB" sz="1500" b="1" noProof="0" dirty="0"/>
          </a:p>
          <a:p>
            <a:endParaRPr lang="en-GB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Our Achievements</a:t>
            </a:r>
            <a:endParaRPr lang="en-GB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References</a:t>
            </a:r>
            <a:endParaRPr lang="en-GB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GB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3588" y="39631299"/>
            <a:ext cx="4636493" cy="2608026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9980D5-27D5-1B7D-E7A0-1A567824AF06}"/>
              </a:ext>
            </a:extLst>
          </p:cNvPr>
          <p:cNvGrpSpPr/>
          <p:nvPr/>
        </p:nvGrpSpPr>
        <p:grpSpPr>
          <a:xfrm>
            <a:off x="18601187" y="7783368"/>
            <a:ext cx="11005390" cy="5305541"/>
            <a:chOff x="18016269" y="7768145"/>
            <a:chExt cx="11005390" cy="5305541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42EF8FF-BCFB-A10C-B2E0-E90BA02AD9D5}"/>
                </a:ext>
              </a:extLst>
            </p:cNvPr>
            <p:cNvGrpSpPr/>
            <p:nvPr/>
          </p:nvGrpSpPr>
          <p:grpSpPr>
            <a:xfrm>
              <a:off x="18016269" y="7768145"/>
              <a:ext cx="10896006" cy="4121596"/>
              <a:chOff x="18088459" y="8770337"/>
              <a:chExt cx="10896006" cy="412159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92A5DA8-99E6-8902-C8D2-30D1944FA72F}"/>
                  </a:ext>
                </a:extLst>
              </p:cNvPr>
              <p:cNvGrpSpPr/>
              <p:nvPr/>
            </p:nvGrpSpPr>
            <p:grpSpPr>
              <a:xfrm>
                <a:off x="18088459" y="8783552"/>
                <a:ext cx="10896006" cy="4108381"/>
                <a:chOff x="18442634" y="8936099"/>
                <a:chExt cx="10896006" cy="4108381"/>
              </a:xfrm>
            </p:grpSpPr>
            <p:pic>
              <p:nvPicPr>
                <p:cNvPr id="3" name="Picture 2" descr="A graph showing a line graph&#10;&#10;AI-generated content may be incorrect.">
                  <a:extLst>
                    <a:ext uri="{FF2B5EF4-FFF2-40B4-BE49-F238E27FC236}">
                      <a16:creationId xmlns:a16="http://schemas.microsoft.com/office/drawing/2014/main" id="{991C7AA1-F05B-1BDA-3E10-B42BC5A409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442634" y="8936099"/>
                  <a:ext cx="5475046" cy="4106284"/>
                </a:xfrm>
                <a:prstGeom prst="rect">
                  <a:avLst/>
                </a:prstGeom>
              </p:spPr>
            </p:pic>
            <p:pic>
              <p:nvPicPr>
                <p:cNvPr id="5" name="Picture 4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2CEE539-29C1-9DCB-A6EA-E07AF1620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63594" y="8938195"/>
                  <a:ext cx="5475046" cy="4106285"/>
                </a:xfrm>
                <a:prstGeom prst="rect">
                  <a:avLst/>
                </a:prstGeom>
              </p:spPr>
            </p:pic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9945A37-4C84-B8DB-0887-72307982F33E}"/>
                  </a:ext>
                </a:extLst>
              </p:cNvPr>
              <p:cNvSpPr txBox="1"/>
              <p:nvPr/>
            </p:nvSpPr>
            <p:spPr>
              <a:xfrm>
                <a:off x="23828756" y="877033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1BEF744-BA9E-D30A-593C-00715AF3D0C6}"/>
                  </a:ext>
                </a:extLst>
              </p:cNvPr>
              <p:cNvSpPr txBox="1"/>
              <p:nvPr/>
            </p:nvSpPr>
            <p:spPr>
              <a:xfrm>
                <a:off x="18438608" y="8770337"/>
                <a:ext cx="625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1A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63968E-4CFD-17D2-5181-A624A6E5CD59}"/>
                </a:ext>
              </a:extLst>
            </p:cNvPr>
            <p:cNvSpPr txBox="1"/>
            <p:nvPr/>
          </p:nvSpPr>
          <p:spPr>
            <a:xfrm>
              <a:off x="18016269" y="11750247"/>
              <a:ext cx="110053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1 </a:t>
              </a:r>
              <a:r>
                <a:rPr lang="en-GB" sz="2000" noProof="0" dirty="0"/>
                <a:t>Plot of protein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endParaRPr lang="en-GB" sz="2000" noProof="0" dirty="0"/>
            </a:p>
            <a:p>
              <a:r>
                <a:rPr lang="en-GB" sz="2000" b="1" noProof="0" dirty="0"/>
                <a:t>A) </a:t>
              </a:r>
              <a:r>
                <a:rPr lang="en-GB" sz="2000" noProof="0" dirty="0"/>
                <a:t>The protein NUCL_HUMAN is plotted. It is part of the selected proteins and shows a significant shift between RNASE and CTRL.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The protein PRKDC_HUMAN is plotted and shows no significant shift.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CE0018-9FDC-A174-22C4-A966C06B4EBE}"/>
              </a:ext>
            </a:extLst>
          </p:cNvPr>
          <p:cNvSpPr txBox="1"/>
          <p:nvPr/>
        </p:nvSpPr>
        <p:spPr>
          <a:xfrm>
            <a:off x="10157658" y="8267942"/>
            <a:ext cx="78611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Key Regulators:</a:t>
            </a:r>
            <a:r>
              <a:rPr lang="en-GB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Disease Links:</a:t>
            </a:r>
            <a:r>
              <a:rPr lang="en-GB" sz="2400" dirty="0"/>
              <a:t> </a:t>
            </a:r>
            <a:r>
              <a:rPr lang="en-GB" sz="2400" dirty="0" err="1"/>
              <a:t>Misregulation</a:t>
            </a:r>
            <a:r>
              <a:rPr lang="en-GB" sz="2400" dirty="0"/>
              <a:t>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Functional Clues:</a:t>
            </a:r>
            <a:r>
              <a:rPr lang="en-GB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Interaction Networks:</a:t>
            </a:r>
            <a:r>
              <a:rPr lang="en-GB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Molecular Insights:</a:t>
            </a:r>
            <a:r>
              <a:rPr lang="en-GB" sz="2400" dirty="0"/>
              <a:t> Deepens our understanding of cell cycle and cellular </a:t>
            </a:r>
            <a:r>
              <a:rPr lang="en-GB" sz="2400" dirty="0" err="1"/>
              <a:t>behavior</a:t>
            </a:r>
            <a:r>
              <a:rPr lang="en-GB" sz="2400" dirty="0"/>
              <a:t>.</a:t>
            </a:r>
            <a:endParaRPr lang="en-GB" b="1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2AB7DFA-C636-8E28-F870-1DA91AAE408B}"/>
              </a:ext>
            </a:extLst>
          </p:cNvPr>
          <p:cNvSpPr/>
          <p:nvPr/>
        </p:nvSpPr>
        <p:spPr>
          <a:xfrm>
            <a:off x="1000669" y="24183246"/>
            <a:ext cx="2750329" cy="788879"/>
          </a:xfrm>
          <a:prstGeom prst="roundRect">
            <a:avLst>
              <a:gd name="adj" fmla="val 40815"/>
            </a:avLst>
          </a:prstGeom>
          <a:solidFill>
            <a:schemeClr val="bg1"/>
          </a:solidFill>
          <a:ln w="104775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842332"/>
                </a:solidFill>
              </a:rPr>
              <a:t>Center of Mass shift ≥ 3 fractions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59091FB-9D4E-7E67-8B83-8D1CCC725A11}"/>
              </a:ext>
            </a:extLst>
          </p:cNvPr>
          <p:cNvSpPr/>
          <p:nvPr/>
        </p:nvSpPr>
        <p:spPr>
          <a:xfrm>
            <a:off x="4359942" y="24183246"/>
            <a:ext cx="2750329" cy="788879"/>
          </a:xfrm>
          <a:prstGeom prst="roundRect">
            <a:avLst>
              <a:gd name="adj" fmla="val 1667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Center of Mass shift &lt; 3 fractions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4B5EDA-AE63-30A6-4AB9-4A17357A21C1}"/>
              </a:ext>
            </a:extLst>
          </p:cNvPr>
          <p:cNvSpPr/>
          <p:nvPr/>
        </p:nvSpPr>
        <p:spPr>
          <a:xfrm>
            <a:off x="2993701" y="22648250"/>
            <a:ext cx="2120407" cy="788879"/>
          </a:xfrm>
          <a:prstGeom prst="roundRect">
            <a:avLst>
              <a:gd name="adj" fmla="val 1667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All proteins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BD6DDAE-3E6D-8DA5-1DC2-EAA5DB072EF0}"/>
              </a:ext>
            </a:extLst>
          </p:cNvPr>
          <p:cNvCxnSpPr>
            <a:cxnSpLocks/>
          </p:cNvCxnSpPr>
          <p:nvPr/>
        </p:nvCxnSpPr>
        <p:spPr>
          <a:xfrm flipH="1">
            <a:off x="3479959" y="23612964"/>
            <a:ext cx="271039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73E7A2-A156-0963-86EF-96194709112D}"/>
              </a:ext>
            </a:extLst>
          </p:cNvPr>
          <p:cNvCxnSpPr>
            <a:cxnSpLocks/>
          </p:cNvCxnSpPr>
          <p:nvPr/>
        </p:nvCxnSpPr>
        <p:spPr>
          <a:xfrm>
            <a:off x="4356115" y="23612965"/>
            <a:ext cx="262128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2100EB-2746-1A3A-2CD4-252E2B7BEFA6}"/>
              </a:ext>
            </a:extLst>
          </p:cNvPr>
          <p:cNvCxnSpPr>
            <a:cxnSpLocks/>
          </p:cNvCxnSpPr>
          <p:nvPr/>
        </p:nvCxnSpPr>
        <p:spPr>
          <a:xfrm flipH="1">
            <a:off x="5085251" y="25094710"/>
            <a:ext cx="271039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11E768E-8CF7-5284-7AFD-B9A6ED809B17}"/>
              </a:ext>
            </a:extLst>
          </p:cNvPr>
          <p:cNvCxnSpPr>
            <a:cxnSpLocks/>
          </p:cNvCxnSpPr>
          <p:nvPr/>
        </p:nvCxnSpPr>
        <p:spPr>
          <a:xfrm>
            <a:off x="5961407" y="25094711"/>
            <a:ext cx="262128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84C244-8894-3958-D283-08B202987904}"/>
              </a:ext>
            </a:extLst>
          </p:cNvPr>
          <p:cNvSpPr/>
          <p:nvPr/>
        </p:nvSpPr>
        <p:spPr>
          <a:xfrm>
            <a:off x="2605961" y="25649124"/>
            <a:ext cx="2750329" cy="788879"/>
          </a:xfrm>
          <a:prstGeom prst="roundRect">
            <a:avLst>
              <a:gd name="adj" fmla="val 40815"/>
            </a:avLst>
          </a:prstGeom>
          <a:solidFill>
            <a:schemeClr val="bg1"/>
          </a:solidFill>
          <a:ln w="104775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842332"/>
                </a:solidFill>
              </a:rPr>
              <a:t>Correlation value</a:t>
            </a:r>
            <a:br>
              <a:rPr lang="de-DE" sz="2400" dirty="0">
                <a:solidFill>
                  <a:srgbClr val="842332"/>
                </a:solidFill>
              </a:rPr>
            </a:br>
            <a:r>
              <a:rPr lang="de-DE" sz="2400" dirty="0">
                <a:solidFill>
                  <a:srgbClr val="842332"/>
                </a:solidFill>
              </a:rPr>
              <a:t>≥ 0,7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7A1D4CB-D9B8-FE54-B8B8-A0CDB5FBE951}"/>
              </a:ext>
            </a:extLst>
          </p:cNvPr>
          <p:cNvSpPr/>
          <p:nvPr/>
        </p:nvSpPr>
        <p:spPr>
          <a:xfrm>
            <a:off x="5946628" y="25645214"/>
            <a:ext cx="2750329" cy="788879"/>
          </a:xfrm>
          <a:prstGeom prst="roundRect">
            <a:avLst>
              <a:gd name="adj" fmla="val 40815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Correlation value</a:t>
            </a:r>
            <a:br>
              <a:rPr lang="de-DE" sz="2400" dirty="0">
                <a:solidFill>
                  <a:srgbClr val="191970"/>
                </a:solidFill>
              </a:rPr>
            </a:br>
            <a:r>
              <a:rPr lang="de-DE" sz="2400" dirty="0">
                <a:solidFill>
                  <a:srgbClr val="191970"/>
                </a:solidFill>
              </a:rPr>
              <a:t>&lt; 0,7</a:t>
            </a:r>
          </a:p>
        </p:txBody>
      </p:sp>
      <p:pic>
        <p:nvPicPr>
          <p:cNvPr id="35" name="Picture 34" descr="A blue circle with red and green circles&#10;&#10;AI-generated content may be incorrect.">
            <a:extLst>
              <a:ext uri="{FF2B5EF4-FFF2-40B4-BE49-F238E27FC236}">
                <a16:creationId xmlns:a16="http://schemas.microsoft.com/office/drawing/2014/main" id="{11B8F9EB-5AC4-FCB7-2531-F59FE1F23CD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5812" t="14850" r="9096" b="8618"/>
          <a:stretch>
            <a:fillRect/>
          </a:stretch>
        </p:blipFill>
        <p:spPr>
          <a:xfrm>
            <a:off x="1933054" y="1322892"/>
            <a:ext cx="5007429" cy="3149600"/>
          </a:xfrm>
          <a:prstGeom prst="rect">
            <a:avLst/>
          </a:prstGeom>
        </p:spPr>
      </p:pic>
      <p:pic>
        <p:nvPicPr>
          <p:cNvPr id="38" name="Picture 37" descr="A blue circle with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5463A472-1C21-E178-A553-47B40777124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5812" t="14454" r="9096" b="9014"/>
          <a:stretch>
            <a:fillRect/>
          </a:stretch>
        </p:blipFill>
        <p:spPr>
          <a:xfrm>
            <a:off x="8540332" y="1322892"/>
            <a:ext cx="5007430" cy="3149600"/>
          </a:xfrm>
          <a:prstGeom prst="rect">
            <a:avLst/>
          </a:prstGeom>
        </p:spPr>
      </p:pic>
      <p:pic>
        <p:nvPicPr>
          <p:cNvPr id="42" name="Picture 41" descr="A blue pie chart with red and green circles&#10;&#10;AI-generated content may be incorrect.">
            <a:extLst>
              <a:ext uri="{FF2B5EF4-FFF2-40B4-BE49-F238E27FC236}">
                <a16:creationId xmlns:a16="http://schemas.microsoft.com/office/drawing/2014/main" id="{81EE9FCF-780D-3734-ACF4-944385396C6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9350" t="12381" r="13613" b="8617"/>
          <a:stretch>
            <a:fillRect/>
          </a:stretch>
        </p:blipFill>
        <p:spPr>
          <a:xfrm>
            <a:off x="14993991" y="1195820"/>
            <a:ext cx="4470400" cy="3251201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437C7D7-3CE4-FBD7-E50F-136C4D46CBB5}"/>
              </a:ext>
            </a:extLst>
          </p:cNvPr>
          <p:cNvGrpSpPr/>
          <p:nvPr/>
        </p:nvGrpSpPr>
        <p:grpSpPr>
          <a:xfrm>
            <a:off x="17054511" y="18420581"/>
            <a:ext cx="12220033" cy="8173137"/>
            <a:chOff x="13153850" y="15954131"/>
            <a:chExt cx="12220033" cy="8173137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0C63AC4-C4BF-FD0E-C6BC-1B7D7EB3ECD3}"/>
                </a:ext>
              </a:extLst>
            </p:cNvPr>
            <p:cNvGrpSpPr/>
            <p:nvPr/>
          </p:nvGrpSpPr>
          <p:grpSpPr>
            <a:xfrm>
              <a:off x="13153850" y="15954131"/>
              <a:ext cx="12220033" cy="5748249"/>
              <a:chOff x="6343061" y="15742343"/>
              <a:chExt cx="12220033" cy="574824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EB411BA-167A-EA9C-1855-77B6B5C0FA60}"/>
                  </a:ext>
                </a:extLst>
              </p:cNvPr>
              <p:cNvGrpSpPr/>
              <p:nvPr/>
            </p:nvGrpSpPr>
            <p:grpSpPr>
              <a:xfrm>
                <a:off x="6343061" y="15969640"/>
                <a:ext cx="12220033" cy="5520952"/>
                <a:chOff x="6343061" y="15969640"/>
                <a:chExt cx="12220033" cy="5520952"/>
              </a:xfrm>
            </p:grpSpPr>
            <p:pic>
              <p:nvPicPr>
                <p:cNvPr id="53" name="Picture 5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BF1FB2BE-E4D2-D316-0353-5407A22DBD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43061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diagram of a graph showing a number of blue dots&#10;&#10;AI-generated content may be incorrect.">
                  <a:extLst>
                    <a:ext uri="{FF2B5EF4-FFF2-40B4-BE49-F238E27FC236}">
                      <a16:creationId xmlns:a16="http://schemas.microsoft.com/office/drawing/2014/main" id="{558A4B50-1728-6895-A500-0D524C7244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44438" y="18628600"/>
                  <a:ext cx="3813219" cy="2859915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graph showing a curve of dots&#10;&#10;AI-generated content may be incorrect.">
                  <a:extLst>
                    <a:ext uri="{FF2B5EF4-FFF2-40B4-BE49-F238E27FC236}">
                      <a16:creationId xmlns:a16="http://schemas.microsoft.com/office/drawing/2014/main" id="{BD5429A3-74E1-F4BC-5DC0-FFC1959BB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48078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graph showing a curve of a line&#10;&#10;AI-generated content may be incorrect.">
                  <a:extLst>
                    <a:ext uri="{FF2B5EF4-FFF2-40B4-BE49-F238E27FC236}">
                      <a16:creationId xmlns:a16="http://schemas.microsoft.com/office/drawing/2014/main" id="{393CD0A7-033F-D651-4958-ACFADD5834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550376" y="18628682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graph of a patient's elbow&#10;&#10;AI-generated content may be incorrect.">
                  <a:extLst>
                    <a:ext uri="{FF2B5EF4-FFF2-40B4-BE49-F238E27FC236}">
                      <a16:creationId xmlns:a16="http://schemas.microsoft.com/office/drawing/2014/main" id="{CD15D0BD-C6F0-F06D-A260-EBBA1259A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753094" y="15969640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104" name="Picture 103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FFBA8ADA-0ADF-002A-B7DE-91D90CEDB1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755393" y="18634816"/>
                  <a:ext cx="3807701" cy="2855776"/>
                </a:xfrm>
                <a:prstGeom prst="rect">
                  <a:avLst/>
                </a:prstGeom>
              </p:spPr>
            </p:pic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FBFEBBA-0F74-DA1D-D0F1-065886400CA9}"/>
                  </a:ext>
                </a:extLst>
              </p:cNvPr>
              <p:cNvSpPr txBox="1"/>
              <p:nvPr/>
            </p:nvSpPr>
            <p:spPr>
              <a:xfrm>
                <a:off x="6515900" y="15763772"/>
                <a:ext cx="558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5A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51D7709-9FC9-9400-BDFF-44A8489BB1CC}"/>
                  </a:ext>
                </a:extLst>
              </p:cNvPr>
              <p:cNvSpPr txBox="1"/>
              <p:nvPr/>
            </p:nvSpPr>
            <p:spPr>
              <a:xfrm>
                <a:off x="10856694" y="1574234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C1BEABB-319E-A2E5-1EB2-0A4BCA8A9948}"/>
                  </a:ext>
                </a:extLst>
              </p:cNvPr>
              <p:cNvSpPr txBox="1"/>
              <p:nvPr/>
            </p:nvSpPr>
            <p:spPr>
              <a:xfrm>
                <a:off x="14993991" y="15763772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C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D8FEEE0-5551-B827-0B8E-453E42DD945C}"/>
                </a:ext>
              </a:extLst>
            </p:cNvPr>
            <p:cNvSpPr txBox="1"/>
            <p:nvPr/>
          </p:nvSpPr>
          <p:spPr>
            <a:xfrm>
              <a:off x="13158471" y="21880499"/>
              <a:ext cx="1221541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2000" b="1" noProof="0" dirty="0"/>
                <a:t>Fig. 5 </a:t>
              </a:r>
              <a:r>
                <a:rPr lang="en-GB" sz="2000" noProof="0" dirty="0"/>
                <a:t>Principle Component Analyses and </a:t>
              </a:r>
              <a:r>
                <a:rPr lang="en-GB" sz="2000" noProof="0" dirty="0" err="1"/>
                <a:t>Elbowplots</a:t>
              </a:r>
              <a:r>
                <a:rPr lang="en-GB" sz="2000" noProof="0" dirty="0"/>
                <a:t> of the selected and the non-selected proteins. RNASE and CTRL are plotted separately for comparison</a:t>
              </a:r>
              <a:r>
                <a:rPr lang="en-GB" sz="2000" dirty="0"/>
                <a:t> in the PCA</a:t>
              </a:r>
              <a:r>
                <a:rPr lang="en-GB" sz="2000" noProof="0" dirty="0"/>
                <a:t>. The </a:t>
              </a:r>
              <a:r>
                <a:rPr lang="en-GB" sz="2000" noProof="0" dirty="0" err="1"/>
                <a:t>Elbowplots</a:t>
              </a:r>
              <a:r>
                <a:rPr lang="en-GB" sz="2000" noProof="0" dirty="0"/>
                <a:t> shows only RNASE.</a:t>
              </a:r>
            </a:p>
            <a:p>
              <a:pPr algn="just"/>
              <a:endParaRPr lang="en-GB" sz="2000" noProof="0" dirty="0"/>
            </a:p>
            <a:p>
              <a:pPr algn="just"/>
              <a:r>
                <a:rPr lang="en-GB" sz="2000" b="1" noProof="0" dirty="0"/>
                <a:t>A) </a:t>
              </a:r>
              <a:r>
                <a:rPr lang="en-GB" sz="2000" noProof="0" dirty="0"/>
                <a:t>PCA of the selected proteins. The data points of the RNASE compared to the CTRL </a:t>
              </a:r>
              <a:r>
                <a:rPr lang="en-GB" sz="2000" dirty="0"/>
                <a:t>make up an overall similar shape</a:t>
              </a:r>
              <a:r>
                <a:rPr lang="en-GB" sz="2000" noProof="0" dirty="0"/>
                <a:t>, but a shift is visible in the density of the points.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PCA</a:t>
              </a:r>
              <a:r>
                <a:rPr lang="en-GB" sz="2000" b="1" noProof="0" dirty="0"/>
                <a:t> </a:t>
              </a:r>
              <a:r>
                <a:rPr lang="en-GB" sz="2000" noProof="0" dirty="0"/>
                <a:t>of the non-selected proteins. The points of the RNASE and CTRL form mostly the same structure. </a:t>
              </a:r>
              <a:r>
                <a:rPr lang="en-GB" sz="2000" b="1" noProof="0" dirty="0"/>
                <a:t>C) </a:t>
              </a:r>
              <a:r>
                <a:rPr lang="en-GB" sz="2000" noProof="0" dirty="0"/>
                <a:t>Elbow-Plot of the </a:t>
              </a:r>
              <a:r>
                <a:rPr lang="en-GB" sz="2000" dirty="0"/>
                <a:t>RNASE</a:t>
              </a:r>
              <a:r>
                <a:rPr lang="en-GB" sz="2000" noProof="0" dirty="0"/>
                <a:t>. The </a:t>
              </a:r>
              <a:r>
                <a:rPr lang="en-GB" sz="2000" dirty="0" err="1"/>
                <a:t>knick</a:t>
              </a:r>
              <a:r>
                <a:rPr lang="en-GB" sz="2000" noProof="0" dirty="0"/>
                <a:t> of the elbow is </a:t>
              </a:r>
              <a:r>
                <a:rPr lang="en-GB" sz="2000" dirty="0"/>
                <a:t>between</a:t>
              </a:r>
              <a:r>
                <a:rPr lang="en-GB" sz="2000" noProof="0" dirty="0"/>
                <a:t> 3 and 4.</a:t>
              </a:r>
              <a:r>
                <a:rPr lang="en-GB" sz="2000" dirty="0"/>
                <a:t> To compare selected and non-selected proteins, we decided to use 3 clusters in the </a:t>
              </a:r>
              <a:r>
                <a:rPr lang="en-GB" sz="2000" dirty="0" err="1"/>
                <a:t>kmeans</a:t>
              </a:r>
              <a:r>
                <a:rPr lang="en-GB" sz="2000" dirty="0"/>
                <a:t> clustering</a:t>
              </a:r>
              <a:r>
                <a:rPr lang="en-GB" sz="2000" noProof="0" dirty="0"/>
                <a:t>.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C56D859-B754-2FD8-CF08-4B915B64BCD0}"/>
              </a:ext>
            </a:extLst>
          </p:cNvPr>
          <p:cNvGrpSpPr/>
          <p:nvPr/>
        </p:nvGrpSpPr>
        <p:grpSpPr>
          <a:xfrm>
            <a:off x="796903" y="29608019"/>
            <a:ext cx="14214497" cy="12149460"/>
            <a:chOff x="796903" y="29608019"/>
            <a:chExt cx="14214497" cy="1214946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BD7C024-F1C7-4BE4-67C5-871D0AC7CAB6}"/>
                </a:ext>
              </a:extLst>
            </p:cNvPr>
            <p:cNvGrpSpPr/>
            <p:nvPr/>
          </p:nvGrpSpPr>
          <p:grpSpPr>
            <a:xfrm>
              <a:off x="796903" y="29608019"/>
              <a:ext cx="14214497" cy="8790201"/>
              <a:chOff x="796903" y="29608019"/>
              <a:chExt cx="14214497" cy="8790201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0044A22-73C6-4063-978D-A2160E53106F}"/>
                  </a:ext>
                </a:extLst>
              </p:cNvPr>
              <p:cNvGrpSpPr/>
              <p:nvPr/>
            </p:nvGrpSpPr>
            <p:grpSpPr>
              <a:xfrm>
                <a:off x="796903" y="29608019"/>
                <a:ext cx="14214497" cy="8790201"/>
                <a:chOff x="796903" y="29608019"/>
                <a:chExt cx="14214497" cy="8790201"/>
              </a:xfrm>
            </p:grpSpPr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65414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noProof="0" dirty="0"/>
                    <a:t>Fig. 6 </a:t>
                  </a:r>
                  <a:r>
                    <a:rPr lang="en-GB" sz="2000" noProof="0" dirty="0" err="1"/>
                    <a:t>kmeans</a:t>
                  </a:r>
                  <a:r>
                    <a:rPr lang="en-GB" sz="2000" noProof="0" dirty="0"/>
                    <a:t> clustering of the selected and not-selected proteins</a:t>
                  </a:r>
                </a:p>
                <a:p>
                  <a:endParaRPr lang="en-GB" sz="2000" dirty="0"/>
                </a:p>
                <a:p>
                  <a:r>
                    <a:rPr lang="en-GB" sz="2000" b="1" noProof="0" dirty="0"/>
                    <a:t>A) </a:t>
                  </a:r>
                  <a:r>
                    <a:rPr lang="en-GB" sz="2000" noProof="0" dirty="0"/>
                    <a:t>Shows the 3 clusters of the CTRL of the selected proteins. </a:t>
                  </a:r>
                  <a:r>
                    <a:rPr lang="en-GB" sz="2000" b="1" noProof="0" dirty="0"/>
                    <a:t>B</a:t>
                  </a:r>
                  <a:r>
                    <a:rPr lang="en-GB" sz="2000" b="1" dirty="0"/>
                    <a:t>) </a:t>
                  </a:r>
                  <a:r>
                    <a:rPr lang="en-GB" sz="2000" dirty="0"/>
                    <a:t>Shows the 3 clusters of the RNASE of the selected proteins. A significant shift in form and location of the clusters is noticeable. </a:t>
                  </a:r>
                  <a:r>
                    <a:rPr lang="en-GB" sz="2000" b="1" dirty="0"/>
                    <a:t>C) </a:t>
                  </a:r>
                  <a:r>
                    <a:rPr lang="en-GB" sz="2000" dirty="0"/>
                    <a:t>Shows the 3 clusters of the CTRL of the not-selected proteins. </a:t>
                  </a:r>
                  <a:r>
                    <a:rPr lang="en-GB" sz="2000" b="1" dirty="0"/>
                    <a:t>D) </a:t>
                  </a:r>
                  <a:r>
                    <a:rPr lang="en-GB" sz="2000" dirty="0"/>
                    <a:t>Shows the 3 clusters of the RNASE of the not-selected proteins. No shift in form and location is noticeable.</a:t>
                  </a:r>
                  <a:endParaRPr lang="en-GB" sz="2000" noProof="0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2897110-4AAA-BEA4-F290-D044A5F6BACE}"/>
                    </a:ext>
                  </a:extLst>
                </p:cNvPr>
                <p:cNvSpPr txBox="1"/>
                <p:nvPr/>
              </p:nvSpPr>
              <p:spPr>
                <a:xfrm>
                  <a:off x="796903" y="29665022"/>
                  <a:ext cx="6784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6</a:t>
                  </a:r>
                  <a:r>
                    <a:rPr lang="en-GB" sz="2400" b="1" noProof="0" dirty="0"/>
                    <a:t>A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CE5C8E3-DFC8-EF90-2AE0-DF17552E161D}"/>
                    </a:ext>
                  </a:extLst>
                </p:cNvPr>
                <p:cNvSpPr txBox="1"/>
                <p:nvPr/>
              </p:nvSpPr>
              <p:spPr>
                <a:xfrm>
                  <a:off x="5515397" y="29608019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B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66034F3-9635-5E89-5520-4C7728B02937}"/>
                    </a:ext>
                  </a:extLst>
                </p:cNvPr>
                <p:cNvSpPr txBox="1"/>
                <p:nvPr/>
              </p:nvSpPr>
              <p:spPr>
                <a:xfrm>
                  <a:off x="5570782" y="33504624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D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037DAB0-C266-E539-68CB-472541869189}"/>
                    </a:ext>
                  </a:extLst>
                </p:cNvPr>
                <p:cNvSpPr txBox="1"/>
                <p:nvPr/>
              </p:nvSpPr>
              <p:spPr>
                <a:xfrm>
                  <a:off x="926673" y="33511728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C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9CE0904-0487-B5AB-DC63-D6DB05F5B994}"/>
                    </a:ext>
                  </a:extLst>
                </p:cNvPr>
                <p:cNvSpPr txBox="1"/>
                <p:nvPr/>
              </p:nvSpPr>
              <p:spPr>
                <a:xfrm>
                  <a:off x="10475862" y="33689239"/>
                  <a:ext cx="4373206" cy="470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Fig. 7 </a:t>
                  </a:r>
                  <a:r>
                    <a:rPr lang="en-US" sz="2000" dirty="0"/>
                    <a:t>Linear regression analyses between the selected proteins and the not-selected proteins each, with global maxima of the selected CTRL proteins as target variable</a:t>
                  </a:r>
                </a:p>
                <a:p>
                  <a:endParaRPr lang="en-US" sz="2000" dirty="0"/>
                </a:p>
                <a:p>
                  <a:r>
                    <a:rPr lang="en-US" sz="2000" b="1" dirty="0"/>
                    <a:t>A) </a:t>
                  </a:r>
                  <a:r>
                    <a:rPr lang="en-US" sz="2000" dirty="0"/>
                    <a:t>The regression analysis for the selected proteins describes the target variable well. </a:t>
                  </a:r>
                  <a:r>
                    <a:rPr lang="en-US" sz="2000" b="1" dirty="0"/>
                    <a:t>B)</a:t>
                  </a:r>
                  <a:r>
                    <a:rPr lang="en-US" sz="2000" dirty="0"/>
                    <a:t> The analysis of the not-selected proteins does not describe the target variable well. This proves, that there is a difference between the selected and not-selected proteins, and therefore, that the selection criteria worked.</a:t>
                  </a:r>
                  <a:endParaRPr lang="de-DE" sz="2000" dirty="0"/>
                </a:p>
              </p:txBody>
            </p:sp>
          </p:grpSp>
          <p:pic>
            <p:nvPicPr>
              <p:cNvPr id="114" name="Picture 113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8E28E344-6B53-FEC2-CBDA-0BF24A4C3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9695" y="30115810"/>
                <a:ext cx="4642330" cy="3481747"/>
              </a:xfrm>
              <a:prstGeom prst="rect">
                <a:avLst/>
              </a:prstGeom>
            </p:spPr>
          </p:pic>
          <p:pic>
            <p:nvPicPr>
              <p:cNvPr id="118" name="Picture 117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A489A193-1A2E-4FED-EE5C-7CBCED932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32026" y="3011580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0" name="Picture 119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4E2FBCE3-0625-9E9D-571F-9EC0A9E7D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30247" y="3388816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2" name="Picture 121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7E074CF8-C544-BF3F-76EE-BEEDBEEEC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9695" y="33890972"/>
                <a:ext cx="4642331" cy="3481748"/>
              </a:xfrm>
              <a:prstGeom prst="rect">
                <a:avLst/>
              </a:prstGeom>
            </p:spPr>
          </p:pic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38A2234-2FC1-2730-5414-16F9D955EE90}"/>
                </a:ext>
              </a:extLst>
            </p:cNvPr>
            <p:cNvGrpSpPr/>
            <p:nvPr/>
          </p:nvGrpSpPr>
          <p:grpSpPr>
            <a:xfrm>
              <a:off x="889695" y="38087755"/>
              <a:ext cx="13876854" cy="3669724"/>
              <a:chOff x="889695" y="38087755"/>
              <a:chExt cx="13876854" cy="366972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F4F80D-1676-544E-67B7-7846FEFB13FC}"/>
                  </a:ext>
                </a:extLst>
              </p:cNvPr>
              <p:cNvSpPr txBox="1"/>
              <p:nvPr/>
            </p:nvSpPr>
            <p:spPr>
              <a:xfrm>
                <a:off x="889695" y="38087755"/>
                <a:ext cx="5398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7A</a:t>
                </a:r>
                <a:endParaRPr lang="en-GB" sz="2400" b="1" noProof="0" dirty="0"/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C220E857-055B-07D4-F8DB-626CE1C48956}"/>
                  </a:ext>
                </a:extLst>
              </p:cNvPr>
              <p:cNvGrpSpPr/>
              <p:nvPr/>
            </p:nvGrpSpPr>
            <p:grpSpPr>
              <a:xfrm>
                <a:off x="1000669" y="38623828"/>
                <a:ext cx="13765880" cy="3133651"/>
                <a:chOff x="1000669" y="38623828"/>
                <a:chExt cx="13765880" cy="3133651"/>
              </a:xfrm>
            </p:grpSpPr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2231C775-2055-A106-43DA-29D4B44814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00669" y="38636308"/>
                  <a:ext cx="6375970" cy="3121171"/>
                </a:xfrm>
                <a:prstGeom prst="rect">
                  <a:avLst/>
                </a:prstGeom>
              </p:spPr>
            </p:pic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4C99E2D5-BC86-241D-A15D-DDDBA045C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69693" y="38623828"/>
                  <a:ext cx="7196856" cy="3133651"/>
                </a:xfrm>
                <a:prstGeom prst="rect">
                  <a:avLst/>
                </a:prstGeom>
              </p:spPr>
            </p:pic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F9387F7-692C-9219-1277-7A719F991B38}"/>
                  </a:ext>
                </a:extLst>
              </p:cNvPr>
              <p:cNvSpPr txBox="1"/>
              <p:nvPr/>
            </p:nvSpPr>
            <p:spPr>
              <a:xfrm>
                <a:off x="7492618" y="3808775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787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Nicklas, Benjamin</cp:lastModifiedBy>
  <cp:revision>59</cp:revision>
  <dcterms:created xsi:type="dcterms:W3CDTF">2025-05-15T11:21:40Z</dcterms:created>
  <dcterms:modified xsi:type="dcterms:W3CDTF">2025-07-05T20:24:25Z</dcterms:modified>
</cp:coreProperties>
</file>