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0" r:id="rId3"/>
    <p:sldId id="271" r:id="rId4"/>
    <p:sldId id="260" r:id="rId5"/>
    <p:sldId id="266" r:id="rId6"/>
    <p:sldId id="263" r:id="rId7"/>
    <p:sldId id="264" r:id="rId8"/>
    <p:sldId id="265" r:id="rId9"/>
    <p:sldId id="267" r:id="rId10"/>
    <p:sldId id="262" r:id="rId11"/>
    <p:sldId id="268" r:id="rId12"/>
    <p:sldId id="269" r:id="rId13"/>
    <p:sldId id="257" r:id="rId14"/>
    <p:sldId id="258" r:id="rId15"/>
    <p:sldId id="272" r:id="rId16"/>
    <p:sldId id="273" r:id="rId17"/>
    <p:sldId id="274" r:id="rId18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76" d="100"/>
          <a:sy n="76" d="100"/>
        </p:scale>
        <p:origin x="89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428CC0-829C-831A-173E-B4F2DC3258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BA15B0-0EC6-36EC-E3FC-769B865A2F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4297CB-AA9C-51B0-857B-82259C5CA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420677-F365-08AF-762D-DA19256D61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E700B5-4A7F-961A-2F9C-1E39DCF09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288399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B6462-37A7-7D4B-F041-F6AB58C88B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B68C146-312D-1261-6668-FBCA1EFA85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507C8E-E64B-7C2C-92CE-95993C5D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81826-04B6-103F-BAA9-D3E816F8AC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E2263-33A6-AFD7-533D-EDB2791440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987674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9781437-6439-58A0-D2E0-4BD2FD79E4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79BB7E2-9FAF-C65E-0482-518D5BE5D5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12E1CA-8E0B-1BE7-97E1-8124B73740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7DD160-D0D4-C623-BB77-EEE72F9571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5E7FCD-C820-F1CB-20BD-E9280D959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055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E34F58-E427-B767-A1BB-CF7667C3C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B4F690-8710-D264-A56D-CCBAD5A34B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986BA4-BAD5-791E-DF71-5A434355F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14A61C-A30C-4388-CE5E-37C83A48C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A43D4D-999A-D2AE-B387-4F71A3210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86708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1156F-C3C8-43B4-DA34-B7D5AFCC13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00831-A77D-8B88-5B2D-C98F9A928D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B27B7E-8D21-2778-37A4-FF639002B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50C00-C676-16C9-B8A2-6A754A7954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F9924A-EB0D-6EDF-30C0-8C209DF95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15815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398646-3ED7-F677-A32F-83A5164BA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00C655-B119-F87A-E6D0-98C1EB5A346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92FAC6-CDAE-09F6-76E9-F72AF29E33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95425B-D620-D4BF-5D9C-8BDA6114D4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1F5D4-3A03-7F61-6B31-23422FC3D5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ADB906-E536-3A81-B115-4339C7A02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8145884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A08A59-1F81-A64F-FC97-1D22A24D48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3771DD-52D7-E549-8497-DF0E9FE044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AA3B869-1CFC-B4C0-EBD7-3F5887FD05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384B329-B026-49F2-B08D-9447BF7041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ED3A93-EB17-F8DE-60CA-A4D0582E219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0FB26D-10BB-6798-F462-F386BBFC7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481164-4A35-067E-361E-C4D6B9D85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35853D4-69B8-77B6-FEB5-E5E6D763BE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69626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44E583-7734-E38F-EA8B-47144CC2B5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21A7F75-B297-6290-150D-B7F493E7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E4980B7-027B-709C-565E-D12C3283E9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FD9141-7C92-4DC7-B339-A733BE7314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279653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7FDE66F-9F8E-2985-622B-204F714AA8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93D4B1-E334-6E3F-59BE-979C17E9CB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E0E7C4-30CB-A6D7-7216-72D7952F0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788760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30AB-A7ED-7CAC-C5BC-D77F8A330E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EB8E3B-A047-78DB-2CD5-919407148E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AC95C4-77D0-72F6-418B-66E0F71EDFA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18C1CB-3158-CB3A-49C5-69EFEE319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65900C3-F563-1760-32C8-7B93D4E16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7CC66C-7BEF-BDCA-1E6A-EB5C9F9359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665846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E1879-CCEE-4FB3-2CF7-4438A8C5DC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5B27FD8-DD00-A88B-07E4-4FDE63DBB5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37EA9C-FD8E-F5C0-3710-D126740A5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BDAD712-FE00-6380-E94F-E1D82EE295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2BD3ACA-FE62-BFD5-32A0-CAC1AFBA78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04CC18-1424-01C2-4265-3E94114BA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1499866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ACC1A9-6F59-F9DD-9DCB-E9EC547B85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de-D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E3A845-0F42-9013-D632-09D917DE50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de-D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053A42-71C9-AF9D-1118-3A6AE4022C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EE46315-4AAD-410B-89FA-21C15CCB14A3}" type="datetimeFigureOut">
              <a:rPr lang="de-DE" smtClean="0"/>
              <a:t>12.05.2025</a:t>
            </a:fld>
            <a:endParaRPr lang="de-D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35D2C-D0FC-64DC-BF11-754ED67FCAD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213379-61FA-7F66-4403-49825FBAAD2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6CD8E94-8180-4651-B6B5-5A5ABA3C85A7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51243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6.xml"/><Relationship Id="rId4" Type="http://schemas.openxmlformats.org/officeDocument/2006/relationships/hyperlink" Target="https://www.nature.com/articles/s41596-019-0261-4" TargetMode="Externa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F99556-9282-2FE6-747D-755A9D7A0C2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noProof="0" dirty="0"/>
              <a:t>Project Proposal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C980B1-5B00-08EB-948E-4FBAF20184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602038"/>
            <a:ext cx="12192000" cy="2747962"/>
          </a:xfrm>
        </p:spPr>
        <p:txBody>
          <a:bodyPr>
            <a:normAutofit/>
          </a:bodyPr>
          <a:lstStyle/>
          <a:p>
            <a:r>
              <a:rPr lang="en-GB" sz="2600" noProof="0" dirty="0"/>
              <a:t>Proteome Screen: </a:t>
            </a:r>
            <a:r>
              <a:rPr lang="en-GB" noProof="0" dirty="0"/>
              <a:t>RNA-binding proteins in non-synchronized HeLa cells</a:t>
            </a:r>
          </a:p>
          <a:p>
            <a:endParaRPr lang="en-GB" sz="2000" noProof="0" dirty="0"/>
          </a:p>
          <a:p>
            <a:endParaRPr lang="en-GB" sz="2000" noProof="0" dirty="0"/>
          </a:p>
          <a:p>
            <a:endParaRPr lang="en-GB" sz="2000" noProof="0" dirty="0"/>
          </a:p>
          <a:p>
            <a:r>
              <a:rPr lang="en-GB" sz="1600" noProof="0" dirty="0"/>
              <a:t>Topic 3, Group 1</a:t>
            </a:r>
          </a:p>
          <a:p>
            <a:r>
              <a:rPr lang="en-GB" sz="1600" noProof="0" dirty="0"/>
              <a:t>Julian Baureis, Julia Ferdin, Benjamin Nicklas, Luisa Wintel</a:t>
            </a:r>
          </a:p>
          <a:p>
            <a:r>
              <a:rPr lang="en-GB" sz="1600" noProof="0" dirty="0"/>
              <a:t>Supervisor: Maiwen Caudron-Herger</a:t>
            </a:r>
          </a:p>
        </p:txBody>
      </p:sp>
    </p:spTree>
    <p:extLst>
      <p:ext uri="{BB962C8B-B14F-4D97-AF65-F5344CB8AC3E}">
        <p14:creationId xmlns:p14="http://schemas.microsoft.com/office/powerpoint/2010/main" val="5424273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05512F64-50FF-BDB8-648D-F82B3800F2C6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modelling 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D1778EC7-0FC8-3E35-BCEE-26F938DA1D67}"/>
              </a:ext>
            </a:extLst>
          </p:cNvPr>
          <p:cNvSpPr/>
          <p:nvPr/>
        </p:nvSpPr>
        <p:spPr>
          <a:xfrm>
            <a:off x="6866467" y="165608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presentation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9D090E-F8F2-A638-2C03-6C7108CFA6F0}"/>
              </a:ext>
            </a:extLst>
          </p:cNvPr>
          <p:cNvSpPr txBox="1"/>
          <p:nvPr/>
        </p:nvSpPr>
        <p:spPr>
          <a:xfrm>
            <a:off x="6866467" y="3982197"/>
            <a:ext cx="28803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poster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final presentation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651553-1F68-EF2C-CCFC-698851FBD9F2}"/>
              </a:ext>
            </a:extLst>
          </p:cNvPr>
          <p:cNvSpPr txBox="1"/>
          <p:nvPr/>
        </p:nvSpPr>
        <p:spPr>
          <a:xfrm>
            <a:off x="2445174" y="3982197"/>
            <a:ext cx="288036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define selection criteria for 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predict whether a protein is a RNA-dependent proteins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881924-2317-F59E-6F6D-3364DC7E270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5.-7. Week</a:t>
            </a:r>
          </a:p>
        </p:txBody>
      </p:sp>
      <p:pic>
        <p:nvPicPr>
          <p:cNvPr id="14" name="Picture 13" descr="A blue and black text&#10;&#10;AI-generated content may be incorrect.">
            <a:extLst>
              <a:ext uri="{FF2B5EF4-FFF2-40B4-BE49-F238E27FC236}">
                <a16:creationId xmlns:a16="http://schemas.microsoft.com/office/drawing/2014/main" id="{183882A9-EAA2-5700-7C91-3C44AF9BCE3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5174" y="5736523"/>
            <a:ext cx="2880360" cy="7666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04C040D-8833-3CC8-125F-72062535AD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45174" y="5694318"/>
            <a:ext cx="2880360" cy="851016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32F8591A-5117-8E99-B93C-9A886013658E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16.06.-06.07.</a:t>
            </a:r>
          </a:p>
        </p:txBody>
      </p:sp>
    </p:spTree>
    <p:extLst>
      <p:ext uri="{BB962C8B-B14F-4D97-AF65-F5344CB8AC3E}">
        <p14:creationId xmlns:p14="http://schemas.microsoft.com/office/powerpoint/2010/main" val="584243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5" grpId="0" animBg="1"/>
      <p:bldP spid="8" grpId="0" build="p"/>
      <p:bldP spid="9" grpId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744CF7-E25A-2D30-4C8C-4690CA7E5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Thanks for listening</a:t>
            </a:r>
          </a:p>
        </p:txBody>
      </p:sp>
    </p:spTree>
    <p:extLst>
      <p:ext uri="{BB962C8B-B14F-4D97-AF65-F5344CB8AC3E}">
        <p14:creationId xmlns:p14="http://schemas.microsoft.com/office/powerpoint/2010/main" val="28994260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15C18D8-C9D5-F800-76C7-B4DCF73D1E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3345" y="3920149"/>
            <a:ext cx="10515600" cy="3089731"/>
          </a:xfrm>
        </p:spPr>
        <p:txBody>
          <a:bodyPr>
            <a:normAutofit/>
          </a:bodyPr>
          <a:lstStyle/>
          <a:p>
            <a:r>
              <a:rPr lang="de-DE" dirty="0"/>
              <a:t>Vorteile: Enrichment-</a:t>
            </a:r>
            <a:r>
              <a:rPr lang="de-DE" dirty="0" err="1"/>
              <a:t>free</a:t>
            </a:r>
            <a:r>
              <a:rPr lang="de-DE" dirty="0"/>
              <a:t>: Basiert nicht auf den Unterschieden von Affinität oder Eigenschaften der einzelnen Proteine, auch nicht auf bestimmten RNA/Protein-Sequenzen, liefert quantitative Aussagen über den Anteil jedes </a:t>
            </a:r>
            <a:r>
              <a:rPr lang="de-DE" dirty="0" err="1"/>
              <a:t>RBP</a:t>
            </a:r>
            <a:r>
              <a:rPr lang="de-DE" dirty="0"/>
              <a:t>, der tatsächlich an die RNA angelagert ist</a:t>
            </a:r>
          </a:p>
          <a:p>
            <a:r>
              <a:rPr lang="de-DE" dirty="0"/>
              <a:t>Limitationen: Identifiziert nicht die </a:t>
            </a:r>
            <a:r>
              <a:rPr lang="de-DE" dirty="0" err="1"/>
              <a:t>binding</a:t>
            </a:r>
            <a:r>
              <a:rPr lang="de-DE" dirty="0"/>
              <a:t> </a:t>
            </a:r>
            <a:r>
              <a:rPr lang="de-DE" dirty="0" err="1"/>
              <a:t>sites</a:t>
            </a:r>
            <a:r>
              <a:rPr lang="de-DE" dirty="0"/>
              <a:t>, keine Unterscheidung zwischen direkten und indirekten Interaktionen</a:t>
            </a:r>
          </a:p>
          <a:p>
            <a:pPr marL="0" indent="0">
              <a:buNone/>
            </a:pPr>
            <a:endParaRPr lang="de-DE" dirty="0"/>
          </a:p>
        </p:txBody>
      </p:sp>
      <p:sp>
        <p:nvSpPr>
          <p:cNvPr id="9" name="Textfeld 8">
            <a:extLst>
              <a:ext uri="{FF2B5EF4-FFF2-40B4-BE49-F238E27FC236}">
                <a16:creationId xmlns:a16="http://schemas.microsoft.com/office/drawing/2014/main" id="{7F20E539-8754-BA68-A4EF-17CDD02A551E}"/>
              </a:ext>
            </a:extLst>
          </p:cNvPr>
          <p:cNvSpPr txBox="1"/>
          <p:nvPr/>
        </p:nvSpPr>
        <p:spPr>
          <a:xfrm>
            <a:off x="941560" y="1665838"/>
            <a:ext cx="103390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Detection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all RNA-</a:t>
            </a:r>
            <a:r>
              <a:rPr lang="de-DE" dirty="0" err="1"/>
              <a:t>dependent</a:t>
            </a:r>
            <a:r>
              <a:rPr lang="de-DE" dirty="0"/>
              <a:t> </a:t>
            </a:r>
            <a:r>
              <a:rPr lang="de-DE" dirty="0" err="1"/>
              <a:t>proteins</a:t>
            </a:r>
            <a:r>
              <a:rPr lang="de-DE" dirty="0"/>
              <a:t>, </a:t>
            </a:r>
            <a:r>
              <a:rPr lang="de-DE" dirty="0" err="1"/>
              <a:t>that</a:t>
            </a:r>
            <a:r>
              <a:rPr lang="de-DE" dirty="0"/>
              <a:t> </a:t>
            </a:r>
            <a:r>
              <a:rPr lang="de-DE" dirty="0" err="1"/>
              <a:t>interact</a:t>
            </a:r>
            <a:r>
              <a:rPr lang="de-DE" dirty="0"/>
              <a:t> </a:t>
            </a:r>
            <a:r>
              <a:rPr lang="de-DE" dirty="0" err="1"/>
              <a:t>direclty</a:t>
            </a:r>
            <a:r>
              <a:rPr lang="de-DE" dirty="0"/>
              <a:t> </a:t>
            </a:r>
            <a:r>
              <a:rPr lang="de-DE" dirty="0" err="1"/>
              <a:t>or</a:t>
            </a:r>
            <a:r>
              <a:rPr lang="de-DE" dirty="0"/>
              <a:t> </a:t>
            </a:r>
            <a:r>
              <a:rPr lang="de-DE" dirty="0" err="1"/>
              <a:t>indirectly</a:t>
            </a:r>
            <a:r>
              <a:rPr lang="de-DE" dirty="0"/>
              <a:t> </a:t>
            </a:r>
            <a:r>
              <a:rPr lang="de-DE" dirty="0" err="1"/>
              <a:t>with</a:t>
            </a:r>
            <a:r>
              <a:rPr lang="de-DE" dirty="0"/>
              <a:t> RNA</a:t>
            </a:r>
          </a:p>
          <a:p>
            <a:endParaRPr lang="de-DE" dirty="0"/>
          </a:p>
          <a:p>
            <a:r>
              <a:rPr lang="de-DE" dirty="0" err="1"/>
              <a:t>Proteome-wide</a:t>
            </a:r>
            <a:r>
              <a:rPr lang="de-DE" dirty="0"/>
              <a:t>, </a:t>
            </a:r>
            <a:r>
              <a:rPr lang="de-DE" dirty="0" err="1"/>
              <a:t>unbiased</a:t>
            </a:r>
            <a:r>
              <a:rPr lang="de-DE" dirty="0"/>
              <a:t>, </a:t>
            </a:r>
            <a:r>
              <a:rPr lang="de-DE" dirty="0" err="1"/>
              <a:t>enrichment-free</a:t>
            </a:r>
            <a:r>
              <a:rPr lang="de-DE" dirty="0"/>
              <a:t> screen </a:t>
            </a:r>
          </a:p>
        </p:txBody>
      </p:sp>
    </p:spTree>
    <p:extLst>
      <p:ext uri="{BB962C8B-B14F-4D97-AF65-F5344CB8AC3E}">
        <p14:creationId xmlns:p14="http://schemas.microsoft.com/office/powerpoint/2010/main" val="40332597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9A26B0-4F8D-E47D-CFD4-96C1C50824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65125"/>
            <a:ext cx="12192000" cy="1325563"/>
          </a:xfrm>
        </p:spPr>
        <p:txBody>
          <a:bodyPr>
            <a:normAutofit/>
          </a:bodyPr>
          <a:lstStyle/>
          <a:p>
            <a:pPr algn="ctr"/>
            <a:r>
              <a:rPr lang="en-GB" noProof="0" dirty="0"/>
              <a:t>RNA-binding proteins </a:t>
            </a:r>
            <a:br>
              <a:rPr lang="en-GB" noProof="0" dirty="0"/>
            </a:br>
            <a:r>
              <a:rPr lang="en-GB" sz="2800" noProof="0" dirty="0"/>
              <a:t>non-synchronized HeLa cells</a:t>
            </a:r>
          </a:p>
        </p:txBody>
      </p:sp>
      <p:pic>
        <p:nvPicPr>
          <p:cNvPr id="6" name="Picture 5" descr="A cartoon of a ladder and a tree&#10;&#10;AI-generated content may be incorrect.">
            <a:extLst>
              <a:ext uri="{FF2B5EF4-FFF2-40B4-BE49-F238E27FC236}">
                <a16:creationId xmlns:a16="http://schemas.microsoft.com/office/drawing/2014/main" id="{7ED5580A-D0A8-5151-CAD7-3880AA6612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33" r="1"/>
          <a:stretch/>
        </p:blipFill>
        <p:spPr>
          <a:xfrm>
            <a:off x="1262686" y="1690686"/>
            <a:ext cx="4181380" cy="4648929"/>
          </a:xfrm>
          <a:prstGeom prst="rect">
            <a:avLst/>
          </a:prstGeom>
        </p:spPr>
      </p:pic>
      <p:pic>
        <p:nvPicPr>
          <p:cNvPr id="8" name="Picture 7" descr="A diagram of a ladder and brain&#10;&#10;AI-generated content may be incorrect.">
            <a:extLst>
              <a:ext uri="{FF2B5EF4-FFF2-40B4-BE49-F238E27FC236}">
                <a16:creationId xmlns:a16="http://schemas.microsoft.com/office/drawing/2014/main" id="{73BC274D-CF9B-C798-D489-0CA644AD215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7040"/>
          <a:stretch/>
        </p:blipFill>
        <p:spPr>
          <a:xfrm>
            <a:off x="6747934" y="1690687"/>
            <a:ext cx="4181380" cy="4648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82132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04AB4-B326-0B6D-4726-0772130CE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pPr algn="ctr"/>
            <a:r>
              <a:rPr lang="en-GB" noProof="0" dirty="0"/>
              <a:t> RNA dependence (R-</a:t>
            </a:r>
            <a:r>
              <a:rPr lang="en-GB" noProof="0" dirty="0" err="1"/>
              <a:t>DeeP</a:t>
            </a:r>
            <a:r>
              <a:rPr lang="en-GB" noProof="0" dirty="0"/>
              <a:t>)</a:t>
            </a:r>
          </a:p>
        </p:txBody>
      </p:sp>
      <p:pic>
        <p:nvPicPr>
          <p:cNvPr id="3" name="Picture 2" descr="A diagram of a test&#10;&#10;AI-generated content may be incorrect.">
            <a:extLst>
              <a:ext uri="{FF2B5EF4-FFF2-40B4-BE49-F238E27FC236}">
                <a16:creationId xmlns:a16="http://schemas.microsoft.com/office/drawing/2014/main" id="{95073083-A2F9-8DCF-393C-27F4178F0C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44"/>
          <a:stretch/>
        </p:blipFill>
        <p:spPr>
          <a:xfrm>
            <a:off x="777592" y="1121432"/>
            <a:ext cx="4029365" cy="5655407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6F990B62-9FEE-716F-3E04-BB7921195EE1}"/>
              </a:ext>
            </a:extLst>
          </p:cNvPr>
          <p:cNvSpPr/>
          <p:nvPr/>
        </p:nvSpPr>
        <p:spPr>
          <a:xfrm>
            <a:off x="711200" y="2345267"/>
            <a:ext cx="4096404" cy="1325563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39F0292-D992-A670-8F46-535602D574AA}"/>
              </a:ext>
            </a:extLst>
          </p:cNvPr>
          <p:cNvSpPr/>
          <p:nvPr/>
        </p:nvSpPr>
        <p:spPr>
          <a:xfrm>
            <a:off x="711200" y="3598333"/>
            <a:ext cx="2921000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E131102-0FDB-07B2-568F-487BC45D0C46}"/>
              </a:ext>
            </a:extLst>
          </p:cNvPr>
          <p:cNvSpPr/>
          <p:nvPr/>
        </p:nvSpPr>
        <p:spPr>
          <a:xfrm>
            <a:off x="3632199" y="3598333"/>
            <a:ext cx="1242443" cy="139806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6EC400D-174F-8729-203B-9B2F36E77A7D}"/>
              </a:ext>
            </a:extLst>
          </p:cNvPr>
          <p:cNvSpPr/>
          <p:nvPr/>
        </p:nvSpPr>
        <p:spPr>
          <a:xfrm>
            <a:off x="711200" y="4979460"/>
            <a:ext cx="1964267" cy="179027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4AE6425-89AA-E30E-3BDC-BD51BB4DD527}"/>
              </a:ext>
            </a:extLst>
          </p:cNvPr>
          <p:cNvSpPr/>
          <p:nvPr/>
        </p:nvSpPr>
        <p:spPr>
          <a:xfrm>
            <a:off x="2675467" y="4923897"/>
            <a:ext cx="2526568" cy="1862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/>
          </a:p>
        </p:txBody>
      </p:sp>
      <p:pic>
        <p:nvPicPr>
          <p:cNvPr id="18" name="Picture 17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30AEE9BE-E700-106B-9549-4232FF8EE9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5596467" y="1599095"/>
            <a:ext cx="6090388" cy="4143470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E166E2DB-F762-2FE8-FD5C-F79BF75C793C}"/>
              </a:ext>
            </a:extLst>
          </p:cNvPr>
          <p:cNvSpPr txBox="1"/>
          <p:nvPr/>
        </p:nvSpPr>
        <p:spPr>
          <a:xfrm>
            <a:off x="4806957" y="5874598"/>
            <a:ext cx="687989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Caudron-Herger et al., Identification, quantification and bioinformatic analysis of RNA-dependent proteins by RNase treatment and density gradient ultracentrifugation using R-</a:t>
            </a:r>
            <a:r>
              <a:rPr lang="en-GB" sz="1100" b="0" i="0" noProof="0" dirty="0" err="1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DeeP</a:t>
            </a:r>
            <a:r>
              <a:rPr lang="en-GB" sz="1100" b="0" i="0" noProof="0" dirty="0">
                <a:effectLst/>
                <a:latin typeface="-apple-system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, 2020, Nature Protocols</a:t>
            </a:r>
            <a:endParaRPr lang="en-GB" sz="1100" b="0" i="0" noProof="0" dirty="0"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0251380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4" grpId="0" animBg="1"/>
      <p:bldP spid="15" grpId="0" animBg="1"/>
      <p:bldP spid="1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98AC0D-9A74-B377-0135-6D106A094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C28A3944-BB6F-D501-ED67-0018592C00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40722" y="1332657"/>
            <a:ext cx="6497370" cy="3913801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05E69005-65B2-17C7-2A56-6F509B251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8BDB15C7-4713-4BAC-67D0-3AC6E3D83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611542"/>
            <a:ext cx="4992547" cy="3634916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individual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by</a:t>
            </a:r>
            <a:r>
              <a:rPr lang="de-DE" sz="2000" dirty="0">
                <a:sym typeface="Wingdings" panose="05000000000000000000" pitchFamily="2" charset="2"/>
              </a:rPr>
              <a:t> western </a:t>
            </a:r>
            <a:r>
              <a:rPr lang="de-DE" sz="2000" dirty="0" err="1">
                <a:sym typeface="Wingdings" panose="05000000000000000000" pitchFamily="2" charset="2"/>
              </a:rPr>
              <a:t>blotting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or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mass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spectrometry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endParaRPr lang="de-DE" sz="2000" dirty="0"/>
          </a:p>
        </p:txBody>
      </p:sp>
      <p:cxnSp>
        <p:nvCxnSpPr>
          <p:cNvPr id="6" name="Gerader Verbinder 5">
            <a:extLst>
              <a:ext uri="{FF2B5EF4-FFF2-40B4-BE49-F238E27FC236}">
                <a16:creationId xmlns:a16="http://schemas.microsoft.com/office/drawing/2014/main" id="{96B62D74-D3EA-DE7C-4B0B-D1B4FBC27568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245509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12" name="Textfeld 11">
            <a:extLst>
              <a:ext uri="{FF2B5EF4-FFF2-40B4-BE49-F238E27FC236}">
                <a16:creationId xmlns:a16="http://schemas.microsoft.com/office/drawing/2014/main" id="{440B87C7-4641-3E96-9D00-7CDA5D20B1FE}"/>
              </a:ext>
            </a:extLst>
          </p:cNvPr>
          <p:cNvSpPr txBox="1"/>
          <p:nvPr/>
        </p:nvSpPr>
        <p:spPr>
          <a:xfrm>
            <a:off x="2220225" y="5513689"/>
            <a:ext cx="7751550" cy="569642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4E75FCC4-1D67-57BF-0231-AB8301F89EDA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8388465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7B276E-4645-DEAF-3F65-B220E60052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831343A1-DC0C-6F3C-C255-3C81B49A5C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cxnSp>
        <p:nvCxnSpPr>
          <p:cNvPr id="13" name="Gerader Verbinder 12">
            <a:extLst>
              <a:ext uri="{FF2B5EF4-FFF2-40B4-BE49-F238E27FC236}">
                <a16:creationId xmlns:a16="http://schemas.microsoft.com/office/drawing/2014/main" id="{179ED1C4-8AAD-EAB4-CCBD-C7F92D096BAB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4773811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>
            <a:extLst>
              <a:ext uri="{FF2B5EF4-FFF2-40B4-BE49-F238E27FC236}">
                <a16:creationId xmlns:a16="http://schemas.microsoft.com/office/drawing/2014/main" id="{9BB6FE9E-64A8-17B6-D063-A13468FE7A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4E4CFEA2-78C2-7E02-041E-E3AAA31214B7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139F89F9-3C12-FDE1-0F84-B04D945DAB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4BB4D71E-891A-2B02-0080-50C92F5E0332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7360EEF-0648-14C1-76FE-9608E680E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95710C86-FD8E-BF68-23AA-7EA439926695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B3AD0012-D5B1-89F7-0FFD-1C765FCF6F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6F994C99-DC61-AD8D-BC6A-147780C28FE5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85E9F68B-639C-6285-3A57-0D9A353336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0F08E389-1717-D45C-D922-81DCCCB1CF7D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A3F0F336-0EC3-4D19-4498-F7B7A94A6A53}"/>
              </a:ext>
            </a:extLst>
          </p:cNvPr>
          <p:cNvSpPr txBox="1"/>
          <p:nvPr/>
        </p:nvSpPr>
        <p:spPr>
          <a:xfrm>
            <a:off x="7506393" y="4409486"/>
            <a:ext cx="385679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Proteins: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26838814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99E5E1-7EC9-834E-2038-B4B2529A55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68DB007-095E-AC33-B474-65F81C037B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4181" y="4670570"/>
            <a:ext cx="11944291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Allows</a:t>
            </a:r>
            <a:r>
              <a:rPr lang="de-DE" sz="2000" dirty="0"/>
              <a:t> relative </a:t>
            </a:r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pPr marL="0" indent="0">
              <a:buNone/>
            </a:pPr>
            <a:r>
              <a:rPr lang="de-DE" sz="2400" b="1" dirty="0">
                <a:sym typeface="Wingdings" panose="05000000000000000000" pitchFamily="2" charset="2"/>
              </a:rPr>
              <a:t> </a:t>
            </a:r>
            <a:r>
              <a:rPr lang="en-GB" sz="2400" b="1" noProof="0" dirty="0"/>
              <a:t>Which proteins in the non-synchronized HeLa cells are RNA-dependent proteins?</a:t>
            </a:r>
            <a:endParaRPr lang="de-DE" sz="2400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3AAD3DFF-A92C-8E6C-666F-4965C7A1A4EE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97345C81-F665-9109-9CD1-D37FD4A537F8}"/>
              </a:ext>
            </a:extLst>
          </p:cNvPr>
          <p:cNvCxnSpPr>
            <a:cxnSpLocks/>
          </p:cNvCxnSpPr>
          <p:nvPr/>
        </p:nvCxnSpPr>
        <p:spPr>
          <a:xfrm>
            <a:off x="1892174" y="232754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E2AE4A9-B31A-D613-699B-9D7FF214167F}"/>
              </a:ext>
            </a:extLst>
          </p:cNvPr>
          <p:cNvSpPr txBox="1"/>
          <p:nvPr/>
        </p:nvSpPr>
        <p:spPr>
          <a:xfrm>
            <a:off x="1892174" y="1680658"/>
            <a:ext cx="248065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1-25 in </a:t>
            </a:r>
            <a:r>
              <a:rPr lang="de-DE" sz="1400" dirty="0" err="1"/>
              <a:t>triplicates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A71A6496-A698-BE3C-B449-9359B3198E6D}"/>
              </a:ext>
            </a:extLst>
          </p:cNvPr>
          <p:cNvSpPr txBox="1"/>
          <p:nvPr/>
        </p:nvSpPr>
        <p:spPr>
          <a:xfrm>
            <a:off x="941561" y="302974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1637A941-4710-FF12-F798-DA691FFF5497}"/>
              </a:ext>
            </a:extLst>
          </p:cNvPr>
          <p:cNvSpPr txBox="1"/>
          <p:nvPr/>
        </p:nvSpPr>
        <p:spPr>
          <a:xfrm>
            <a:off x="4802865" y="2745987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DA73CB3B-DC43-4FE6-162E-7555B2680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  <p:cxnSp>
        <p:nvCxnSpPr>
          <p:cNvPr id="23" name="Gerader Verbinder 22">
            <a:extLst>
              <a:ext uri="{FF2B5EF4-FFF2-40B4-BE49-F238E27FC236}">
                <a16:creationId xmlns:a16="http://schemas.microsoft.com/office/drawing/2014/main" id="{511C887D-B74E-3333-A4BE-DAFE32B25397}"/>
              </a:ext>
            </a:extLst>
          </p:cNvPr>
          <p:cNvCxnSpPr>
            <a:cxnSpLocks/>
          </p:cNvCxnSpPr>
          <p:nvPr/>
        </p:nvCxnSpPr>
        <p:spPr>
          <a:xfrm>
            <a:off x="316872" y="1120960"/>
            <a:ext cx="6808205" cy="0"/>
          </a:xfrm>
          <a:prstGeom prst="line">
            <a:avLst/>
          </a:prstGeom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78392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1B6A4F-2666-3D27-E198-AE0F72A472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 descr="Ein Bild, das Text, Diagramm, Screenshot, Design enthält.&#10;&#10;KI-generierte Inhalte können fehlerhaft sein.">
            <a:extLst>
              <a:ext uri="{FF2B5EF4-FFF2-40B4-BE49-F238E27FC236}">
                <a16:creationId xmlns:a16="http://schemas.microsoft.com/office/drawing/2014/main" id="{997DE43D-1819-DD0B-55D2-479467DA4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09419" y="1332657"/>
            <a:ext cx="6728673" cy="4053130"/>
          </a:xfrm>
          <a:prstGeom prst="rect">
            <a:avLst/>
          </a:prstGeom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477B7808-70D0-F6E0-E832-BB6EBAE69C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4418091" cy="1325563"/>
          </a:xfrm>
        </p:spPr>
        <p:txBody>
          <a:bodyPr/>
          <a:lstStyle/>
          <a:p>
            <a:pPr algn="ctr"/>
            <a:r>
              <a:rPr lang="de-DE" dirty="0"/>
              <a:t>R-</a:t>
            </a:r>
            <a:r>
              <a:rPr lang="de-DE" dirty="0" err="1"/>
              <a:t>DeeP</a:t>
            </a:r>
            <a:r>
              <a:rPr lang="de-DE" dirty="0"/>
              <a:t> – </a:t>
            </a:r>
            <a:r>
              <a:rPr lang="de-DE" dirty="0" err="1"/>
              <a:t>Principle</a:t>
            </a:r>
            <a:r>
              <a:rPr lang="de-DE" dirty="0"/>
              <a:t> 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4839FC2C-A47E-87D3-0C01-06F523A47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872" y="1863523"/>
            <a:ext cx="4992547" cy="3255098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</a:pPr>
            <a:r>
              <a:rPr lang="de-DE" sz="2000" dirty="0">
                <a:sym typeface="Wingdings" panose="05000000000000000000" pitchFamily="2" charset="2"/>
              </a:rPr>
              <a:t>RNA </a:t>
            </a:r>
            <a:r>
              <a:rPr lang="de-DE" sz="2000" dirty="0" err="1">
                <a:sym typeface="Wingdings" panose="05000000000000000000" pitchFamily="2" charset="2"/>
              </a:rPr>
              <a:t>degradation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leads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to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dissolved</a:t>
            </a:r>
            <a:r>
              <a:rPr lang="de-DE" sz="2000" dirty="0">
                <a:sym typeface="Wingdings" panose="05000000000000000000" pitchFamily="2" charset="2"/>
              </a:rPr>
              <a:t> RNP-</a:t>
            </a:r>
            <a:r>
              <a:rPr lang="de-DE" sz="2000" dirty="0" err="1">
                <a:sym typeface="Wingdings" panose="05000000000000000000" pitchFamily="2" charset="2"/>
              </a:rPr>
              <a:t>complexes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>
              <a:sym typeface="Wingdings" panose="05000000000000000000" pitchFamily="2" charset="2"/>
            </a:endParaRPr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Released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proteins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migrate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into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br>
              <a:rPr lang="de-DE" sz="2000" dirty="0">
                <a:sym typeface="Wingdings" panose="05000000000000000000" pitchFamily="2" charset="2"/>
              </a:rPr>
            </a:b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</a:p>
          <a:p>
            <a:pPr marL="0" indent="0">
              <a:lnSpc>
                <a:spcPct val="120000"/>
              </a:lnSpc>
              <a:buNone/>
            </a:pPr>
            <a:endParaRPr lang="de-DE" sz="800" dirty="0"/>
          </a:p>
          <a:p>
            <a:pPr>
              <a:lnSpc>
                <a:spcPct val="120000"/>
              </a:lnSpc>
            </a:pPr>
            <a:r>
              <a:rPr lang="de-DE" sz="2000" dirty="0" err="1">
                <a:sym typeface="Wingdings" panose="05000000000000000000" pitchFamily="2" charset="2"/>
              </a:rPr>
              <a:t>Quantity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of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peptides</a:t>
            </a:r>
            <a:r>
              <a:rPr lang="de-DE" sz="2000" dirty="0">
                <a:sym typeface="Wingdings" panose="05000000000000000000" pitchFamily="2" charset="2"/>
              </a:rPr>
              <a:t> in </a:t>
            </a:r>
            <a:r>
              <a:rPr lang="de-DE" sz="2000" dirty="0" err="1">
                <a:sym typeface="Wingdings" panose="05000000000000000000" pitchFamily="2" charset="2"/>
              </a:rPr>
              <a:t>the</a:t>
            </a:r>
            <a:r>
              <a:rPr lang="de-DE" sz="2000" dirty="0">
                <a:sym typeface="Wingdings" panose="05000000000000000000" pitchFamily="2" charset="2"/>
              </a:rPr>
              <a:t> different </a:t>
            </a:r>
            <a:r>
              <a:rPr lang="de-DE" sz="2000" dirty="0" err="1">
                <a:sym typeface="Wingdings" panose="05000000000000000000" pitchFamily="2" charset="2"/>
              </a:rPr>
              <a:t>density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fractions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is</a:t>
            </a:r>
            <a:r>
              <a:rPr lang="de-DE" sz="2000" dirty="0">
                <a:sym typeface="Wingdings" panose="05000000000000000000" pitchFamily="2" charset="2"/>
              </a:rPr>
              <a:t> </a:t>
            </a:r>
            <a:r>
              <a:rPr lang="de-DE" sz="2000" dirty="0" err="1">
                <a:sym typeface="Wingdings" panose="05000000000000000000" pitchFamily="2" charset="2"/>
              </a:rPr>
              <a:t>analyzed</a:t>
            </a:r>
            <a:endParaRPr lang="de-DE" sz="2000" dirty="0"/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3A2A2CB9-E6C1-26AC-C7D4-0222466F906D}"/>
              </a:ext>
            </a:extLst>
          </p:cNvPr>
          <p:cNvSpPr txBox="1"/>
          <p:nvPr/>
        </p:nvSpPr>
        <p:spPr>
          <a:xfrm>
            <a:off x="2220225" y="5564489"/>
            <a:ext cx="7675615" cy="551831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noAutofit/>
          </a:bodyPr>
          <a:lstStyle/>
          <a:p>
            <a:r>
              <a:rPr lang="de-DE" sz="2400" dirty="0"/>
              <a:t>An RNA-</a:t>
            </a:r>
            <a:r>
              <a:rPr lang="de-DE" sz="2400" dirty="0" err="1"/>
              <a:t>dependent</a:t>
            </a:r>
            <a:r>
              <a:rPr lang="de-DE" sz="2400" dirty="0"/>
              <a:t> </a:t>
            </a:r>
            <a:r>
              <a:rPr lang="de-DE" sz="2400" dirty="0" err="1"/>
              <a:t>protein</a:t>
            </a:r>
            <a:r>
              <a:rPr lang="de-DE" sz="2400" dirty="0"/>
              <a:t> </a:t>
            </a:r>
            <a:r>
              <a:rPr lang="de-DE" sz="2400" dirty="0" err="1"/>
              <a:t>must</a:t>
            </a:r>
            <a:r>
              <a:rPr lang="de-DE" sz="2400" dirty="0"/>
              <a:t> </a:t>
            </a:r>
            <a:r>
              <a:rPr lang="de-DE" sz="2400" dirty="0" err="1"/>
              <a:t>exhibit</a:t>
            </a:r>
            <a:r>
              <a:rPr lang="de-DE" sz="2400" dirty="0"/>
              <a:t> a </a:t>
            </a:r>
            <a:r>
              <a:rPr lang="de-DE" sz="2400" dirty="0" err="1"/>
              <a:t>significant</a:t>
            </a:r>
            <a:r>
              <a:rPr lang="de-DE" sz="2400" dirty="0"/>
              <a:t> shift </a:t>
            </a:r>
          </a:p>
        </p:txBody>
      </p:sp>
      <p:sp>
        <p:nvSpPr>
          <p:cNvPr id="5" name="Textfeld 4">
            <a:extLst>
              <a:ext uri="{FF2B5EF4-FFF2-40B4-BE49-F238E27FC236}">
                <a16:creationId xmlns:a16="http://schemas.microsoft.com/office/drawing/2014/main" id="{5DE04C1E-6F13-96A5-D1B6-68466FA2E914}"/>
              </a:ext>
            </a:extLst>
          </p:cNvPr>
          <p:cNvSpPr txBox="1"/>
          <p:nvPr/>
        </p:nvSpPr>
        <p:spPr>
          <a:xfrm>
            <a:off x="316872" y="6396335"/>
            <a:ext cx="1138925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Adapted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from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Caudron-Herger, M.,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Rusin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S.F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Adamo, M.E., Seiler, J., Schmid,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V.K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.,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Barreau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, E., Kettenbach, A.N., and Diederichs, S. (2019). R-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DeeP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: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Proteome-wide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and Quantitative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Identification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of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RNA-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Dependent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Proteins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by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Density Gradient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Ultracentrifugation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.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Molecular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dirty="0" err="1">
                <a:solidFill>
                  <a:schemeClr val="bg1">
                    <a:lumMod val="65000"/>
                  </a:schemeClr>
                </a:solidFill>
              </a:rPr>
              <a:t>Cell</a:t>
            </a:r>
            <a:r>
              <a:rPr lang="de-DE" sz="120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de-DE" sz="1200" i="1" dirty="0">
                <a:solidFill>
                  <a:schemeClr val="bg1">
                    <a:lumMod val="65000"/>
                  </a:schemeClr>
                </a:solidFill>
              </a:rPr>
              <a:t>75</a:t>
            </a:r>
            <a:r>
              <a:rPr lang="de-DE" sz="1200" i="0" dirty="0">
                <a:solidFill>
                  <a:schemeClr val="bg1">
                    <a:lumMod val="65000"/>
                  </a:schemeClr>
                </a:solidFill>
              </a:rPr>
              <a:t>, 184-199.e110.</a:t>
            </a:r>
            <a:endParaRPr lang="de-DE" sz="1200" dirty="0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8" name="Textfeld 7">
            <a:extLst>
              <a:ext uri="{FF2B5EF4-FFF2-40B4-BE49-F238E27FC236}">
                <a16:creationId xmlns:a16="http://schemas.microsoft.com/office/drawing/2014/main" id="{0B9E307B-5A98-EAE7-CDD8-920B140D3753}"/>
              </a:ext>
            </a:extLst>
          </p:cNvPr>
          <p:cNvSpPr txBox="1"/>
          <p:nvPr/>
        </p:nvSpPr>
        <p:spPr>
          <a:xfrm>
            <a:off x="5309419" y="1332657"/>
            <a:ext cx="227781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8807789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5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el 1">
            <a:extLst>
              <a:ext uri="{FF2B5EF4-FFF2-40B4-BE49-F238E27FC236}">
                <a16:creationId xmlns:a16="http://schemas.microsoft.com/office/drawing/2014/main" id="{3497EEF2-7038-0B1A-725F-A66BC75759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5220643" cy="1325563"/>
          </a:xfrm>
        </p:spPr>
        <p:txBody>
          <a:bodyPr/>
          <a:lstStyle/>
          <a:p>
            <a:r>
              <a:rPr lang="de-DE" dirty="0" err="1"/>
              <a:t>Meaning</a:t>
            </a:r>
            <a:r>
              <a:rPr lang="de-DE" dirty="0"/>
              <a:t> </a:t>
            </a:r>
            <a:r>
              <a:rPr lang="de-DE" dirty="0" err="1"/>
              <a:t>of</a:t>
            </a:r>
            <a:r>
              <a:rPr lang="de-DE" dirty="0"/>
              <a:t> </a:t>
            </a:r>
            <a:r>
              <a:rPr lang="de-DE" dirty="0" err="1"/>
              <a:t>the</a:t>
            </a:r>
            <a:r>
              <a:rPr lang="de-DE" dirty="0"/>
              <a:t> </a:t>
            </a:r>
            <a:r>
              <a:rPr lang="de-DE" dirty="0" err="1"/>
              <a:t>shifts</a:t>
            </a:r>
            <a:r>
              <a:rPr lang="de-DE" dirty="0"/>
              <a:t>  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DCA5435A-84BC-F671-EB37-805D4DEB7B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2840" y="2206804"/>
            <a:ext cx="3599524" cy="15368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feld 16">
            <a:extLst>
              <a:ext uri="{FF2B5EF4-FFF2-40B4-BE49-F238E27FC236}">
                <a16:creationId xmlns:a16="http://schemas.microsoft.com/office/drawing/2014/main" id="{93CDF70F-7EBC-9832-CE8B-932AC3B791C0}"/>
              </a:ext>
            </a:extLst>
          </p:cNvPr>
          <p:cNvSpPr txBox="1"/>
          <p:nvPr/>
        </p:nvSpPr>
        <p:spPr>
          <a:xfrm>
            <a:off x="542848" y="5790103"/>
            <a:ext cx="15415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Left</a:t>
            </a:r>
            <a:r>
              <a:rPr lang="de-DE" dirty="0"/>
              <a:t> shift (1.)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A2AE5049-C3AD-0749-F1FF-3633373C1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880" y="4234968"/>
            <a:ext cx="3577461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8" name="Textfeld 17">
            <a:extLst>
              <a:ext uri="{FF2B5EF4-FFF2-40B4-BE49-F238E27FC236}">
                <a16:creationId xmlns:a16="http://schemas.microsoft.com/office/drawing/2014/main" id="{3AAA3A6C-61BD-28C7-69CE-92EC94CE3E6E}"/>
              </a:ext>
            </a:extLst>
          </p:cNvPr>
          <p:cNvSpPr txBox="1"/>
          <p:nvPr/>
        </p:nvSpPr>
        <p:spPr>
          <a:xfrm>
            <a:off x="3792840" y="3660825"/>
            <a:ext cx="1625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Right shift (1.)</a:t>
            </a:r>
          </a:p>
        </p:txBody>
      </p:sp>
      <p:pic>
        <p:nvPicPr>
          <p:cNvPr id="2054" name="Picture 6">
            <a:extLst>
              <a:ext uri="{FF2B5EF4-FFF2-40B4-BE49-F238E27FC236}">
                <a16:creationId xmlns:a16="http://schemas.microsoft.com/office/drawing/2014/main" id="{C96818F3-FF1D-F619-D645-893349B6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741" y="2201283"/>
            <a:ext cx="3324099" cy="14192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FD7B8FB3-8A10-9417-D4A0-A1CBF07D47EB}"/>
              </a:ext>
            </a:extLst>
          </p:cNvPr>
          <p:cNvSpPr txBox="1"/>
          <p:nvPr/>
        </p:nvSpPr>
        <p:spPr>
          <a:xfrm>
            <a:off x="537963" y="3612703"/>
            <a:ext cx="13989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No</a:t>
            </a:r>
            <a:r>
              <a:rPr lang="de-DE" dirty="0"/>
              <a:t> shift (3.)</a:t>
            </a:r>
          </a:p>
        </p:txBody>
      </p:sp>
      <p:pic>
        <p:nvPicPr>
          <p:cNvPr id="2056" name="Picture 8">
            <a:extLst>
              <a:ext uri="{FF2B5EF4-FFF2-40B4-BE49-F238E27FC236}">
                <a16:creationId xmlns:a16="http://schemas.microsoft.com/office/drawing/2014/main" id="{0ADC97CF-4A40-930C-8584-2F4082C882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43268" y="4234968"/>
            <a:ext cx="3515282" cy="1527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Textfeld 19">
            <a:extLst>
              <a:ext uri="{FF2B5EF4-FFF2-40B4-BE49-F238E27FC236}">
                <a16:creationId xmlns:a16="http://schemas.microsoft.com/office/drawing/2014/main" id="{DD9312CD-B2D8-2B4E-317E-EBAFFAAD4298}"/>
              </a:ext>
            </a:extLst>
          </p:cNvPr>
          <p:cNvSpPr txBox="1"/>
          <p:nvPr/>
        </p:nvSpPr>
        <p:spPr>
          <a:xfrm>
            <a:off x="3911693" y="5788056"/>
            <a:ext cx="18008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Partial shift (2.) </a:t>
            </a:r>
          </a:p>
        </p:txBody>
      </p:sp>
      <p:pic>
        <p:nvPicPr>
          <p:cNvPr id="2058" name="Picture 10">
            <a:extLst>
              <a:ext uri="{FF2B5EF4-FFF2-40B4-BE49-F238E27FC236}">
                <a16:creationId xmlns:a16="http://schemas.microsoft.com/office/drawing/2014/main" id="{C45730DC-CC82-A3BC-9850-AD24F192FB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22384" y="2256740"/>
            <a:ext cx="3482565" cy="14868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Textfeld 20">
            <a:extLst>
              <a:ext uri="{FF2B5EF4-FFF2-40B4-BE49-F238E27FC236}">
                <a16:creationId xmlns:a16="http://schemas.microsoft.com/office/drawing/2014/main" id="{F9A20321-783A-5EF6-58B8-96E0889DC906}"/>
              </a:ext>
            </a:extLst>
          </p:cNvPr>
          <p:cNvSpPr txBox="1"/>
          <p:nvPr/>
        </p:nvSpPr>
        <p:spPr>
          <a:xfrm>
            <a:off x="7422384" y="3707227"/>
            <a:ext cx="18258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 err="1"/>
              <a:t>Precipitated</a:t>
            </a:r>
            <a:r>
              <a:rPr lang="de-DE" dirty="0"/>
              <a:t> (1.)</a:t>
            </a:r>
          </a:p>
        </p:txBody>
      </p:sp>
      <p:sp>
        <p:nvSpPr>
          <p:cNvPr id="22" name="Textfeld 21">
            <a:extLst>
              <a:ext uri="{FF2B5EF4-FFF2-40B4-BE49-F238E27FC236}">
                <a16:creationId xmlns:a16="http://schemas.microsoft.com/office/drawing/2014/main" id="{4ABB5EAA-3A83-DC26-49AE-1B4272222484}"/>
              </a:ext>
            </a:extLst>
          </p:cNvPr>
          <p:cNvSpPr txBox="1"/>
          <p:nvPr/>
        </p:nvSpPr>
        <p:spPr>
          <a:xfrm>
            <a:off x="7506393" y="4409486"/>
            <a:ext cx="3856795" cy="1877437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de-DE" sz="2000" dirty="0"/>
              <a:t>Classification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:</a:t>
            </a:r>
          </a:p>
          <a:p>
            <a:endParaRPr lang="de-DE" sz="2000" dirty="0"/>
          </a:p>
          <a:p>
            <a:r>
              <a:rPr lang="de-DE" sz="2000" dirty="0"/>
              <a:t>1.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2. </a:t>
            </a:r>
            <a:r>
              <a:rPr lang="de-DE" sz="2000" dirty="0" err="1"/>
              <a:t>Partially</a:t>
            </a:r>
            <a:r>
              <a:rPr lang="de-DE" sz="2000" dirty="0"/>
              <a:t> RNA-</a:t>
            </a:r>
            <a:r>
              <a:rPr lang="de-DE" sz="2000" dirty="0" err="1"/>
              <a:t>dependent</a:t>
            </a:r>
            <a:endParaRPr lang="de-DE" sz="2000" dirty="0"/>
          </a:p>
          <a:p>
            <a:endParaRPr lang="de-DE" sz="800" dirty="0"/>
          </a:p>
          <a:p>
            <a:r>
              <a:rPr lang="de-DE" sz="2000" dirty="0"/>
              <a:t>3. Not RNA-</a:t>
            </a:r>
            <a:r>
              <a:rPr lang="de-DE" sz="2000" dirty="0" err="1"/>
              <a:t>dependent</a:t>
            </a:r>
            <a:r>
              <a:rPr lang="de-DE" sz="20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694774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  <p:bldP spid="21" grpId="0"/>
      <p:bldP spid="22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13A586E4-39C7-9E9C-E89F-268A630D08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861" y="4412053"/>
            <a:ext cx="9726139" cy="1946736"/>
          </a:xfrm>
        </p:spPr>
        <p:txBody>
          <a:bodyPr>
            <a:noAutofit/>
          </a:bodyPr>
          <a:lstStyle/>
          <a:p>
            <a:r>
              <a:rPr lang="de-DE" sz="2000" dirty="0" err="1"/>
              <a:t>Mass</a:t>
            </a:r>
            <a:r>
              <a:rPr lang="de-DE" sz="2000" dirty="0"/>
              <a:t> </a:t>
            </a:r>
            <a:r>
              <a:rPr lang="de-DE" sz="2000" dirty="0" err="1"/>
              <a:t>spectrometric</a:t>
            </a:r>
            <a:r>
              <a:rPr lang="de-DE" sz="2000" dirty="0"/>
              <a:t> quantitative </a:t>
            </a:r>
            <a:r>
              <a:rPr lang="de-DE" sz="2000" dirty="0" err="1"/>
              <a:t>results</a:t>
            </a:r>
            <a:r>
              <a:rPr lang="de-DE" sz="2000" dirty="0"/>
              <a:t> per </a:t>
            </a:r>
            <a:r>
              <a:rPr lang="de-DE" sz="2000" dirty="0" err="1"/>
              <a:t>protein</a:t>
            </a:r>
            <a:r>
              <a:rPr lang="de-DE" sz="2000" dirty="0"/>
              <a:t> per </a:t>
            </a:r>
            <a:r>
              <a:rPr lang="de-DE" sz="2000" dirty="0" err="1"/>
              <a:t>fraction</a:t>
            </a:r>
            <a:endParaRPr lang="de-DE" sz="2000" dirty="0"/>
          </a:p>
          <a:p>
            <a:pPr marL="0" indent="0">
              <a:buNone/>
            </a:pPr>
            <a:endParaRPr lang="de-DE" sz="800" dirty="0"/>
          </a:p>
          <a:p>
            <a:r>
              <a:rPr lang="de-DE" sz="2000" dirty="0" err="1"/>
              <a:t>Comparison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the</a:t>
            </a:r>
            <a:r>
              <a:rPr lang="de-DE" sz="2000" dirty="0"/>
              <a:t> </a:t>
            </a:r>
            <a:r>
              <a:rPr lang="de-DE" sz="2000" dirty="0" err="1"/>
              <a:t>occurence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</a:t>
            </a:r>
            <a:r>
              <a:rPr lang="de-DE" sz="2000" dirty="0" err="1"/>
              <a:t>proteins</a:t>
            </a:r>
            <a:r>
              <a:rPr lang="de-DE" sz="2000" dirty="0"/>
              <a:t> in different </a:t>
            </a:r>
            <a:r>
              <a:rPr lang="de-DE" sz="2000" dirty="0" err="1"/>
              <a:t>fractions</a:t>
            </a:r>
            <a:r>
              <a:rPr lang="de-DE" sz="2000" dirty="0"/>
              <a:t> </a:t>
            </a:r>
            <a:r>
              <a:rPr lang="de-DE" sz="2000" dirty="0" err="1"/>
              <a:t>of</a:t>
            </a:r>
            <a:r>
              <a:rPr lang="de-DE" sz="2000" dirty="0"/>
              <a:t> Control and </a:t>
            </a:r>
            <a:r>
              <a:rPr lang="de-DE" sz="2000" dirty="0" err="1"/>
              <a:t>RNase</a:t>
            </a:r>
            <a:r>
              <a:rPr lang="de-DE" sz="2000" dirty="0"/>
              <a:t> </a:t>
            </a:r>
          </a:p>
          <a:p>
            <a:endParaRPr lang="de-DE" sz="800" dirty="0"/>
          </a:p>
          <a:p>
            <a:endParaRPr lang="de-DE" sz="800" dirty="0"/>
          </a:p>
          <a:p>
            <a:pPr marL="0" indent="0">
              <a:buNone/>
            </a:pPr>
            <a:r>
              <a:rPr lang="de-DE" b="1" dirty="0">
                <a:sym typeface="Wingdings" panose="05000000000000000000" pitchFamily="2" charset="2"/>
              </a:rPr>
              <a:t> </a:t>
            </a:r>
            <a:r>
              <a:rPr lang="en-GB" b="1" noProof="0" dirty="0"/>
              <a:t>Which proteins are RNA-dependent?</a:t>
            </a:r>
            <a:endParaRPr lang="de-DE" b="1" dirty="0"/>
          </a:p>
          <a:p>
            <a:pPr marL="0" indent="0">
              <a:buNone/>
            </a:pPr>
            <a:endParaRPr lang="de-DE" dirty="0"/>
          </a:p>
          <a:p>
            <a:pPr marL="0" indent="0">
              <a:buNone/>
            </a:pPr>
            <a:endParaRPr lang="de-DE" dirty="0"/>
          </a:p>
        </p:txBody>
      </p:sp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0EA39C12-7386-B987-EDC1-DF8F69E5621A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0" cy="18352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325D7CE8-F0A1-4876-214F-85DA1A76F0A0}"/>
              </a:ext>
            </a:extLst>
          </p:cNvPr>
          <p:cNvCxnSpPr>
            <a:cxnSpLocks/>
          </p:cNvCxnSpPr>
          <p:nvPr/>
        </p:nvCxnSpPr>
        <p:spPr>
          <a:xfrm>
            <a:off x="1892174" y="2164985"/>
            <a:ext cx="212756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" name="Textfeld 9">
            <a:extLst>
              <a:ext uri="{FF2B5EF4-FFF2-40B4-BE49-F238E27FC236}">
                <a16:creationId xmlns:a16="http://schemas.microsoft.com/office/drawing/2014/main" id="{2CD3A042-51DF-0A67-6CBF-8BEF64315534}"/>
              </a:ext>
            </a:extLst>
          </p:cNvPr>
          <p:cNvSpPr txBox="1"/>
          <p:nvPr/>
        </p:nvSpPr>
        <p:spPr>
          <a:xfrm>
            <a:off x="1892174" y="1700314"/>
            <a:ext cx="248065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sz="1400" dirty="0"/>
              <a:t>Control and </a:t>
            </a:r>
            <a:r>
              <a:rPr lang="de-DE" sz="1400" dirty="0" err="1"/>
              <a:t>RNase</a:t>
            </a:r>
            <a:r>
              <a:rPr lang="de-DE" sz="1400" dirty="0"/>
              <a:t> </a:t>
            </a:r>
            <a:r>
              <a:rPr lang="de-DE" sz="1400" dirty="0" err="1"/>
              <a:t>fractions</a:t>
            </a:r>
            <a:r>
              <a:rPr lang="de-DE" sz="1400" dirty="0"/>
              <a:t> </a:t>
            </a:r>
          </a:p>
        </p:txBody>
      </p:sp>
      <p:sp>
        <p:nvSpPr>
          <p:cNvPr id="11" name="Textfeld 10">
            <a:extLst>
              <a:ext uri="{FF2B5EF4-FFF2-40B4-BE49-F238E27FC236}">
                <a16:creationId xmlns:a16="http://schemas.microsoft.com/office/drawing/2014/main" id="{56013741-01E6-3FBF-11C1-80D20AA8E896}"/>
              </a:ext>
            </a:extLst>
          </p:cNvPr>
          <p:cNvSpPr txBox="1"/>
          <p:nvPr/>
        </p:nvSpPr>
        <p:spPr>
          <a:xfrm>
            <a:off x="941561" y="2867182"/>
            <a:ext cx="11135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 dirty="0"/>
              <a:t>Different Proteins </a:t>
            </a:r>
          </a:p>
        </p:txBody>
      </p:sp>
      <p:sp>
        <p:nvSpPr>
          <p:cNvPr id="12" name="Textfeld 11">
            <a:extLst>
              <a:ext uri="{FF2B5EF4-FFF2-40B4-BE49-F238E27FC236}">
                <a16:creationId xmlns:a16="http://schemas.microsoft.com/office/drawing/2014/main" id="{25FC5F56-76F4-5ECB-B7F6-36F9B9DDBBC3}"/>
              </a:ext>
            </a:extLst>
          </p:cNvPr>
          <p:cNvSpPr txBox="1"/>
          <p:nvPr/>
        </p:nvSpPr>
        <p:spPr>
          <a:xfrm>
            <a:off x="2525256" y="2782500"/>
            <a:ext cx="242179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dirty="0"/>
              <a:t>Dimension: 4765 x 150</a:t>
            </a:r>
          </a:p>
        </p:txBody>
      </p:sp>
      <p:sp>
        <p:nvSpPr>
          <p:cNvPr id="22" name="Titel 1">
            <a:extLst>
              <a:ext uri="{FF2B5EF4-FFF2-40B4-BE49-F238E27FC236}">
                <a16:creationId xmlns:a16="http://schemas.microsoft.com/office/drawing/2014/main" id="{C1405740-2635-40C6-1EE7-94757BED2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7650" y="142892"/>
            <a:ext cx="6977011" cy="1325563"/>
          </a:xfrm>
        </p:spPr>
        <p:txBody>
          <a:bodyPr/>
          <a:lstStyle/>
          <a:p>
            <a:pPr algn="ctr"/>
            <a:r>
              <a:rPr lang="de-DE" dirty="0" err="1"/>
              <a:t>What</a:t>
            </a:r>
            <a:r>
              <a:rPr lang="de-DE" dirty="0"/>
              <a:t> </a:t>
            </a:r>
            <a:r>
              <a:rPr lang="de-DE" dirty="0" err="1"/>
              <a:t>is</a:t>
            </a:r>
            <a:r>
              <a:rPr lang="de-DE" dirty="0"/>
              <a:t> </a:t>
            </a:r>
            <a:r>
              <a:rPr lang="de-DE" dirty="0" err="1"/>
              <a:t>our</a:t>
            </a:r>
            <a:r>
              <a:rPr lang="de-DE" dirty="0"/>
              <a:t> </a:t>
            </a:r>
            <a:r>
              <a:rPr lang="de-DE" dirty="0" err="1"/>
              <a:t>data</a:t>
            </a:r>
            <a:r>
              <a:rPr lang="de-DE" dirty="0"/>
              <a:t> </a:t>
            </a:r>
            <a:r>
              <a:rPr lang="de-DE" dirty="0" err="1"/>
              <a:t>set</a:t>
            </a:r>
            <a:r>
              <a:rPr lang="de-DE" dirty="0"/>
              <a:t> </a:t>
            </a:r>
            <a:r>
              <a:rPr lang="de-DE" dirty="0" err="1"/>
              <a:t>showing</a:t>
            </a:r>
            <a:r>
              <a:rPr lang="de-DE" dirty="0"/>
              <a:t>?  </a:t>
            </a:r>
          </a:p>
        </p:txBody>
      </p:sp>
    </p:spTree>
    <p:extLst>
      <p:ext uri="{BB962C8B-B14F-4D97-AF65-F5344CB8AC3E}">
        <p14:creationId xmlns:p14="http://schemas.microsoft.com/office/powerpoint/2010/main" val="21795084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Kalender 2024 Vorlagen zum Ausdrucken | Canva">
            <a:extLst>
              <a:ext uri="{FF2B5EF4-FFF2-40B4-BE49-F238E27FC236}">
                <a16:creationId xmlns:a16="http://schemas.microsoft.com/office/drawing/2014/main" id="{5F08DA78-EAD2-DE5A-9D63-99779FF01EFD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222" t="17012" r="1666" b="5555"/>
          <a:stretch/>
        </p:blipFill>
        <p:spPr bwMode="auto">
          <a:xfrm>
            <a:off x="-1657350" y="-169334"/>
            <a:ext cx="15715173" cy="719666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6A37E2-FFAB-23AC-D6BA-0F8AF3AFD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en-GB" sz="6600" noProof="0" dirty="0"/>
              <a:t>Time Table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1DCE2B2-0CC9-E570-98E7-263F58605922}"/>
              </a:ext>
            </a:extLst>
          </p:cNvPr>
          <p:cNvSpPr txBox="1"/>
          <p:nvPr/>
        </p:nvSpPr>
        <p:spPr>
          <a:xfrm>
            <a:off x="0" y="6472240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900" noProof="0" dirty="0">
                <a:solidFill>
                  <a:schemeClr val="bg2">
                    <a:lumMod val="75000"/>
                  </a:schemeClr>
                </a:solidFill>
              </a:rPr>
              <a:t>https://www.google.com/url?sa=i&amp;url=https%3A%2F%2Fwww.canva.com%2Fde_de%2Fkalender%2Fvorlagen%2F&amp;psig=AOvVaw155hoQifX2EsWfPgBXsQLG&amp;ust=1747057183090000&amp;source=images&amp;cd=vfe&amp;opi=89978449&amp;ved=0CBQQjRxqFwoTCIiCqKzFm40DFQAAAAAdAAAAABAE</a:t>
            </a:r>
          </a:p>
        </p:txBody>
      </p:sp>
    </p:spTree>
    <p:extLst>
      <p:ext uri="{BB962C8B-B14F-4D97-AF65-F5344CB8AC3E}">
        <p14:creationId xmlns:p14="http://schemas.microsoft.com/office/powerpoint/2010/main" val="189858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0F828-AC37-5A45-A912-F5288234F5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EAE943B7-332D-15B8-6DD0-BCC89D98BDE5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cleanup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6136DA4-F1F9-4219-5F33-F9F8F8547B47}"/>
              </a:ext>
            </a:extLst>
          </p:cNvPr>
          <p:cNvSpPr txBox="1"/>
          <p:nvPr/>
        </p:nvSpPr>
        <p:spPr>
          <a:xfrm>
            <a:off x="2445174" y="3982197"/>
            <a:ext cx="28803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low variance     columns/rows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batch effects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Removing technical outliers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Re-ordering data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C53C33-5E9F-048D-5E7F-B0F57CA230C7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1. Week</a:t>
            </a:r>
          </a:p>
        </p:txBody>
      </p:sp>
      <p:pic>
        <p:nvPicPr>
          <p:cNvPr id="12" name="Picture 11" descr="A table with numbers and letters&#10;&#10;AI-generated content may be incorrect.">
            <a:extLst>
              <a:ext uri="{FF2B5EF4-FFF2-40B4-BE49-F238E27FC236}">
                <a16:creationId xmlns:a16="http://schemas.microsoft.com/office/drawing/2014/main" id="{CA1C5BB0-671D-3DF9-A154-8DD46F38202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9" y="1532666"/>
            <a:ext cx="6072706" cy="2954500"/>
          </a:xfrm>
          <a:prstGeom prst="rect">
            <a:avLst/>
          </a:prstGeom>
        </p:spPr>
      </p:pic>
      <p:sp>
        <p:nvSpPr>
          <p:cNvPr id="15" name="Circle: Hollow 14">
            <a:extLst>
              <a:ext uri="{FF2B5EF4-FFF2-40B4-BE49-F238E27FC236}">
                <a16:creationId xmlns:a16="http://schemas.microsoft.com/office/drawing/2014/main" id="{F0F4146A-1EA9-8A06-CAB8-D85E007D0F83}"/>
              </a:ext>
            </a:extLst>
          </p:cNvPr>
          <p:cNvSpPr/>
          <p:nvPr/>
        </p:nvSpPr>
        <p:spPr>
          <a:xfrm>
            <a:off x="9382688" y="2823650"/>
            <a:ext cx="712893" cy="698484"/>
          </a:xfrm>
          <a:prstGeom prst="donut">
            <a:avLst>
              <a:gd name="adj" fmla="val 195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noProof="0" dirty="0">
              <a:solidFill>
                <a:schemeClr val="tx1"/>
              </a:solidFill>
            </a:endParaRPr>
          </a:p>
        </p:txBody>
      </p:sp>
      <p:pic>
        <p:nvPicPr>
          <p:cNvPr id="14" name="Picture 13" descr="A graph with black dots&#10;&#10;AI-generated content may be incorrect.">
            <a:extLst>
              <a:ext uri="{FF2B5EF4-FFF2-40B4-BE49-F238E27FC236}">
                <a16:creationId xmlns:a16="http://schemas.microsoft.com/office/drawing/2014/main" id="{6EEB7CD8-020B-0D09-414F-9D55973E8A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604"/>
          <a:stretch/>
        </p:blipFill>
        <p:spPr>
          <a:xfrm>
            <a:off x="5921670" y="1532666"/>
            <a:ext cx="6206534" cy="3727112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246E2B49-F04F-2143-6374-5DE723839653}"/>
              </a:ext>
            </a:extLst>
          </p:cNvPr>
          <p:cNvSpPr txBox="1"/>
          <p:nvPr/>
        </p:nvSpPr>
        <p:spPr>
          <a:xfrm>
            <a:off x="6095999" y="52597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BD522B7-9B53-8303-2E5A-DA990EA68968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19.05.-25.05.</a:t>
            </a:r>
          </a:p>
        </p:txBody>
      </p:sp>
    </p:spTree>
    <p:extLst>
      <p:ext uri="{BB962C8B-B14F-4D97-AF65-F5344CB8AC3E}">
        <p14:creationId xmlns:p14="http://schemas.microsoft.com/office/powerpoint/2010/main" val="596613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  <p:bldP spid="1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A0950C-468A-1FB7-BE4E-ED5B264298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9CB6C3DF-4F7E-1679-4EFF-613AB3F0EBAF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exploration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F766CB-E004-24D0-2F17-56FE88CFC9D4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data distribution</a:t>
            </a:r>
          </a:p>
          <a:p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t-test</a:t>
            </a:r>
          </a:p>
          <a:p>
            <a:pPr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</a:t>
            </a:r>
            <a:r>
              <a:rPr lang="en-GB" noProof="0" dirty="0"/>
              <a:t>proportion test</a:t>
            </a:r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76371ED-5A2F-9E06-1972-862C8BABD8E1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2. Week</a:t>
            </a:r>
          </a:p>
        </p:txBody>
      </p:sp>
      <p:pic>
        <p:nvPicPr>
          <p:cNvPr id="4" name="Picture 3" descr="A graph of a number of fractions&#10;&#10;AI-generated content may be incorrect.">
            <a:extLst>
              <a:ext uri="{FF2B5EF4-FFF2-40B4-BE49-F238E27FC236}">
                <a16:creationId xmlns:a16="http://schemas.microsoft.com/office/drawing/2014/main" id="{1C2167BF-4344-F634-F9D7-A7CC50667E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26" t="911" r="557" b="3086"/>
          <a:stretch/>
        </p:blipFill>
        <p:spPr>
          <a:xfrm>
            <a:off x="6017678" y="1651000"/>
            <a:ext cx="5598060" cy="3808525"/>
          </a:xfrm>
          <a:prstGeom prst="rect">
            <a:avLst/>
          </a:prstGeom>
        </p:spPr>
      </p:pic>
      <p:pic>
        <p:nvPicPr>
          <p:cNvPr id="6" name="Picture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C38385E9-76DF-9EEC-4BBA-CA52B6B2AF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917"/>
          <a:stretch/>
        </p:blipFill>
        <p:spPr>
          <a:xfrm>
            <a:off x="6017677" y="1407919"/>
            <a:ext cx="5789455" cy="4256282"/>
          </a:xfrm>
          <a:prstGeom prst="rect">
            <a:avLst/>
          </a:prstGeom>
        </p:spPr>
      </p:pic>
      <p:pic>
        <p:nvPicPr>
          <p:cNvPr id="10" name="Picture 9" descr="A blue screen with black text&#10;&#10;AI-generated content may be incorrect.">
            <a:extLst>
              <a:ext uri="{FF2B5EF4-FFF2-40B4-BE49-F238E27FC236}">
                <a16:creationId xmlns:a16="http://schemas.microsoft.com/office/drawing/2014/main" id="{C6A6EDF5-5A94-3215-64CE-13024C5DED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7675" y="1407918"/>
            <a:ext cx="5789455" cy="4347031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D1391C38-F372-C4F9-4D6F-D27F3BBD9796}"/>
              </a:ext>
            </a:extLst>
          </p:cNvPr>
          <p:cNvSpPr txBox="1"/>
          <p:nvPr/>
        </p:nvSpPr>
        <p:spPr>
          <a:xfrm>
            <a:off x="6095999" y="5907282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8516BCB-FEFF-C657-2697-D65337814EBC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26.05.-01.06.</a:t>
            </a:r>
          </a:p>
        </p:txBody>
      </p:sp>
    </p:spTree>
    <p:extLst>
      <p:ext uri="{BB962C8B-B14F-4D97-AF65-F5344CB8AC3E}">
        <p14:creationId xmlns:p14="http://schemas.microsoft.com/office/powerpoint/2010/main" val="22461636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23623-6B83-791E-82A5-AEAE78ACCF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0A07907-8A7B-94B8-832B-F1495A56C62A}"/>
              </a:ext>
            </a:extLst>
          </p:cNvPr>
          <p:cNvSpPr/>
          <p:nvPr/>
        </p:nvSpPr>
        <p:spPr>
          <a:xfrm>
            <a:off x="2445174" y="1651000"/>
            <a:ext cx="2880360" cy="1666240"/>
          </a:xfrm>
          <a:prstGeom prst="roundRect">
            <a:avLst/>
          </a:prstGeom>
          <a:solidFill>
            <a:schemeClr val="bg1"/>
          </a:solidFill>
          <a:ln w="34925">
            <a:solidFill>
              <a:schemeClr val="tx1"/>
            </a:solidFill>
          </a:ln>
          <a:effectLst>
            <a:outerShdw blurRad="317500" dir="2700000" algn="ctr">
              <a:srgbClr val="000000">
                <a:alpha val="43000"/>
              </a:srgb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Data </a:t>
            </a:r>
            <a:r>
              <a:rPr lang="en-GB" sz="2400" b="1" noProof="0" dirty="0">
                <a:solidFill>
                  <a:srgbClr val="1F2328"/>
                </a:solidFill>
                <a:latin typeface="-apple-system"/>
              </a:rPr>
              <a:t>reduction</a:t>
            </a:r>
            <a:r>
              <a:rPr lang="en-GB" sz="2400" b="1" i="0" noProof="0" dirty="0">
                <a:solidFill>
                  <a:srgbClr val="1F2328"/>
                </a:solidFill>
                <a:effectLst/>
                <a:latin typeface="-apple-system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6DA3AEC-8478-DDFC-D8D1-A399B33948FD}"/>
              </a:ext>
            </a:extLst>
          </p:cNvPr>
          <p:cNvSpPr txBox="1"/>
          <p:nvPr/>
        </p:nvSpPr>
        <p:spPr>
          <a:xfrm>
            <a:off x="2445174" y="3982197"/>
            <a:ext cx="288036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GB" b="0" i="0" noProof="0" dirty="0">
                <a:solidFill>
                  <a:srgbClr val="1F2328"/>
                </a:solidFill>
                <a:effectLst/>
                <a:latin typeface="-apple-system"/>
              </a:rPr>
              <a:t> PCR</a:t>
            </a:r>
          </a:p>
          <a:p>
            <a:pPr algn="l"/>
            <a:endParaRPr lang="en-GB" b="0" i="0" noProof="0" dirty="0">
              <a:solidFill>
                <a:srgbClr val="1F2328"/>
              </a:solidFill>
              <a:effectLst/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k-means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GB" noProof="0" dirty="0">
              <a:solidFill>
                <a:srgbClr val="1F2328"/>
              </a:solidFill>
              <a:latin typeface="-apple-system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GB" noProof="0" dirty="0">
                <a:solidFill>
                  <a:srgbClr val="1F2328"/>
                </a:solidFill>
                <a:latin typeface="-apple-system"/>
              </a:rPr>
              <a:t> linear regression analysis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19F5976-1FBB-37CE-9A28-84BB95E34E1F}"/>
              </a:ext>
            </a:extLst>
          </p:cNvPr>
          <p:cNvSpPr txBox="1"/>
          <p:nvPr/>
        </p:nvSpPr>
        <p:spPr>
          <a:xfrm>
            <a:off x="3167062" y="290480"/>
            <a:ext cx="5857875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4400" noProof="0" dirty="0"/>
              <a:t>3./4. Week</a:t>
            </a:r>
          </a:p>
        </p:txBody>
      </p:sp>
      <p:pic>
        <p:nvPicPr>
          <p:cNvPr id="8" name="Picture 7" descr="A graph with red and blue dots&#10;&#10;AI-generated content may be incorrect.">
            <a:extLst>
              <a:ext uri="{FF2B5EF4-FFF2-40B4-BE49-F238E27FC236}">
                <a16:creationId xmlns:a16="http://schemas.microsoft.com/office/drawing/2014/main" id="{F5E8DA1F-4232-EEFA-2EAD-9958096A03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9001" y="1650999"/>
            <a:ext cx="4953000" cy="4664477"/>
          </a:xfrm>
          <a:prstGeom prst="rect">
            <a:avLst/>
          </a:prstGeom>
        </p:spPr>
      </p:pic>
      <p:pic>
        <p:nvPicPr>
          <p:cNvPr id="5" name="Picture 4" descr="A graph of a graph&#10;&#10;AI-generated content may be incorrect.">
            <a:extLst>
              <a:ext uri="{FF2B5EF4-FFF2-40B4-BE49-F238E27FC236}">
                <a16:creationId xmlns:a16="http://schemas.microsoft.com/office/drawing/2014/main" id="{8413892F-AFAF-C00D-2048-2DB3A0070D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42"/>
          <a:stretch/>
        </p:blipFill>
        <p:spPr>
          <a:xfrm>
            <a:off x="6045201" y="1650999"/>
            <a:ext cx="6062135" cy="460790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8B8886D3-46DB-A5F2-B828-DF4FBE419632}"/>
              </a:ext>
            </a:extLst>
          </p:cNvPr>
          <p:cNvSpPr txBox="1"/>
          <p:nvPr/>
        </p:nvSpPr>
        <p:spPr>
          <a:xfrm>
            <a:off x="6045201" y="6429020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712DFF-DC77-C3A8-95B8-5E727EB42BA2}"/>
              </a:ext>
            </a:extLst>
          </p:cNvPr>
          <p:cNvSpPr txBox="1"/>
          <p:nvPr/>
        </p:nvSpPr>
        <p:spPr>
          <a:xfrm>
            <a:off x="5304366" y="1039493"/>
            <a:ext cx="15832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e-DE" dirty="0"/>
              <a:t>02.06.-15.06.</a:t>
            </a:r>
          </a:p>
        </p:txBody>
      </p:sp>
    </p:spTree>
    <p:extLst>
      <p:ext uri="{BB962C8B-B14F-4D97-AF65-F5344CB8AC3E}">
        <p14:creationId xmlns:p14="http://schemas.microsoft.com/office/powerpoint/2010/main" val="695571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9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comparison of a graph&#10;&#10;AI-generated content may be incorrect.">
            <a:extLst>
              <a:ext uri="{FF2B5EF4-FFF2-40B4-BE49-F238E27FC236}">
                <a16:creationId xmlns:a16="http://schemas.microsoft.com/office/drawing/2014/main" id="{4A73FD8A-1DFB-7CC1-7CFB-C06F98CBF7F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391"/>
          <a:stretch/>
        </p:blipFill>
        <p:spPr>
          <a:xfrm>
            <a:off x="860288" y="1253880"/>
            <a:ext cx="10471424" cy="435024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6D65A147-8C7A-6117-BA6C-A252DC013A91}"/>
              </a:ext>
            </a:extLst>
          </p:cNvPr>
          <p:cNvSpPr txBox="1"/>
          <p:nvPr/>
        </p:nvSpPr>
        <p:spPr>
          <a:xfrm>
            <a:off x="860288" y="5716978"/>
            <a:ext cx="4572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000" u="sng" noProof="0" dirty="0" err="1"/>
              <a:t>Bioinfo</a:t>
            </a:r>
            <a:r>
              <a:rPr lang="en-GB" sz="1000" u="sng" noProof="0" dirty="0"/>
              <a:t>-Slides </a:t>
            </a:r>
            <a:r>
              <a:rPr lang="en-GB" sz="1000" u="sng" noProof="0" dirty="0" err="1"/>
              <a:t>aus</a:t>
            </a:r>
            <a:r>
              <a:rPr lang="en-GB" sz="1000" u="sng" noProof="0" dirty="0"/>
              <a:t> </a:t>
            </a:r>
            <a:r>
              <a:rPr lang="en-GB" sz="1000" u="sng" noProof="0" dirty="0" err="1"/>
              <a:t>dem</a:t>
            </a:r>
            <a:r>
              <a:rPr lang="en-GB" sz="1000" u="sng" noProof="0" dirty="0"/>
              <a:t> 3. Semester</a:t>
            </a:r>
          </a:p>
        </p:txBody>
      </p:sp>
    </p:spTree>
    <p:extLst>
      <p:ext uri="{BB962C8B-B14F-4D97-AF65-F5344CB8AC3E}">
        <p14:creationId xmlns:p14="http://schemas.microsoft.com/office/powerpoint/2010/main" val="3608344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728</Words>
  <Application>Microsoft Office PowerPoint</Application>
  <PresentationFormat>Breitbild</PresentationFormat>
  <Paragraphs>121</Paragraphs>
  <Slides>17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17</vt:i4>
      </vt:variant>
    </vt:vector>
  </HeadingPairs>
  <TitlesOfParts>
    <vt:vector size="23" baseType="lpstr">
      <vt:lpstr>-apple-system</vt:lpstr>
      <vt:lpstr>Aptos</vt:lpstr>
      <vt:lpstr>Aptos Display</vt:lpstr>
      <vt:lpstr>Arial</vt:lpstr>
      <vt:lpstr>Wingdings</vt:lpstr>
      <vt:lpstr>Office Theme</vt:lpstr>
      <vt:lpstr>Project Proposal</vt:lpstr>
      <vt:lpstr>R-DeeP – Principle </vt:lpstr>
      <vt:lpstr>Meaning of the shifts  </vt:lpstr>
      <vt:lpstr>What is our data set showing?  </vt:lpstr>
      <vt:lpstr>Time Table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Thanks for listening</vt:lpstr>
      <vt:lpstr>PowerPoint-Präsentation</vt:lpstr>
      <vt:lpstr>RNA-binding proteins  non-synchronized HeLa cells</vt:lpstr>
      <vt:lpstr> RNA dependence (R-DeeP)</vt:lpstr>
      <vt:lpstr>R-DeeP – Principle </vt:lpstr>
      <vt:lpstr>Meaning of the shifts  </vt:lpstr>
      <vt:lpstr>What is our data set showing?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Nicklas, Benjamin</dc:creator>
  <cp:lastModifiedBy>Julian Baureis</cp:lastModifiedBy>
  <cp:revision>21</cp:revision>
  <dcterms:created xsi:type="dcterms:W3CDTF">2025-05-07T14:59:29Z</dcterms:created>
  <dcterms:modified xsi:type="dcterms:W3CDTF">2025-05-12T12:15:47Z</dcterms:modified>
</cp:coreProperties>
</file>