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7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2" userDrawn="1">
          <p15:clr>
            <a:srgbClr val="A4A3A4"/>
          </p15:clr>
        </p15:guide>
        <p15:guide id="2" pos="951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41F4C"/>
    <a:srgbClr val="8423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777" autoAdjust="0"/>
    <p:restoredTop sz="95593" autoAdjust="0"/>
  </p:normalViewPr>
  <p:slideViewPr>
    <p:cSldViewPr snapToGrid="0" showGuides="1">
      <p:cViewPr>
        <p:scale>
          <a:sx n="33" d="100"/>
          <a:sy n="33" d="100"/>
        </p:scale>
        <p:origin x="1042" y="-4517"/>
      </p:cViewPr>
      <p:guideLst>
        <p:guide orient="horz" pos="13482"/>
        <p:guide pos="951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36CDCD-2F24-4FC6-8D89-D255EE55885D}" type="datetimeFigureOut">
              <a:rPr lang="de-DE" smtClean="0"/>
              <a:t>05.07.2025</a:t>
            </a:fld>
            <a:endParaRPr lang="de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DFFD0B-8A86-49B4-B585-C3C192A21CE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26803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FD5584-6A83-F520-52B8-4FA134BDD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91CBDC1-B892-C250-E9D3-3A9DF55EFC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9681D1-0748-1726-C2F3-E91F54C2A5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310BD-B493-6B1F-CB3A-B041D55E44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3DFFD0B-8A86-49B4-B585-C3C192A21CEB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36682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54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603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139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494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/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75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75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8905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8937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61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078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859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790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1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D7E66B-7281-C246-884E-91E9A1EB29D8}" type="datetimeFigureOut">
              <a:rPr lang="en-US" smtClean="0"/>
              <a:t>7/5/2025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ACB64B-D1A6-7D41-9BDE-3BC41FA5B95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7035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jpeg"/><Relationship Id="rId3" Type="http://schemas.openxmlformats.org/officeDocument/2006/relationships/image" Target="../media/image1.png"/><Relationship Id="rId21" Type="http://schemas.openxmlformats.org/officeDocument/2006/relationships/image" Target="../media/image19.jpe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jpeg"/><Relationship Id="rId10" Type="http://schemas.openxmlformats.org/officeDocument/2006/relationships/image" Target="../media/image8.jpeg"/><Relationship Id="rId19" Type="http://schemas.openxmlformats.org/officeDocument/2006/relationships/image" Target="../media/image17.jpeg"/><Relationship Id="rId4" Type="http://schemas.openxmlformats.org/officeDocument/2006/relationships/image" Target="../media/image2.jpg"/><Relationship Id="rId9" Type="http://schemas.openxmlformats.org/officeDocument/2006/relationships/image" Target="../media/image7.jpeg"/><Relationship Id="rId14" Type="http://schemas.openxmlformats.org/officeDocument/2006/relationships/image" Target="../media/image12.png"/><Relationship Id="rId22" Type="http://schemas.openxmlformats.org/officeDocument/2006/relationships/image" Target="../media/image2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68DFFA-203B-CFEF-CC07-74B16FA621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Rectangle: Rounded Corners 12">
            <a:extLst>
              <a:ext uri="{FF2B5EF4-FFF2-40B4-BE49-F238E27FC236}">
                <a16:creationId xmlns:a16="http://schemas.microsoft.com/office/drawing/2014/main" id="{57E8C4AE-7046-62BB-D865-74CDE8A47503}"/>
              </a:ext>
            </a:extLst>
          </p:cNvPr>
          <p:cNvSpPr/>
          <p:nvPr/>
        </p:nvSpPr>
        <p:spPr>
          <a:xfrm>
            <a:off x="569320" y="13845142"/>
            <a:ext cx="29054323" cy="13032673"/>
          </a:xfrm>
          <a:prstGeom prst="roundRect">
            <a:avLst>
              <a:gd name="adj" fmla="val 1883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DBA1CD7-4612-B9B8-375A-F3831483B68C}"/>
              </a:ext>
            </a:extLst>
          </p:cNvPr>
          <p:cNvSpPr/>
          <p:nvPr/>
        </p:nvSpPr>
        <p:spPr>
          <a:xfrm>
            <a:off x="619433" y="6354751"/>
            <a:ext cx="29054323" cy="6827879"/>
          </a:xfrm>
          <a:prstGeom prst="roundRect">
            <a:avLst>
              <a:gd name="adj" fmla="val 4408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numCol="1" rtlCol="0" anchor="ctr"/>
          <a:lstStyle/>
          <a:p>
            <a:pPr algn="ctr"/>
            <a:r>
              <a:rPr lang="en-GB" noProof="0"/>
              <a:t>https://media.discordapp.net/attachments/942220665635880990/1391120974107250830/image.png?ex=686abdde&amp;is=68696c5e&amp;hm=aba124b02f32de4a0951fec1e1f4ec30cc92823908418468efea0b60f3d38706&amp;=&amp;format=webp&amp;quality=lossless</a:t>
            </a:r>
            <a:endParaRPr lang="en-GB" noProof="0" dirty="0"/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3DB712AA-9E89-755A-0829-4C36F321B5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54448" y="7766311"/>
            <a:ext cx="5210902" cy="3934374"/>
          </a:xfrm>
          <a:prstGeom prst="rect">
            <a:avLst/>
          </a:prstGeom>
        </p:spPr>
      </p:pic>
      <p:sp>
        <p:nvSpPr>
          <p:cNvPr id="6" name="Rectangle: Top Corners Rounded 5">
            <a:extLst>
              <a:ext uri="{FF2B5EF4-FFF2-40B4-BE49-F238E27FC236}">
                <a16:creationId xmlns:a16="http://schemas.microsoft.com/office/drawing/2014/main" id="{CCF7F2E6-912A-9B31-AD1B-CF185A3339E1}"/>
              </a:ext>
            </a:extLst>
          </p:cNvPr>
          <p:cNvSpPr/>
          <p:nvPr/>
        </p:nvSpPr>
        <p:spPr>
          <a:xfrm flipV="1">
            <a:off x="0" y="-21883"/>
            <a:ext cx="30275214" cy="5684230"/>
          </a:xfrm>
          <a:prstGeom prst="round2SameRect">
            <a:avLst>
              <a:gd name="adj1" fmla="val 0"/>
              <a:gd name="adj2" fmla="val 0"/>
            </a:avLst>
          </a:prstGeom>
          <a:solidFill>
            <a:srgbClr val="141F4C"/>
          </a:solidFill>
          <a:ln w="2540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57A78E-7CDC-2B70-C6D3-6DB6BAF488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432036" y="35857778"/>
            <a:ext cx="5494984" cy="30897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8D3638F-CCDF-CB6F-CFBB-B60ACBE91332}"/>
              </a:ext>
            </a:extLst>
          </p:cNvPr>
          <p:cNvSpPr/>
          <p:nvPr/>
        </p:nvSpPr>
        <p:spPr>
          <a:xfrm>
            <a:off x="619433" y="27643718"/>
            <a:ext cx="14518173" cy="14571082"/>
          </a:xfrm>
          <a:prstGeom prst="roundRect">
            <a:avLst>
              <a:gd name="adj" fmla="val 3189"/>
            </a:avLst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0F4D1B6-C289-24CD-E2A2-B091F7F785D5}"/>
              </a:ext>
            </a:extLst>
          </p:cNvPr>
          <p:cNvSpPr/>
          <p:nvPr/>
        </p:nvSpPr>
        <p:spPr>
          <a:xfrm>
            <a:off x="15747588" y="27732209"/>
            <a:ext cx="13858989" cy="7375456"/>
          </a:xfrm>
          <a:prstGeom prst="roundRect">
            <a:avLst>
              <a:gd name="adj" fmla="val 2683"/>
            </a:avLst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BDE6BA2-A48F-A3B2-407A-4C775FA6DCCF}"/>
              </a:ext>
            </a:extLst>
          </p:cNvPr>
          <p:cNvSpPr/>
          <p:nvPr/>
        </p:nvSpPr>
        <p:spPr>
          <a:xfrm>
            <a:off x="15765564" y="35908634"/>
            <a:ext cx="8275536" cy="6306166"/>
          </a:xfrm>
          <a:prstGeom prst="roundRect">
            <a:avLst>
              <a:gd name="adj" fmla="val 2154"/>
            </a:avLst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266CA6B-CD5B-4C4E-31A8-5C8845710CDB}"/>
              </a:ext>
            </a:extLst>
          </p:cNvPr>
          <p:cNvSpPr txBox="1"/>
          <p:nvPr/>
        </p:nvSpPr>
        <p:spPr>
          <a:xfrm>
            <a:off x="894433" y="10862114"/>
            <a:ext cx="9644470" cy="1891287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Key Characteristics of Our Dataset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Dataset was created using the R-Deep approach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dirty="0"/>
              <a:t>Contains 4765 proteins and their intensity values under normal (control) and RNase treated conditions in 25 sucrose density fractions, each fraction measured in triplicates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FA5E99-E6C5-8E27-B6C4-A25B685002C1}"/>
              </a:ext>
            </a:extLst>
          </p:cNvPr>
          <p:cNvSpPr txBox="1"/>
          <p:nvPr/>
        </p:nvSpPr>
        <p:spPr>
          <a:xfrm>
            <a:off x="15977907" y="37738473"/>
            <a:ext cx="7850849" cy="440120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Sternburg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Global Approaches in Studying RNA-Binding Protein Interaction Networks, 2020, Trends in Biochemical Sciences.pdf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R-</a:t>
            </a:r>
            <a:r>
              <a:rPr lang="en-GB" sz="2000" noProof="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DeeP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Proteome-wide and Quantitative Identification of RNA-Dependent Proteins by Density Gradient Ultracentrifugation, 2019,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Caudron-Herger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al., 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Identification, quantification and bioinformatic analysis of RNA-dependent proteins by RNase treatment and density gradient ultracentrifugation using R-DeeP-2020-Nature Protocols_1.pdf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Corley </a:t>
            </a:r>
            <a:r>
              <a:rPr lang="en-GB" sz="2000" i="1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GB" sz="2000" noProof="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How RNA-Binding Proteins Interact with RNA Molecules and Mechanisms, 2020, Molecular Cell.pdf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Rajagopal </a:t>
            </a:r>
            <a:r>
              <a:rPr lang="en-US" sz="2000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et al.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An atlas of RNA-dependent proteins in cell division reveals the </a:t>
            </a:r>
            <a:r>
              <a:rPr lang="en-US" sz="20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riboregulation</a:t>
            </a: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of mitotic protein-protein interactions. Nat. Commun. 16, 2325 (2025).pdf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3C2313-EAE3-F59D-9502-9654E29EA4BA}"/>
              </a:ext>
            </a:extLst>
          </p:cNvPr>
          <p:cNvSpPr txBox="1"/>
          <p:nvPr/>
        </p:nvSpPr>
        <p:spPr>
          <a:xfrm>
            <a:off x="16242586" y="29665022"/>
            <a:ext cx="13142931" cy="3785652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noProof="0" dirty="0"/>
              <a:t>We found 951 different </a:t>
            </a:r>
            <a:r>
              <a:rPr lang="en-GB" sz="2400" dirty="0"/>
              <a:t>RNA dependent proteins and 3814 proteins that are not RNA dependent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400" dirty="0"/>
              <a:t>Our selection criteria seem to work well for detecting RNA dependent proteins and they can be continued to be used in the future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B" sz="2400" b="1" noProof="0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7559DFF-5C51-4673-D8A1-D2B13C897EEB}"/>
              </a:ext>
            </a:extLst>
          </p:cNvPr>
          <p:cNvSpPr/>
          <p:nvPr/>
        </p:nvSpPr>
        <p:spPr>
          <a:xfrm>
            <a:off x="619433" y="6354751"/>
            <a:ext cx="29036347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 Identifying RNA-Dependent Proteins from Proteomic Data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8953487-5DC6-2AD9-0A98-5C1C29209709}"/>
              </a:ext>
            </a:extLst>
          </p:cNvPr>
          <p:cNvSpPr/>
          <p:nvPr/>
        </p:nvSpPr>
        <p:spPr>
          <a:xfrm>
            <a:off x="668635" y="13907015"/>
            <a:ext cx="28937944" cy="1430255"/>
          </a:xfrm>
          <a:prstGeom prst="roundRect">
            <a:avLst>
              <a:gd name="adj" fmla="val 0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Our Approach and Results</a:t>
            </a:r>
            <a:endParaRPr lang="en-GB" sz="1500" b="1" noProof="0" dirty="0"/>
          </a:p>
          <a:p>
            <a:pPr algn="ctr"/>
            <a:endParaRPr lang="en-GB" sz="1000" b="1" noProof="0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D585107-5D4E-3CA8-C8FD-88BCB9A21726}"/>
              </a:ext>
            </a:extLst>
          </p:cNvPr>
          <p:cNvSpPr/>
          <p:nvPr/>
        </p:nvSpPr>
        <p:spPr>
          <a:xfrm>
            <a:off x="668636" y="27643718"/>
            <a:ext cx="14468970" cy="1430255"/>
          </a:xfrm>
          <a:prstGeom prst="roundRect">
            <a:avLst>
              <a:gd name="adj" fmla="val 10312"/>
            </a:avLst>
          </a:prstGeom>
          <a:solidFill>
            <a:srgbClr val="141F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 Discussion</a:t>
            </a:r>
            <a:endParaRPr lang="en-GB" sz="1500" b="1" noProof="0" dirty="0"/>
          </a:p>
          <a:p>
            <a:endParaRPr lang="en-GB" sz="1000" b="1" noProof="0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14C896-E1EC-A4F3-33AB-9DBDBC76FC26}"/>
              </a:ext>
            </a:extLst>
          </p:cNvPr>
          <p:cNvSpPr/>
          <p:nvPr/>
        </p:nvSpPr>
        <p:spPr>
          <a:xfrm>
            <a:off x="15765564" y="27736897"/>
            <a:ext cx="13841013" cy="1430255"/>
          </a:xfrm>
          <a:prstGeom prst="roundRect">
            <a:avLst>
              <a:gd name="adj" fmla="val 0"/>
            </a:avLst>
          </a:prstGeom>
          <a:solidFill>
            <a:srgbClr val="84233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Our Achievements</a:t>
            </a:r>
            <a:endParaRPr lang="en-GB" sz="1000" b="1" noProof="0" dirty="0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BDE39EFA-7C61-B485-DFD0-AC8A54C47FA5}"/>
              </a:ext>
            </a:extLst>
          </p:cNvPr>
          <p:cNvSpPr/>
          <p:nvPr/>
        </p:nvSpPr>
        <p:spPr>
          <a:xfrm>
            <a:off x="15841730" y="35857778"/>
            <a:ext cx="8199369" cy="1430255"/>
          </a:xfrm>
          <a:prstGeom prst="roundRect">
            <a:avLst>
              <a:gd name="adj" fmla="val 0"/>
            </a:avLst>
          </a:prstGeom>
          <a:solidFill>
            <a:srgbClr val="413D5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6000" b="1" noProof="0" dirty="0"/>
              <a:t>                 References</a:t>
            </a:r>
            <a:endParaRPr lang="en-GB" sz="1000" b="1" noProof="0" dirty="0"/>
          </a:p>
        </p:txBody>
      </p:sp>
      <p:sp>
        <p:nvSpPr>
          <p:cNvPr id="27" name="Titel 1">
            <a:extLst>
              <a:ext uri="{FF2B5EF4-FFF2-40B4-BE49-F238E27FC236}">
                <a16:creationId xmlns:a16="http://schemas.microsoft.com/office/drawing/2014/main" id="{73572731-33E2-3B7C-6152-F288B2B3335F}"/>
              </a:ext>
            </a:extLst>
          </p:cNvPr>
          <p:cNvSpPr txBox="1">
            <a:spLocks/>
          </p:cNvSpPr>
          <p:nvPr/>
        </p:nvSpPr>
        <p:spPr>
          <a:xfrm>
            <a:off x="1568156" y="2264310"/>
            <a:ext cx="28358864" cy="183688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8000" b="1" noProof="0" dirty="0">
                <a:solidFill>
                  <a:schemeClr val="bg1"/>
                </a:solidFill>
              </a:rPr>
              <a:t>Hidden Alliances: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RNA-Dependent Protein Interactions </a:t>
            </a:r>
          </a:p>
          <a:p>
            <a:r>
              <a:rPr lang="en-GB" sz="8000" b="1" noProof="0" dirty="0">
                <a:solidFill>
                  <a:schemeClr val="bg1"/>
                </a:solidFill>
              </a:rPr>
              <a:t>in </a:t>
            </a:r>
            <a:r>
              <a:rPr lang="en-GB" sz="8000" b="1" dirty="0">
                <a:solidFill>
                  <a:schemeClr val="bg1"/>
                </a:solidFill>
              </a:rPr>
              <a:t>non-synchronized HeLa-</a:t>
            </a:r>
            <a:r>
              <a:rPr lang="en-GB" sz="8000" b="1" noProof="0" dirty="0">
                <a:solidFill>
                  <a:schemeClr val="bg1"/>
                </a:solidFill>
              </a:rPr>
              <a:t>Cells</a:t>
            </a:r>
          </a:p>
        </p:txBody>
      </p:sp>
      <p:sp>
        <p:nvSpPr>
          <p:cNvPr id="28" name="Titel 1">
            <a:extLst>
              <a:ext uri="{FF2B5EF4-FFF2-40B4-BE49-F238E27FC236}">
                <a16:creationId xmlns:a16="http://schemas.microsoft.com/office/drawing/2014/main" id="{A985B516-9B69-A801-8685-FC847B7923B6}"/>
              </a:ext>
            </a:extLst>
          </p:cNvPr>
          <p:cNvSpPr txBox="1">
            <a:spLocks/>
          </p:cNvSpPr>
          <p:nvPr/>
        </p:nvSpPr>
        <p:spPr>
          <a:xfrm>
            <a:off x="8739451" y="3780826"/>
            <a:ext cx="12850233" cy="1323687"/>
          </a:xfrm>
          <a:prstGeom prst="rect">
            <a:avLst/>
          </a:prstGeom>
        </p:spPr>
        <p:txBody>
          <a:bodyPr vert="horz" lIns="45681" tIns="22840" rIns="45681" bIns="22840" rtlCol="0" anchor="b">
            <a:noAutofit/>
          </a:bodyPr>
          <a:lstStyle>
            <a:lvl1pPr algn="ctr" defTabSz="302748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19865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800" noProof="0" dirty="0">
                <a:solidFill>
                  <a:schemeClr val="bg1"/>
                </a:solidFill>
              </a:rPr>
              <a:t>Baureis, J., Ferdin, J., Nicklas, B., Wintel, L.</a:t>
            </a:r>
          </a:p>
          <a:p>
            <a:r>
              <a:rPr lang="en-GB" sz="2800" noProof="0" dirty="0">
                <a:solidFill>
                  <a:schemeClr val="bg1"/>
                </a:solidFill>
              </a:rPr>
              <a:t>Data Analysis Project Molecular Biotechnology SS2025</a:t>
            </a:r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26161B18-9734-5285-AD86-8D60608CF9FC}"/>
              </a:ext>
            </a:extLst>
          </p:cNvPr>
          <p:cNvSpPr/>
          <p:nvPr/>
        </p:nvSpPr>
        <p:spPr>
          <a:xfrm>
            <a:off x="1194289" y="5986115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1</a:t>
            </a:r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D0D147AE-3111-67D2-0D06-B2CB3F7277CF}"/>
              </a:ext>
            </a:extLst>
          </p:cNvPr>
          <p:cNvSpPr/>
          <p:nvPr/>
        </p:nvSpPr>
        <p:spPr>
          <a:xfrm>
            <a:off x="1194288" y="1358469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2</a:t>
            </a:r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66C14411-35DC-3642-D835-CEC343073827}"/>
              </a:ext>
            </a:extLst>
          </p:cNvPr>
          <p:cNvSpPr/>
          <p:nvPr/>
        </p:nvSpPr>
        <p:spPr>
          <a:xfrm>
            <a:off x="1194287" y="273988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141F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120D31"/>
                </a:solidFill>
              </a:rPr>
              <a:t>3</a:t>
            </a:r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021F0E63-FF49-A744-BE4C-2E889DB3394D}"/>
              </a:ext>
            </a:extLst>
          </p:cNvPr>
          <p:cNvSpPr/>
          <p:nvPr/>
        </p:nvSpPr>
        <p:spPr>
          <a:xfrm>
            <a:off x="16242587" y="27394687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84233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87081B"/>
                </a:solidFill>
              </a:rPr>
              <a:t>4</a:t>
            </a:r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05E440DF-ABE6-29D7-5340-6C634269EC5A}"/>
              </a:ext>
            </a:extLst>
          </p:cNvPr>
          <p:cNvSpPr/>
          <p:nvPr/>
        </p:nvSpPr>
        <p:spPr>
          <a:xfrm>
            <a:off x="16285627" y="35586126"/>
            <a:ext cx="2006111" cy="1960592"/>
          </a:xfrm>
          <a:prstGeom prst="flowChartConnector">
            <a:avLst/>
          </a:prstGeom>
          <a:solidFill>
            <a:schemeClr val="bg1"/>
          </a:solidFill>
          <a:ln w="254000">
            <a:solidFill>
              <a:srgbClr val="413D5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7000" b="1" noProof="0" dirty="0">
                <a:solidFill>
                  <a:srgbClr val="302F4D"/>
                </a:solidFill>
              </a:rPr>
              <a:t>5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2D5FFC4F-5749-FA80-CE2C-64023D23C01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763588" y="39631299"/>
            <a:ext cx="4636493" cy="2608026"/>
          </a:xfrm>
          <a:prstGeom prst="rect">
            <a:avLst/>
          </a:prstGeom>
        </p:spPr>
      </p:pic>
      <p:grpSp>
        <p:nvGrpSpPr>
          <p:cNvPr id="77" name="Group 76">
            <a:extLst>
              <a:ext uri="{FF2B5EF4-FFF2-40B4-BE49-F238E27FC236}">
                <a16:creationId xmlns:a16="http://schemas.microsoft.com/office/drawing/2014/main" id="{B16A092C-1364-780A-AA1E-E53999D3DA43}"/>
              </a:ext>
            </a:extLst>
          </p:cNvPr>
          <p:cNvGrpSpPr/>
          <p:nvPr/>
        </p:nvGrpSpPr>
        <p:grpSpPr>
          <a:xfrm>
            <a:off x="985116" y="38511320"/>
            <a:ext cx="13893977" cy="3357855"/>
            <a:chOff x="1377910" y="38191229"/>
            <a:chExt cx="11026618" cy="2530059"/>
          </a:xfrm>
        </p:grpSpPr>
        <p:pic>
          <p:nvPicPr>
            <p:cNvPr id="75" name="Picture 74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96FA7E16-2CCA-8527-B731-E075F69E092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35688" y="38206469"/>
              <a:ext cx="5768840" cy="2499577"/>
            </a:xfrm>
            <a:prstGeom prst="rect">
              <a:avLst/>
            </a:prstGeom>
          </p:spPr>
        </p:pic>
        <p:pic>
          <p:nvPicPr>
            <p:cNvPr id="76" name="Picture 75" descr="A screenshot of a computer code&#10;&#10;AI-generated content may be incorrect.">
              <a:extLst>
                <a:ext uri="{FF2B5EF4-FFF2-40B4-BE49-F238E27FC236}">
                  <a16:creationId xmlns:a16="http://schemas.microsoft.com/office/drawing/2014/main" id="{16ACC121-8DE5-B42E-8F65-27BBE296D00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377910" y="38191229"/>
              <a:ext cx="5067739" cy="2530059"/>
            </a:xfrm>
            <a:prstGeom prst="rect">
              <a:avLst/>
            </a:prstGeom>
          </p:spPr>
        </p:pic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C99980D5-27D5-1B7D-E7A0-1A567824AF06}"/>
              </a:ext>
            </a:extLst>
          </p:cNvPr>
          <p:cNvGrpSpPr/>
          <p:nvPr/>
        </p:nvGrpSpPr>
        <p:grpSpPr>
          <a:xfrm>
            <a:off x="18659378" y="7834298"/>
            <a:ext cx="11005390" cy="5190957"/>
            <a:chOff x="17953486" y="7860815"/>
            <a:chExt cx="11005390" cy="5190957"/>
          </a:xfrm>
        </p:grpSpPr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B1BEF744-BA9E-D30A-593C-00715AF3D0C6}"/>
                </a:ext>
              </a:extLst>
            </p:cNvPr>
            <p:cNvSpPr txBox="1"/>
            <p:nvPr/>
          </p:nvSpPr>
          <p:spPr>
            <a:xfrm>
              <a:off x="18346399" y="7860815"/>
              <a:ext cx="62506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2</a:t>
              </a:r>
              <a:r>
                <a:rPr lang="en-GB" sz="2400" b="1" noProof="0" dirty="0"/>
                <a:t>A</a:t>
              </a: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E63968E-4CFD-17D2-5181-A624A6E5CD59}"/>
                </a:ext>
              </a:extLst>
            </p:cNvPr>
            <p:cNvSpPr txBox="1"/>
            <p:nvPr/>
          </p:nvSpPr>
          <p:spPr>
            <a:xfrm>
              <a:off x="17953486" y="11728333"/>
              <a:ext cx="11005390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000" b="1" noProof="0" dirty="0"/>
                <a:t>Fig. 2 </a:t>
              </a:r>
              <a:r>
                <a:rPr lang="en-GB" sz="2000" noProof="0" dirty="0"/>
                <a:t>Plot of protein in data set. The data </a:t>
              </a:r>
              <a:r>
                <a:rPr lang="en-GB" sz="2000" dirty="0"/>
                <a:t>has been </a:t>
              </a:r>
              <a:r>
                <a:rPr lang="en-GB" sz="2000" noProof="0" dirty="0"/>
                <a:t>cleaned and normalized beforehand.</a:t>
              </a:r>
            </a:p>
            <a:p>
              <a:endParaRPr lang="en-GB" sz="2000" noProof="0" dirty="0"/>
            </a:p>
            <a:p>
              <a:r>
                <a:rPr lang="en-GB" sz="2000" b="1" noProof="0" dirty="0"/>
                <a:t>A) </a:t>
              </a:r>
              <a:r>
                <a:rPr lang="en-GB" sz="2000" noProof="0" dirty="0"/>
                <a:t>An </a:t>
              </a:r>
              <a:r>
                <a:rPr lang="en-GB" sz="2000" noProof="0" dirty="0" err="1"/>
                <a:t>RNA.dependent</a:t>
              </a:r>
              <a:r>
                <a:rPr lang="en-GB" sz="2000" noProof="0" dirty="0"/>
                <a:t> protein </a:t>
              </a:r>
              <a:r>
                <a:rPr lang="en-GB" sz="2000" dirty="0"/>
                <a:t>e</a:t>
              </a:r>
              <a:r>
                <a:rPr lang="en-GB" sz="2000" noProof="0" dirty="0" err="1"/>
                <a:t>xhibits</a:t>
              </a:r>
              <a:r>
                <a:rPr lang="en-GB" sz="2000" noProof="0" dirty="0"/>
                <a:t> a shift </a:t>
              </a:r>
              <a:r>
                <a:rPr lang="en-GB" sz="2000" dirty="0"/>
                <a:t>for its intensity values between control and </a:t>
              </a:r>
              <a:r>
                <a:rPr lang="en-GB" sz="2000" dirty="0" err="1"/>
                <a:t>rnase</a:t>
              </a:r>
              <a:r>
                <a:rPr lang="en-GB" sz="2000" dirty="0"/>
                <a:t> group.</a:t>
              </a:r>
              <a:r>
                <a:rPr lang="en-GB" sz="2000" noProof="0" dirty="0"/>
                <a:t> </a:t>
              </a:r>
            </a:p>
            <a:p>
              <a:r>
                <a:rPr lang="en-GB" sz="2000" b="1" noProof="0" dirty="0"/>
                <a:t>B)</a:t>
              </a:r>
              <a:r>
                <a:rPr lang="en-GB" sz="2000" b="1" dirty="0"/>
                <a:t> </a:t>
              </a:r>
              <a:r>
                <a:rPr lang="en-GB" sz="2000" dirty="0"/>
                <a:t>A nor RNA-dependent protein exhibits no such shift</a:t>
              </a:r>
              <a:endParaRPr lang="en-GB" sz="2000" noProof="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DCE0018-9FDC-A174-22C4-A966C06B4EBE}"/>
              </a:ext>
            </a:extLst>
          </p:cNvPr>
          <p:cNvSpPr txBox="1"/>
          <p:nvPr/>
        </p:nvSpPr>
        <p:spPr>
          <a:xfrm>
            <a:off x="940780" y="8181621"/>
            <a:ext cx="8971597" cy="2352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sz="2000" b="1" dirty="0"/>
              <a:t>Why should we observe </a:t>
            </a:r>
            <a:r>
              <a:rPr lang="en-GB" sz="2000" b="1" dirty="0" err="1"/>
              <a:t>RNA.dependent</a:t>
            </a:r>
            <a:r>
              <a:rPr lang="en-GB" sz="2000" b="1" dirty="0"/>
              <a:t> proteins?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Key Regulators:</a:t>
            </a:r>
            <a:r>
              <a:rPr lang="en-GB" sz="2000" dirty="0"/>
              <a:t> RBPs control RNA metabolism &amp; gene expression.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Disease Links:</a:t>
            </a:r>
            <a:r>
              <a:rPr lang="en-GB" sz="2000" dirty="0"/>
              <a:t> </a:t>
            </a:r>
            <a:r>
              <a:rPr lang="en-GB" sz="2000" dirty="0" err="1"/>
              <a:t>Misregulation</a:t>
            </a:r>
            <a:r>
              <a:rPr lang="en-GB" sz="2000" dirty="0"/>
              <a:t> is tied to cancer &amp; neurodegeneration.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Functional Clues:</a:t>
            </a:r>
            <a:r>
              <a:rPr lang="en-GB" sz="2000" dirty="0"/>
              <a:t> New RBPs hint at RNA’s role in specific pathways.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000" b="1" dirty="0"/>
              <a:t>Molecular Insights:</a:t>
            </a:r>
            <a:r>
              <a:rPr lang="en-GB" sz="2000" dirty="0"/>
              <a:t> Deepens the understanding of cell cycle and cellular </a:t>
            </a:r>
            <a:r>
              <a:rPr lang="en-GB" sz="2000" dirty="0" err="1"/>
              <a:t>behavior</a:t>
            </a:r>
            <a:endParaRPr lang="en-GB" sz="2000" b="1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E5482DE-AEF0-1228-26AC-5DB54DB02E27}"/>
              </a:ext>
            </a:extLst>
          </p:cNvPr>
          <p:cNvGrpSpPr/>
          <p:nvPr/>
        </p:nvGrpSpPr>
        <p:grpSpPr>
          <a:xfrm>
            <a:off x="851766" y="29654145"/>
            <a:ext cx="14159634" cy="8554153"/>
            <a:chOff x="851766" y="29318865"/>
            <a:chExt cx="14159634" cy="8554153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166F40FE-C925-3ACA-6254-644E38B9C757}"/>
                </a:ext>
              </a:extLst>
            </p:cNvPr>
            <p:cNvGrpSpPr/>
            <p:nvPr/>
          </p:nvGrpSpPr>
          <p:grpSpPr>
            <a:xfrm>
              <a:off x="851766" y="29318865"/>
              <a:ext cx="14159634" cy="7969168"/>
              <a:chOff x="851766" y="29318865"/>
              <a:chExt cx="14159634" cy="7969168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87982164-A01E-8CDD-4294-008F8D3C4391}"/>
                  </a:ext>
                </a:extLst>
              </p:cNvPr>
              <p:cNvGrpSpPr/>
              <p:nvPr/>
            </p:nvGrpSpPr>
            <p:grpSpPr>
              <a:xfrm>
                <a:off x="851766" y="29318865"/>
                <a:ext cx="14159634" cy="7969168"/>
                <a:chOff x="851766" y="29318865"/>
                <a:chExt cx="14159634" cy="7969168"/>
              </a:xfrm>
            </p:grpSpPr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C5069539-0B89-E536-6562-793A62356A61}"/>
                    </a:ext>
                  </a:extLst>
                </p:cNvPr>
                <p:cNvGrpSpPr/>
                <p:nvPr/>
              </p:nvGrpSpPr>
              <p:grpSpPr>
                <a:xfrm>
                  <a:off x="851766" y="29664767"/>
                  <a:ext cx="9603526" cy="7623266"/>
                  <a:chOff x="6487605" y="34375433"/>
                  <a:chExt cx="8062777" cy="6047084"/>
                </a:xfrm>
              </p:grpSpPr>
              <p:pic>
                <p:nvPicPr>
                  <p:cNvPr id="71" name="Picture 70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C6460AC3-C218-761B-038B-104C4598382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6519450" y="37398975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2" name="Picture 71" descr="A diagram of a diagram showing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415CD5F1-8F9E-500A-5556-8945870412A9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6487605" y="34375433"/>
                    <a:ext cx="4031389" cy="3023542"/>
                  </a:xfrm>
                  <a:prstGeom prst="rect">
                    <a:avLst/>
                  </a:prstGeom>
                </p:spPr>
              </p:pic>
              <p:pic>
                <p:nvPicPr>
                  <p:cNvPr id="73" name="Picture 72" descr="A diagram of a graph&#10;&#10;AI-generated content may be incorrect.">
                    <a:extLst>
                      <a:ext uri="{FF2B5EF4-FFF2-40B4-BE49-F238E27FC236}">
                        <a16:creationId xmlns:a16="http://schemas.microsoft.com/office/drawing/2014/main" id="{21C15B5F-B609-118A-C994-3804E4AC667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10518992" y="37398976"/>
                    <a:ext cx="4031388" cy="3023541"/>
                  </a:xfrm>
                  <a:prstGeom prst="rect">
                    <a:avLst/>
                  </a:prstGeom>
                </p:spPr>
              </p:pic>
              <p:pic>
                <p:nvPicPr>
                  <p:cNvPr id="74" name="Picture 73" descr="A diagram of different colored circles&#10;&#10;AI-generated content may be incorrect.">
                    <a:extLst>
                      <a:ext uri="{FF2B5EF4-FFF2-40B4-BE49-F238E27FC236}">
                        <a16:creationId xmlns:a16="http://schemas.microsoft.com/office/drawing/2014/main" id="{DDE36B41-C80F-1C08-E5FC-7F95076DC44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10518993" y="34375433"/>
                    <a:ext cx="4031389" cy="3023542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C8CE86A-7B36-57C3-3567-E9BD5C58EE29}"/>
                    </a:ext>
                  </a:extLst>
                </p:cNvPr>
                <p:cNvSpPr txBox="1"/>
                <p:nvPr/>
              </p:nvSpPr>
              <p:spPr>
                <a:xfrm>
                  <a:off x="10475862" y="29318865"/>
                  <a:ext cx="4535538" cy="378565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GB" sz="2000" b="1" noProof="0" dirty="0"/>
                    <a:t>Fig. 7 </a:t>
                  </a:r>
                  <a:r>
                    <a:rPr lang="en-GB" sz="2000" noProof="0" dirty="0" err="1"/>
                    <a:t>kmeans</a:t>
                  </a:r>
                  <a:r>
                    <a:rPr lang="en-GB" sz="2000" noProof="0" dirty="0"/>
                    <a:t> clustering of the selected and not-selected proteins</a:t>
                  </a:r>
                </a:p>
                <a:p>
                  <a:endParaRPr lang="en-GB" sz="2000" dirty="0"/>
                </a:p>
                <a:p>
                  <a:r>
                    <a:rPr lang="en-GB" sz="2000" b="1" noProof="0" dirty="0"/>
                    <a:t>A) </a:t>
                  </a:r>
                  <a:r>
                    <a:rPr lang="en-GB" sz="2000" noProof="0" dirty="0"/>
                    <a:t>Shows the 3 clusters of the CTRL of the selected proteins. </a:t>
                  </a:r>
                  <a:r>
                    <a:rPr lang="en-GB" sz="2000" b="1" noProof="0" dirty="0"/>
                    <a:t>B</a:t>
                  </a:r>
                  <a:r>
                    <a:rPr lang="en-GB" sz="2000" b="1" dirty="0"/>
                    <a:t>) </a:t>
                  </a:r>
                  <a:r>
                    <a:rPr lang="en-GB" sz="2000" dirty="0"/>
                    <a:t>Shows the 3 clusters of the RNASE of the selected proteins. A significant shift in form and location of the clusters is noticeable. </a:t>
                  </a:r>
                  <a:r>
                    <a:rPr lang="en-GB" sz="2000" b="1" dirty="0"/>
                    <a:t>C) </a:t>
                  </a:r>
                  <a:r>
                    <a:rPr lang="en-GB" sz="2000" dirty="0"/>
                    <a:t>Shows the 3 clusters of the CTRL of the not-selected proteins. </a:t>
                  </a:r>
                  <a:r>
                    <a:rPr lang="en-GB" sz="2000" b="1" dirty="0"/>
                    <a:t>D) </a:t>
                  </a:r>
                  <a:r>
                    <a:rPr lang="en-GB" sz="2000" dirty="0"/>
                    <a:t>Shows the 3 clusters of the RNASE of the not-selected proteins. No shift in form and location is noticeable.</a:t>
                  </a:r>
                  <a:endParaRPr lang="en-GB" sz="2000" noProof="0" dirty="0"/>
                </a:p>
              </p:txBody>
            </p:sp>
          </p:grpSp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62897110-4AAA-BEA4-F290-D044A5F6BACE}"/>
                  </a:ext>
                </a:extLst>
              </p:cNvPr>
              <p:cNvSpPr txBox="1"/>
              <p:nvPr/>
            </p:nvSpPr>
            <p:spPr>
              <a:xfrm>
                <a:off x="889695" y="29318865"/>
                <a:ext cx="6784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7A</a:t>
                </a:r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9CE5C8E3-DFC8-EF90-2AE0-DF17552E161D}"/>
                  </a:ext>
                </a:extLst>
              </p:cNvPr>
              <p:cNvSpPr txBox="1"/>
              <p:nvPr/>
            </p:nvSpPr>
            <p:spPr>
              <a:xfrm>
                <a:off x="5674100" y="29318865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B</a:t>
                </a:r>
              </a:p>
            </p:txBody>
          </p: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66034F3-9635-5E89-5520-4C7728B02937}"/>
                  </a:ext>
                </a:extLst>
              </p:cNvPr>
              <p:cNvSpPr txBox="1"/>
              <p:nvPr/>
            </p:nvSpPr>
            <p:spPr>
              <a:xfrm>
                <a:off x="5691460" y="33146513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D</a:t>
                </a: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037DAB0-C266-E539-68CB-472541869189}"/>
                  </a:ext>
                </a:extLst>
              </p:cNvPr>
              <p:cNvSpPr txBox="1"/>
              <p:nvPr/>
            </p:nvSpPr>
            <p:spPr>
              <a:xfrm>
                <a:off x="851766" y="33130498"/>
                <a:ext cx="3906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2400" b="1" noProof="0" dirty="0"/>
                  <a:t>C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9CE0904-0487-B5AB-DC63-D6DB05F5B994}"/>
                </a:ext>
              </a:extLst>
            </p:cNvPr>
            <p:cNvSpPr txBox="1"/>
            <p:nvPr/>
          </p:nvSpPr>
          <p:spPr>
            <a:xfrm>
              <a:off x="10609843" y="33471813"/>
              <a:ext cx="4373206" cy="44012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b="1" dirty="0"/>
                <a:t>Fig. 8 </a:t>
              </a:r>
              <a:r>
                <a:rPr lang="en-US" sz="2000" dirty="0"/>
                <a:t>Linear regression analyses between the selected proteins and the not-selected proteins each, with global maxima of the selected CTRL proteins as target variable</a:t>
              </a:r>
            </a:p>
            <a:p>
              <a:endParaRPr lang="en-US" sz="2000" dirty="0"/>
            </a:p>
            <a:p>
              <a:r>
                <a:rPr lang="en-US" sz="2000" b="1" dirty="0"/>
                <a:t>A) </a:t>
              </a:r>
              <a:r>
                <a:rPr lang="en-US" sz="2000" dirty="0"/>
                <a:t>The left regression analysis for the selected proteins describes the target variable well, the right analysis of the not-selected proteins does not. This proves, that there is a difference between the selected and not-selected proteins, and therefore, that the selection criteria worked.</a:t>
              </a:r>
              <a:endParaRPr lang="de-DE" sz="2000" dirty="0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BF4F80D-1676-544E-67B7-7846FEFB13FC}"/>
              </a:ext>
            </a:extLst>
          </p:cNvPr>
          <p:cNvSpPr txBox="1"/>
          <p:nvPr/>
        </p:nvSpPr>
        <p:spPr>
          <a:xfrm>
            <a:off x="889695" y="38087755"/>
            <a:ext cx="5398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8A</a:t>
            </a:r>
            <a:endParaRPr lang="en-GB" sz="2400" b="1" noProof="0" dirty="0"/>
          </a:p>
        </p:txBody>
      </p:sp>
      <p:pic>
        <p:nvPicPr>
          <p:cNvPr id="35" name="Picture 34" descr="A blue circle with red and green circles&#10;&#10;AI-generated content may be incorrect.">
            <a:extLst>
              <a:ext uri="{FF2B5EF4-FFF2-40B4-BE49-F238E27FC236}">
                <a16:creationId xmlns:a16="http://schemas.microsoft.com/office/drawing/2014/main" id="{11B8F9EB-5AC4-FCB7-2531-F59FE1F23CD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 l="15812" t="14850" r="36306" b="8618"/>
          <a:stretch>
            <a:fillRect/>
          </a:stretch>
        </p:blipFill>
        <p:spPr>
          <a:xfrm>
            <a:off x="16472421" y="31311292"/>
            <a:ext cx="3192944" cy="3149600"/>
          </a:xfrm>
          <a:prstGeom prst="rect">
            <a:avLst/>
          </a:prstGeom>
        </p:spPr>
      </p:pic>
      <p:pic>
        <p:nvPicPr>
          <p:cNvPr id="38" name="Picture 37" descr="A blue circle with a number of different colored lines&#10;&#10;AI-generated content may be incorrect.">
            <a:extLst>
              <a:ext uri="{FF2B5EF4-FFF2-40B4-BE49-F238E27FC236}">
                <a16:creationId xmlns:a16="http://schemas.microsoft.com/office/drawing/2014/main" id="{5463A472-1C21-E178-A553-47B40777124E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15812" t="14454" r="9096" b="9014"/>
          <a:stretch>
            <a:fillRect/>
          </a:stretch>
        </p:blipFill>
        <p:spPr>
          <a:xfrm>
            <a:off x="23079698" y="31311292"/>
            <a:ext cx="5007430" cy="31496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00B6F21E-768B-B677-BA3F-15C27FA4DA6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4080962" y="7895646"/>
            <a:ext cx="5210902" cy="3934374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49945A37-4C84-B8DB-0887-72307982F33E}"/>
              </a:ext>
            </a:extLst>
          </p:cNvPr>
          <p:cNvSpPr txBox="1"/>
          <p:nvPr/>
        </p:nvSpPr>
        <p:spPr>
          <a:xfrm>
            <a:off x="24345027" y="7863916"/>
            <a:ext cx="3906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noProof="0" dirty="0"/>
              <a:t>B</a:t>
            </a:r>
          </a:p>
        </p:txBody>
      </p:sp>
      <p:grpSp>
        <p:nvGrpSpPr>
          <p:cNvPr id="85" name="Gruppieren 84">
            <a:extLst>
              <a:ext uri="{FF2B5EF4-FFF2-40B4-BE49-F238E27FC236}">
                <a16:creationId xmlns:a16="http://schemas.microsoft.com/office/drawing/2014/main" id="{707B83BC-C96B-0EF1-FDF0-90EA73B0ADBC}"/>
              </a:ext>
            </a:extLst>
          </p:cNvPr>
          <p:cNvGrpSpPr/>
          <p:nvPr/>
        </p:nvGrpSpPr>
        <p:grpSpPr>
          <a:xfrm>
            <a:off x="747819" y="15655559"/>
            <a:ext cx="7840124" cy="9723619"/>
            <a:chOff x="1429593" y="16606125"/>
            <a:chExt cx="8748063" cy="10992152"/>
          </a:xfrm>
        </p:grpSpPr>
        <p:sp>
          <p:nvSpPr>
            <p:cNvPr id="2" name="Textfeld 1">
              <a:extLst>
                <a:ext uri="{FF2B5EF4-FFF2-40B4-BE49-F238E27FC236}">
                  <a16:creationId xmlns:a16="http://schemas.microsoft.com/office/drawing/2014/main" id="{002F6548-8D92-C755-018F-1E50DA196084}"/>
                </a:ext>
              </a:extLst>
            </p:cNvPr>
            <p:cNvSpPr txBox="1"/>
            <p:nvPr/>
          </p:nvSpPr>
          <p:spPr>
            <a:xfrm>
              <a:off x="1429593" y="23666682"/>
              <a:ext cx="8748063" cy="39315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Fig. 3 </a:t>
              </a:r>
              <a:r>
                <a:rPr lang="de-DE" sz="2000" dirty="0" err="1"/>
                <a:t>Criteria</a:t>
              </a:r>
              <a:r>
                <a:rPr lang="de-DE" sz="2000" dirty="0"/>
                <a:t> </a:t>
              </a:r>
              <a:r>
                <a:rPr lang="de-DE" sz="2000" dirty="0" err="1"/>
                <a:t>for</a:t>
              </a:r>
              <a:r>
                <a:rPr lang="de-DE" sz="2000" dirty="0"/>
                <a:t> </a:t>
              </a:r>
              <a:r>
                <a:rPr lang="de-DE" sz="2000" dirty="0" err="1"/>
                <a:t>the</a:t>
              </a:r>
              <a:r>
                <a:rPr lang="de-DE" sz="2000" dirty="0"/>
                <a:t> </a:t>
              </a:r>
              <a:r>
                <a:rPr lang="de-DE" sz="2000" dirty="0" err="1"/>
                <a:t>classification</a:t>
              </a:r>
              <a:r>
                <a:rPr lang="de-DE" sz="2000" dirty="0"/>
                <a:t> </a:t>
              </a:r>
              <a:r>
                <a:rPr lang="de-DE" sz="2000" dirty="0" err="1"/>
                <a:t>of</a:t>
              </a:r>
              <a:r>
                <a:rPr lang="de-DE" sz="2000" dirty="0"/>
                <a:t> </a:t>
              </a:r>
              <a:r>
                <a:rPr lang="de-DE" sz="2000" dirty="0" err="1"/>
                <a:t>proteins</a:t>
              </a:r>
              <a:r>
                <a:rPr lang="de-DE" sz="2000" dirty="0"/>
                <a:t> </a:t>
              </a:r>
              <a:r>
                <a:rPr lang="de-DE" sz="2000" dirty="0" err="1"/>
                <a:t>regarding</a:t>
              </a:r>
              <a:r>
                <a:rPr lang="de-DE" sz="2000" dirty="0"/>
                <a:t> RNA-</a:t>
              </a:r>
              <a:r>
                <a:rPr lang="de-DE" sz="2000" dirty="0" err="1"/>
                <a:t>dependency</a:t>
              </a:r>
              <a:endParaRPr lang="de-DE" sz="2000" dirty="0"/>
            </a:p>
            <a:p>
              <a:endParaRPr lang="de-DE" sz="2000" dirty="0"/>
            </a:p>
            <a:p>
              <a:r>
                <a:rPr lang="de-DE" sz="2000" b="1" dirty="0"/>
                <a:t>Selected (RNA-</a:t>
              </a:r>
              <a:r>
                <a:rPr lang="de-DE" sz="2000" b="1" dirty="0" err="1"/>
                <a:t>dependent</a:t>
              </a:r>
              <a:r>
                <a:rPr lang="de-DE" sz="2000" b="1" dirty="0"/>
                <a:t>):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COM shift ≥ 2 fractions </a:t>
              </a:r>
              <a:r>
                <a:rPr lang="en-US" sz="2000" i="1" dirty="0"/>
                <a:t>(orange)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or: no COM shift, but main peak shift ≥ 3 fractions and correlation &lt; 0.7 </a:t>
              </a:r>
              <a:r>
                <a:rPr lang="en-US" sz="2000" i="1" dirty="0"/>
                <a:t>(red)</a:t>
              </a:r>
            </a:p>
            <a:p>
              <a:endParaRPr lang="en-US" sz="2000" dirty="0"/>
            </a:p>
            <a:p>
              <a:r>
                <a:rPr lang="en-US" sz="2000" b="1" dirty="0"/>
                <a:t>Not selected (not RNA-dependent: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No COM shift ≥ 2 and no peak shift ≥ 3 </a:t>
              </a:r>
              <a:r>
                <a:rPr lang="en-US" sz="2000" i="1" dirty="0"/>
                <a:t>(purple)</a:t>
              </a:r>
              <a:endParaRPr lang="en-US" sz="2000" dirty="0"/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/>
                <a:t>or: peak shift without COM shift </a:t>
              </a:r>
              <a:r>
                <a:rPr lang="en-US" sz="2000" b="1" dirty="0"/>
                <a:t>and</a:t>
              </a:r>
              <a:r>
                <a:rPr lang="en-US" sz="2000" dirty="0"/>
                <a:t> correlation ≥ 0.7 </a:t>
              </a:r>
              <a:r>
                <a:rPr lang="en-US" sz="2000" i="1" dirty="0"/>
                <a:t>(dark blue)</a:t>
              </a:r>
              <a:endParaRPr lang="en-US" sz="2000" dirty="0"/>
            </a:p>
            <a:p>
              <a:endParaRPr lang="de-DE" sz="2000" dirty="0"/>
            </a:p>
          </p:txBody>
        </p:sp>
        <p:pic>
          <p:nvPicPr>
            <p:cNvPr id="60" name="Grafik 59">
              <a:extLst>
                <a:ext uri="{FF2B5EF4-FFF2-40B4-BE49-F238E27FC236}">
                  <a16:creationId xmlns:a16="http://schemas.microsoft.com/office/drawing/2014/main" id="{963F1382-0DBC-3FD8-6DA5-3D88F773039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1568156" y="16621751"/>
              <a:ext cx="8275902" cy="6698123"/>
            </a:xfrm>
            <a:prstGeom prst="rect">
              <a:avLst/>
            </a:prstGeom>
          </p:spPr>
        </p:pic>
        <p:sp>
          <p:nvSpPr>
            <p:cNvPr id="61" name="Textfeld 60">
              <a:extLst>
                <a:ext uri="{FF2B5EF4-FFF2-40B4-BE49-F238E27FC236}">
                  <a16:creationId xmlns:a16="http://schemas.microsoft.com/office/drawing/2014/main" id="{01896766-33B8-1218-665C-8402047C5AE2}"/>
                </a:ext>
              </a:extLst>
            </p:cNvPr>
            <p:cNvSpPr txBox="1"/>
            <p:nvPr/>
          </p:nvSpPr>
          <p:spPr>
            <a:xfrm>
              <a:off x="1726192" y="16606125"/>
              <a:ext cx="5600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3</a:t>
              </a:r>
            </a:p>
          </p:txBody>
        </p:sp>
      </p:grpSp>
      <p:grpSp>
        <p:nvGrpSpPr>
          <p:cNvPr id="5" name="Gruppieren 4">
            <a:extLst>
              <a:ext uri="{FF2B5EF4-FFF2-40B4-BE49-F238E27FC236}">
                <a16:creationId xmlns:a16="http://schemas.microsoft.com/office/drawing/2014/main" id="{0A62461E-7D49-D7EA-DF78-D32CBFC583BB}"/>
              </a:ext>
            </a:extLst>
          </p:cNvPr>
          <p:cNvGrpSpPr/>
          <p:nvPr/>
        </p:nvGrpSpPr>
        <p:grpSpPr>
          <a:xfrm>
            <a:off x="9341538" y="15543138"/>
            <a:ext cx="13076502" cy="4677883"/>
            <a:chOff x="11526370" y="15734215"/>
            <a:chExt cx="12399909" cy="4677883"/>
          </a:xfrm>
        </p:grpSpPr>
        <p:grpSp>
          <p:nvGrpSpPr>
            <p:cNvPr id="111" name="Gruppieren 110">
              <a:extLst>
                <a:ext uri="{FF2B5EF4-FFF2-40B4-BE49-F238E27FC236}">
                  <a16:creationId xmlns:a16="http://schemas.microsoft.com/office/drawing/2014/main" id="{9C9CBD95-5602-5446-4D28-C330E2CDC2E5}"/>
                </a:ext>
              </a:extLst>
            </p:cNvPr>
            <p:cNvGrpSpPr/>
            <p:nvPr/>
          </p:nvGrpSpPr>
          <p:grpSpPr>
            <a:xfrm>
              <a:off x="11526370" y="15747702"/>
              <a:ext cx="12399909" cy="4664396"/>
              <a:chOff x="15902258" y="19196409"/>
              <a:chExt cx="12399909" cy="4664396"/>
            </a:xfrm>
          </p:grpSpPr>
          <p:grpSp>
            <p:nvGrpSpPr>
              <p:cNvPr id="107" name="Gruppieren 106">
                <a:extLst>
                  <a:ext uri="{FF2B5EF4-FFF2-40B4-BE49-F238E27FC236}">
                    <a16:creationId xmlns:a16="http://schemas.microsoft.com/office/drawing/2014/main" id="{23C62F07-7DE6-4BE2-833A-3997C63B4C72}"/>
                  </a:ext>
                </a:extLst>
              </p:cNvPr>
              <p:cNvGrpSpPr/>
              <p:nvPr/>
            </p:nvGrpSpPr>
            <p:grpSpPr>
              <a:xfrm>
                <a:off x="15902258" y="19196409"/>
                <a:ext cx="12399909" cy="4366798"/>
                <a:chOff x="15902258" y="19582067"/>
                <a:chExt cx="12399909" cy="4366798"/>
              </a:xfrm>
            </p:grpSpPr>
            <p:grpSp>
              <p:nvGrpSpPr>
                <p:cNvPr id="58" name="Gruppieren 57">
                  <a:extLst>
                    <a:ext uri="{FF2B5EF4-FFF2-40B4-BE49-F238E27FC236}">
                      <a16:creationId xmlns:a16="http://schemas.microsoft.com/office/drawing/2014/main" id="{C9DAA528-66BB-4FAA-43DD-8EB3808217E5}"/>
                    </a:ext>
                  </a:extLst>
                </p:cNvPr>
                <p:cNvGrpSpPr/>
                <p:nvPr/>
              </p:nvGrpSpPr>
              <p:grpSpPr>
                <a:xfrm>
                  <a:off x="15902258" y="19582067"/>
                  <a:ext cx="12399909" cy="4366798"/>
                  <a:chOff x="11844917" y="20574623"/>
                  <a:chExt cx="11960427" cy="4366798"/>
                </a:xfrm>
              </p:grpSpPr>
              <p:sp>
                <p:nvSpPr>
                  <p:cNvPr id="16" name="Textfeld 15">
                    <a:extLst>
                      <a:ext uri="{FF2B5EF4-FFF2-40B4-BE49-F238E27FC236}">
                        <a16:creationId xmlns:a16="http://schemas.microsoft.com/office/drawing/2014/main" id="{447642A8-D5C5-97E6-FC45-3440DC69F80C}"/>
                      </a:ext>
                    </a:extLst>
                  </p:cNvPr>
                  <p:cNvSpPr txBox="1"/>
                  <p:nvPr/>
                </p:nvSpPr>
                <p:spPr>
                  <a:xfrm>
                    <a:off x="19991854" y="20574623"/>
                    <a:ext cx="3813490" cy="34778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sz="2000" b="1" dirty="0"/>
                      <a:t>Fig. 4 – COM shifts between control and RNase conditions for selected and not selected proteins</a:t>
                    </a:r>
                  </a:p>
                  <a:p>
                    <a:endParaRPr lang="en-US" sz="2000" dirty="0"/>
                  </a:p>
                  <a:p>
                    <a:r>
                      <a:rPr lang="en-US" sz="2000" dirty="0"/>
                      <a:t>Each dot represents a protein. X-axis: COM in control, Y-axis: COM in RNase.</a:t>
                    </a:r>
                    <a:br>
                      <a:rPr lang="en-US" sz="2000" dirty="0"/>
                    </a:br>
                    <a:r>
                      <a:rPr lang="en-US" sz="2000" dirty="0"/>
                      <a:t>Colors match Fig. 3 and indicate subsets of selected or not selected proteins.</a:t>
                    </a:r>
                    <a:br>
                      <a:rPr lang="en-US" sz="2000" dirty="0"/>
                    </a:br>
                    <a:r>
                      <a:rPr lang="en-US" sz="2000" b="1" dirty="0"/>
                      <a:t>A)</a:t>
                    </a:r>
                    <a:r>
                      <a:rPr lang="en-US" sz="2000" dirty="0"/>
                      <a:t> Selected proteins </a:t>
                    </a:r>
                  </a:p>
                  <a:p>
                    <a:r>
                      <a:rPr lang="en-US" sz="2000" b="1" dirty="0"/>
                      <a:t>B)</a:t>
                    </a:r>
                    <a:r>
                      <a:rPr lang="en-US" sz="2000" dirty="0"/>
                      <a:t> Not selected proteins</a:t>
                    </a:r>
                  </a:p>
                </p:txBody>
              </p:sp>
              <p:pic>
                <p:nvPicPr>
                  <p:cNvPr id="3" name="Grafik 2">
                    <a:extLst>
                      <a:ext uri="{FF2B5EF4-FFF2-40B4-BE49-F238E27FC236}">
                        <a16:creationId xmlns:a16="http://schemas.microsoft.com/office/drawing/2014/main" id="{E350437B-ED1C-6C1F-B7B5-D62894857DE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16"/>
                  <a:stretch>
                    <a:fillRect/>
                  </a:stretch>
                </p:blipFill>
                <p:spPr>
                  <a:xfrm>
                    <a:off x="12223017" y="21360021"/>
                    <a:ext cx="7532838" cy="3581400"/>
                  </a:xfrm>
                  <a:prstGeom prst="rect">
                    <a:avLst/>
                  </a:prstGeom>
                </p:spPr>
              </p:pic>
              <p:sp>
                <p:nvSpPr>
                  <p:cNvPr id="13" name="Textfeld 12">
                    <a:extLst>
                      <a:ext uri="{FF2B5EF4-FFF2-40B4-BE49-F238E27FC236}">
                        <a16:creationId xmlns:a16="http://schemas.microsoft.com/office/drawing/2014/main" id="{F73536A9-0711-76AB-2150-D8D633ED16E4}"/>
                      </a:ext>
                    </a:extLst>
                  </p:cNvPr>
                  <p:cNvSpPr txBox="1"/>
                  <p:nvPr/>
                </p:nvSpPr>
                <p:spPr>
                  <a:xfrm>
                    <a:off x="11844917" y="20640668"/>
                    <a:ext cx="56267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de-DE" sz="2400" b="1" dirty="0"/>
                      <a:t>4A</a:t>
                    </a:r>
                  </a:p>
                </p:txBody>
              </p:sp>
            </p:grpSp>
            <p:sp>
              <p:nvSpPr>
                <p:cNvPr id="86" name="Textfeld 85">
                  <a:extLst>
                    <a:ext uri="{FF2B5EF4-FFF2-40B4-BE49-F238E27FC236}">
                      <a16:creationId xmlns:a16="http://schemas.microsoft.com/office/drawing/2014/main" id="{8F383064-90E6-5A65-5B94-9D70E31CEB09}"/>
                    </a:ext>
                  </a:extLst>
                </p:cNvPr>
                <p:cNvSpPr txBox="1"/>
                <p:nvPr/>
              </p:nvSpPr>
              <p:spPr>
                <a:xfrm>
                  <a:off x="16652542" y="19659579"/>
                  <a:ext cx="3192312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 err="1"/>
                    <a:t>Comparison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of</a:t>
                  </a:r>
                  <a:r>
                    <a:rPr lang="de-DE" sz="2000" dirty="0"/>
                    <a:t> COM </a:t>
                  </a:r>
                  <a:r>
                    <a:rPr lang="de-DE" sz="2000" dirty="0" err="1"/>
                    <a:t>values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among</a:t>
                  </a:r>
                  <a:r>
                    <a:rPr lang="de-DE" sz="2000" dirty="0"/>
                    <a:t> </a:t>
                  </a:r>
                  <a:r>
                    <a:rPr lang="de-DE" sz="2000" b="1" dirty="0" err="1"/>
                    <a:t>selected</a:t>
                  </a:r>
                  <a:r>
                    <a:rPr lang="de-DE" sz="2000" b="1" dirty="0"/>
                    <a:t> </a:t>
                  </a:r>
                  <a:r>
                    <a:rPr lang="de-DE" sz="2000" b="1" dirty="0" err="1"/>
                    <a:t>proteins</a:t>
                  </a:r>
                  <a:endParaRPr lang="de-DE" sz="2000" b="1" dirty="0"/>
                </a:p>
              </p:txBody>
            </p:sp>
            <p:sp>
              <p:nvSpPr>
                <p:cNvPr id="103" name="Textfeld 102">
                  <a:extLst>
                    <a:ext uri="{FF2B5EF4-FFF2-40B4-BE49-F238E27FC236}">
                      <a16:creationId xmlns:a16="http://schemas.microsoft.com/office/drawing/2014/main" id="{AB4E7CB8-A598-13F0-B9B2-D78BEC70F685}"/>
                    </a:ext>
                  </a:extLst>
                </p:cNvPr>
                <p:cNvSpPr txBox="1"/>
                <p:nvPr/>
              </p:nvSpPr>
              <p:spPr>
                <a:xfrm>
                  <a:off x="20852867" y="19622701"/>
                  <a:ext cx="325101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de-DE" sz="2000" dirty="0" err="1"/>
                    <a:t>Comparison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of</a:t>
                  </a:r>
                  <a:r>
                    <a:rPr lang="de-DE" sz="2000" dirty="0"/>
                    <a:t> COM </a:t>
                  </a:r>
                  <a:r>
                    <a:rPr lang="de-DE" sz="2000" dirty="0" err="1"/>
                    <a:t>values</a:t>
                  </a:r>
                  <a:r>
                    <a:rPr lang="de-DE" sz="2000" dirty="0"/>
                    <a:t> </a:t>
                  </a:r>
                  <a:r>
                    <a:rPr lang="de-DE" sz="2000" dirty="0" err="1"/>
                    <a:t>among</a:t>
                  </a:r>
                  <a:r>
                    <a:rPr lang="de-DE" sz="2000" dirty="0"/>
                    <a:t> </a:t>
                  </a:r>
                  <a:r>
                    <a:rPr lang="de-DE" sz="2000" b="1" dirty="0"/>
                    <a:t>not </a:t>
                  </a:r>
                  <a:r>
                    <a:rPr lang="de-DE" sz="2000" b="1" dirty="0" err="1"/>
                    <a:t>selected</a:t>
                  </a:r>
                  <a:r>
                    <a:rPr lang="de-DE" sz="2000" b="1" dirty="0"/>
                    <a:t> </a:t>
                  </a:r>
                  <a:r>
                    <a:rPr lang="de-DE" sz="2000" b="1" dirty="0" err="1"/>
                    <a:t>proteins</a:t>
                  </a:r>
                  <a:r>
                    <a:rPr lang="de-DE" sz="2000" b="1" dirty="0"/>
                    <a:t> </a:t>
                  </a:r>
                </a:p>
              </p:txBody>
            </p:sp>
          </p:grpSp>
          <p:sp>
            <p:nvSpPr>
              <p:cNvPr id="105" name="Textfeld 104">
                <a:extLst>
                  <a:ext uri="{FF2B5EF4-FFF2-40B4-BE49-F238E27FC236}">
                    <a16:creationId xmlns:a16="http://schemas.microsoft.com/office/drawing/2014/main" id="{5F9ED2BC-0A0F-C483-4F5D-F873DE275C76}"/>
                  </a:ext>
                </a:extLst>
              </p:cNvPr>
              <p:cNvSpPr txBox="1"/>
              <p:nvPr/>
            </p:nvSpPr>
            <p:spPr>
              <a:xfrm rot="16200000">
                <a:off x="14651364" y="21422911"/>
                <a:ext cx="2935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rnase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6" name="Textfeld 105">
                <a:extLst>
                  <a:ext uri="{FF2B5EF4-FFF2-40B4-BE49-F238E27FC236}">
                    <a16:creationId xmlns:a16="http://schemas.microsoft.com/office/drawing/2014/main" id="{8D1B04E8-EAF5-ECB8-5E63-D5FF547E5ADE}"/>
                  </a:ext>
                </a:extLst>
              </p:cNvPr>
              <p:cNvSpPr txBox="1"/>
              <p:nvPr/>
            </p:nvSpPr>
            <p:spPr>
              <a:xfrm>
                <a:off x="16610403" y="23466005"/>
                <a:ext cx="336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8" name="Textfeld 107">
                <a:extLst>
                  <a:ext uri="{FF2B5EF4-FFF2-40B4-BE49-F238E27FC236}">
                    <a16:creationId xmlns:a16="http://schemas.microsoft.com/office/drawing/2014/main" id="{AD7C890B-D8D5-6293-7F59-08EE74FCE78B}"/>
                  </a:ext>
                </a:extLst>
              </p:cNvPr>
              <p:cNvSpPr txBox="1"/>
              <p:nvPr/>
            </p:nvSpPr>
            <p:spPr>
              <a:xfrm>
                <a:off x="20950227" y="23491473"/>
                <a:ext cx="33626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control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  <p:sp>
            <p:nvSpPr>
              <p:cNvPr id="109" name="Textfeld 108">
                <a:extLst>
                  <a:ext uri="{FF2B5EF4-FFF2-40B4-BE49-F238E27FC236}">
                    <a16:creationId xmlns:a16="http://schemas.microsoft.com/office/drawing/2014/main" id="{ACCC85E4-8390-BE42-D396-7298C1ADDA18}"/>
                  </a:ext>
                </a:extLst>
              </p:cNvPr>
              <p:cNvSpPr txBox="1"/>
              <p:nvPr/>
            </p:nvSpPr>
            <p:spPr>
              <a:xfrm rot="16200000">
                <a:off x="18968097" y="21354922"/>
                <a:ext cx="2935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dirty="0"/>
                  <a:t>COM </a:t>
                </a:r>
                <a:r>
                  <a:rPr lang="de-DE" dirty="0" err="1"/>
                  <a:t>values</a:t>
                </a:r>
                <a:r>
                  <a:rPr lang="de-DE" dirty="0"/>
                  <a:t> </a:t>
                </a:r>
                <a:r>
                  <a:rPr lang="de-DE" dirty="0" err="1"/>
                  <a:t>for</a:t>
                </a:r>
                <a:r>
                  <a:rPr lang="de-DE" dirty="0"/>
                  <a:t> </a:t>
                </a:r>
                <a:r>
                  <a:rPr lang="de-DE" dirty="0" err="1"/>
                  <a:t>rnase</a:t>
                </a:r>
                <a:r>
                  <a:rPr lang="de-DE" dirty="0"/>
                  <a:t> </a:t>
                </a:r>
                <a:r>
                  <a:rPr lang="de-DE" dirty="0" err="1"/>
                  <a:t>subset</a:t>
                </a:r>
                <a:r>
                  <a:rPr lang="de-DE" dirty="0"/>
                  <a:t> </a:t>
                </a:r>
              </a:p>
            </p:txBody>
          </p:sp>
        </p:grpSp>
        <p:sp>
          <p:nvSpPr>
            <p:cNvPr id="112" name="Textfeld 111">
              <a:extLst>
                <a:ext uri="{FF2B5EF4-FFF2-40B4-BE49-F238E27FC236}">
                  <a16:creationId xmlns:a16="http://schemas.microsoft.com/office/drawing/2014/main" id="{15B72768-09D0-DD00-EC13-1575C27200AE}"/>
                </a:ext>
              </a:extLst>
            </p:cNvPr>
            <p:cNvSpPr txBox="1"/>
            <p:nvPr/>
          </p:nvSpPr>
          <p:spPr>
            <a:xfrm>
              <a:off x="15987214" y="15734215"/>
              <a:ext cx="36933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B</a:t>
              </a:r>
            </a:p>
          </p:txBody>
        </p:sp>
      </p:grpSp>
      <p:grpSp>
        <p:nvGrpSpPr>
          <p:cNvPr id="65" name="Gruppieren 64">
            <a:extLst>
              <a:ext uri="{FF2B5EF4-FFF2-40B4-BE49-F238E27FC236}">
                <a16:creationId xmlns:a16="http://schemas.microsoft.com/office/drawing/2014/main" id="{885998D2-F722-FB70-60D1-28A16771B1EA}"/>
              </a:ext>
            </a:extLst>
          </p:cNvPr>
          <p:cNvGrpSpPr/>
          <p:nvPr/>
        </p:nvGrpSpPr>
        <p:grpSpPr>
          <a:xfrm>
            <a:off x="10957242" y="7853349"/>
            <a:ext cx="7053033" cy="5049893"/>
            <a:chOff x="10957242" y="7853349"/>
            <a:chExt cx="7053033" cy="5049893"/>
          </a:xfrm>
        </p:grpSpPr>
        <p:pic>
          <p:nvPicPr>
            <p:cNvPr id="113" name="Grafik 112">
              <a:extLst>
                <a:ext uri="{FF2B5EF4-FFF2-40B4-BE49-F238E27FC236}">
                  <a16:creationId xmlns:a16="http://schemas.microsoft.com/office/drawing/2014/main" id="{BBC23134-B231-171D-9286-617A45D01EB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10989388" y="8065466"/>
              <a:ext cx="6501979" cy="3150834"/>
            </a:xfrm>
            <a:prstGeom prst="rect">
              <a:avLst/>
            </a:prstGeom>
          </p:spPr>
        </p:pic>
        <p:sp>
          <p:nvSpPr>
            <p:cNvPr id="114" name="Textfeld 113">
              <a:extLst>
                <a:ext uri="{FF2B5EF4-FFF2-40B4-BE49-F238E27FC236}">
                  <a16:creationId xmlns:a16="http://schemas.microsoft.com/office/drawing/2014/main" id="{9602B440-6D5E-1C7B-F677-70B9F3C3BD9C}"/>
                </a:ext>
              </a:extLst>
            </p:cNvPr>
            <p:cNvSpPr txBox="1"/>
            <p:nvPr/>
          </p:nvSpPr>
          <p:spPr>
            <a:xfrm>
              <a:off x="10957242" y="11272026"/>
              <a:ext cx="7053033" cy="16312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000" b="1" dirty="0"/>
                <a:t>Fig 1 </a:t>
              </a:r>
              <a:r>
                <a:rPr lang="de-DE" sz="2000" dirty="0" err="1"/>
                <a:t>Schematic</a:t>
              </a:r>
              <a:r>
                <a:rPr lang="de-DE" sz="2000" dirty="0"/>
                <a:t> Illustration </a:t>
              </a:r>
              <a:r>
                <a:rPr lang="de-DE" sz="2000" dirty="0" err="1"/>
                <a:t>of</a:t>
              </a:r>
              <a:r>
                <a:rPr lang="de-DE" sz="2000" dirty="0"/>
                <a:t> RNA-</a:t>
              </a:r>
              <a:r>
                <a:rPr lang="de-DE" sz="2000" dirty="0" err="1"/>
                <a:t>dependency</a:t>
              </a:r>
              <a:r>
                <a:rPr lang="de-DE" sz="2000" dirty="0"/>
                <a:t>.</a:t>
              </a:r>
            </a:p>
            <a:p>
              <a:endParaRPr lang="de-DE" sz="2000" dirty="0"/>
            </a:p>
            <a:p>
              <a:r>
                <a:rPr lang="de-DE" sz="2000" dirty="0"/>
                <a:t>A </a:t>
              </a:r>
              <a:r>
                <a:rPr lang="de-DE" sz="2000" dirty="0" err="1"/>
                <a:t>protein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considered</a:t>
              </a:r>
              <a:r>
                <a:rPr lang="de-DE" sz="2000" dirty="0"/>
                <a:t> RNA-</a:t>
              </a:r>
              <a:r>
                <a:rPr lang="de-DE" sz="2000" dirty="0" err="1"/>
                <a:t>dependent</a:t>
              </a:r>
              <a:r>
                <a:rPr lang="de-DE" sz="2000" dirty="0"/>
                <a:t> </a:t>
              </a:r>
              <a:r>
                <a:rPr lang="de-DE" sz="2000" dirty="0" err="1"/>
                <a:t>if</a:t>
              </a:r>
              <a:r>
                <a:rPr lang="de-DE" sz="2000" dirty="0"/>
                <a:t> </a:t>
              </a:r>
              <a:r>
                <a:rPr lang="de-DE" sz="2000" dirty="0" err="1"/>
                <a:t>its</a:t>
              </a:r>
              <a:r>
                <a:rPr lang="de-DE" sz="2000" dirty="0"/>
                <a:t> </a:t>
              </a:r>
              <a:r>
                <a:rPr lang="de-DE" sz="2000" dirty="0" err="1"/>
                <a:t>interactome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dependent</a:t>
              </a:r>
              <a:r>
                <a:rPr lang="de-DE" sz="2000" dirty="0"/>
                <a:t> on RNA. </a:t>
              </a:r>
              <a:r>
                <a:rPr lang="de-DE" sz="2000" dirty="0" err="1"/>
                <a:t>It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either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directly</a:t>
              </a:r>
              <a:r>
                <a:rPr lang="de-DE" sz="2000" dirty="0"/>
                <a:t> </a:t>
              </a:r>
              <a:r>
                <a:rPr lang="de-DE" sz="2000" dirty="0" err="1"/>
                <a:t>or</a:t>
              </a:r>
              <a:r>
                <a:rPr lang="de-DE" sz="2000" dirty="0"/>
                <a:t> </a:t>
              </a:r>
              <a:r>
                <a:rPr lang="de-DE" sz="2000" dirty="0" err="1"/>
                <a:t>indirectly</a:t>
              </a:r>
              <a:r>
                <a:rPr lang="de-DE" sz="2000" dirty="0"/>
                <a:t> </a:t>
              </a:r>
              <a:r>
                <a:rPr lang="de-DE" sz="2000" dirty="0" err="1"/>
                <a:t>attached</a:t>
              </a:r>
              <a:r>
                <a:rPr lang="de-DE" sz="2000" dirty="0"/>
                <a:t> </a:t>
              </a:r>
              <a:r>
                <a:rPr lang="de-DE" sz="2000" dirty="0" err="1"/>
                <a:t>to</a:t>
              </a:r>
              <a:r>
                <a:rPr lang="de-DE" sz="2000" dirty="0"/>
                <a:t> RNA, ist </a:t>
              </a:r>
              <a:r>
                <a:rPr lang="de-DE" sz="2000" dirty="0" err="1"/>
                <a:t>functionality</a:t>
              </a:r>
              <a:r>
                <a:rPr lang="de-DE" sz="2000" dirty="0"/>
                <a:t> in </a:t>
              </a:r>
              <a:r>
                <a:rPr lang="de-DE" sz="2000" dirty="0" err="1"/>
                <a:t>biological</a:t>
              </a:r>
              <a:r>
                <a:rPr lang="de-DE" sz="2000" dirty="0"/>
                <a:t> </a:t>
              </a:r>
              <a:r>
                <a:rPr lang="de-DE" sz="2000" dirty="0" err="1"/>
                <a:t>context</a:t>
              </a:r>
              <a:r>
                <a:rPr lang="de-DE" sz="2000" dirty="0"/>
                <a:t> </a:t>
              </a:r>
              <a:r>
                <a:rPr lang="de-DE" sz="2000" dirty="0" err="1"/>
                <a:t>is</a:t>
              </a:r>
              <a:r>
                <a:rPr lang="de-DE" sz="2000" dirty="0"/>
                <a:t> </a:t>
              </a:r>
              <a:r>
                <a:rPr lang="de-DE" sz="2000" dirty="0" err="1"/>
                <a:t>associated</a:t>
              </a:r>
              <a:r>
                <a:rPr lang="de-DE" sz="2000" dirty="0"/>
                <a:t> </a:t>
              </a:r>
              <a:r>
                <a:rPr lang="de-DE" sz="2000" dirty="0" err="1"/>
                <a:t>with</a:t>
              </a:r>
              <a:r>
                <a:rPr lang="de-DE" sz="2000" dirty="0"/>
                <a:t> RNA</a:t>
              </a:r>
            </a:p>
          </p:txBody>
        </p:sp>
        <p:sp>
          <p:nvSpPr>
            <p:cNvPr id="115" name="Textfeld 114">
              <a:extLst>
                <a:ext uri="{FF2B5EF4-FFF2-40B4-BE49-F238E27FC236}">
                  <a16:creationId xmlns:a16="http://schemas.microsoft.com/office/drawing/2014/main" id="{99212C4C-1E85-02E2-ED7B-9C6C2240AFA2}"/>
                </a:ext>
              </a:extLst>
            </p:cNvPr>
            <p:cNvSpPr txBox="1"/>
            <p:nvPr/>
          </p:nvSpPr>
          <p:spPr>
            <a:xfrm>
              <a:off x="10989388" y="7853349"/>
              <a:ext cx="64847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400" b="1" dirty="0"/>
                <a:t>1</a:t>
              </a:r>
            </a:p>
          </p:txBody>
        </p:sp>
      </p:grpSp>
      <p:grpSp>
        <p:nvGrpSpPr>
          <p:cNvPr id="30" name="Group 109">
            <a:extLst>
              <a:ext uri="{FF2B5EF4-FFF2-40B4-BE49-F238E27FC236}">
                <a16:creationId xmlns:a16="http://schemas.microsoft.com/office/drawing/2014/main" id="{F2D5F26A-63E2-0772-0CF8-488F160AC957}"/>
              </a:ext>
            </a:extLst>
          </p:cNvPr>
          <p:cNvGrpSpPr/>
          <p:nvPr/>
        </p:nvGrpSpPr>
        <p:grpSpPr>
          <a:xfrm>
            <a:off x="9347369" y="20854063"/>
            <a:ext cx="12020642" cy="5746172"/>
            <a:chOff x="6343061" y="15742343"/>
            <a:chExt cx="12020642" cy="5746172"/>
          </a:xfrm>
        </p:grpSpPr>
        <p:grpSp>
          <p:nvGrpSpPr>
            <p:cNvPr id="44" name="Group 104">
              <a:extLst>
                <a:ext uri="{FF2B5EF4-FFF2-40B4-BE49-F238E27FC236}">
                  <a16:creationId xmlns:a16="http://schemas.microsoft.com/office/drawing/2014/main" id="{5AAC7284-41A1-8794-3E39-02CAE7C04C0A}"/>
                </a:ext>
              </a:extLst>
            </p:cNvPr>
            <p:cNvGrpSpPr/>
            <p:nvPr/>
          </p:nvGrpSpPr>
          <p:grpSpPr>
            <a:xfrm>
              <a:off x="6343061" y="15969640"/>
              <a:ext cx="12020642" cy="5518875"/>
              <a:chOff x="6343061" y="15969640"/>
              <a:chExt cx="12020642" cy="5518875"/>
            </a:xfrm>
          </p:grpSpPr>
          <p:pic>
            <p:nvPicPr>
              <p:cNvPr id="51" name="Picture 52" descr="A diagram of a graph&#10;&#10;AI-generated content may be incorrect.">
                <a:extLst>
                  <a:ext uri="{FF2B5EF4-FFF2-40B4-BE49-F238E27FC236}">
                    <a16:creationId xmlns:a16="http://schemas.microsoft.com/office/drawing/2014/main" id="{701228F5-93D1-B50B-F6F4-72BFCF724B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43061" y="15969640"/>
                <a:ext cx="3814597" cy="2860948"/>
              </a:xfrm>
              <a:prstGeom prst="rect">
                <a:avLst/>
              </a:prstGeom>
            </p:spPr>
          </p:pic>
          <p:pic>
            <p:nvPicPr>
              <p:cNvPr id="54" name="Picture 54" descr="A diagram of a graph showing a number of blue dots&#10;&#10;AI-generated content may be incorrect.">
                <a:extLst>
                  <a:ext uri="{FF2B5EF4-FFF2-40B4-BE49-F238E27FC236}">
                    <a16:creationId xmlns:a16="http://schemas.microsoft.com/office/drawing/2014/main" id="{12A65194-3EE6-DCF3-6E48-2C58E0C180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344438" y="18628600"/>
                <a:ext cx="3813219" cy="2859915"/>
              </a:xfrm>
              <a:prstGeom prst="rect">
                <a:avLst/>
              </a:prstGeom>
            </p:spPr>
          </p:pic>
          <p:pic>
            <p:nvPicPr>
              <p:cNvPr id="55" name="Picture 57" descr="A graph showing a curve of dots&#10;&#10;AI-generated content may be incorrect.">
                <a:extLst>
                  <a:ext uri="{FF2B5EF4-FFF2-40B4-BE49-F238E27FC236}">
                    <a16:creationId xmlns:a16="http://schemas.microsoft.com/office/drawing/2014/main" id="{8BF8143B-DFA0-33B5-4F17-7A5B3C6A78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448382" y="15969640"/>
                <a:ext cx="3814597" cy="2860948"/>
              </a:xfrm>
              <a:prstGeom prst="rect">
                <a:avLst/>
              </a:prstGeom>
            </p:spPr>
          </p:pic>
          <p:pic>
            <p:nvPicPr>
              <p:cNvPr id="56" name="Picture 60" descr="A graph showing a curve of a line&#10;&#10;AI-generated content may be incorrect.">
                <a:extLst>
                  <a:ext uri="{FF2B5EF4-FFF2-40B4-BE49-F238E27FC236}">
                    <a16:creationId xmlns:a16="http://schemas.microsoft.com/office/drawing/2014/main" id="{833F0B54-27C1-FB21-6FE9-F005BE5D36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0445325" y="18631015"/>
                <a:ext cx="3810000" cy="2857500"/>
              </a:xfrm>
              <a:prstGeom prst="rect">
                <a:avLst/>
              </a:prstGeom>
            </p:spPr>
          </p:pic>
          <p:pic>
            <p:nvPicPr>
              <p:cNvPr id="62" name="Picture 85" descr="A graph of a patient's elbow&#10;&#10;AI-generated content may be incorrect.">
                <a:extLst>
                  <a:ext uri="{FF2B5EF4-FFF2-40B4-BE49-F238E27FC236}">
                    <a16:creationId xmlns:a16="http://schemas.microsoft.com/office/drawing/2014/main" id="{1E6C2B18-3112-6D3A-9901-627B792761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14553703" y="16057584"/>
                <a:ext cx="3810000" cy="2857500"/>
              </a:xfrm>
              <a:prstGeom prst="rect">
                <a:avLst/>
              </a:prstGeom>
            </p:spPr>
          </p:pic>
          <p:pic>
            <p:nvPicPr>
              <p:cNvPr id="63" name="Picture 103" descr="A graph of a line graph&#10;&#10;AI-generated content may be incorrect.">
                <a:extLst>
                  <a:ext uri="{FF2B5EF4-FFF2-40B4-BE49-F238E27FC236}">
                    <a16:creationId xmlns:a16="http://schemas.microsoft.com/office/drawing/2014/main" id="{87D4E590-2CE4-E83D-5378-A12AB6C70C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4556002" y="18599432"/>
                <a:ext cx="3807701" cy="2855776"/>
              </a:xfrm>
              <a:prstGeom prst="rect">
                <a:avLst/>
              </a:prstGeom>
            </p:spPr>
          </p:pic>
        </p:grpSp>
        <p:sp>
          <p:nvSpPr>
            <p:cNvPr id="46" name="TextBox 105">
              <a:extLst>
                <a:ext uri="{FF2B5EF4-FFF2-40B4-BE49-F238E27FC236}">
                  <a16:creationId xmlns:a16="http://schemas.microsoft.com/office/drawing/2014/main" id="{3512043F-66F8-EC1E-F88E-65A71874D70F}"/>
                </a:ext>
              </a:extLst>
            </p:cNvPr>
            <p:cNvSpPr txBox="1"/>
            <p:nvPr/>
          </p:nvSpPr>
          <p:spPr>
            <a:xfrm>
              <a:off x="6515900" y="15763772"/>
              <a:ext cx="55832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/>
                <a:t>6</a:t>
              </a:r>
              <a:r>
                <a:rPr lang="en-GB" sz="2400" b="1" noProof="0" dirty="0"/>
                <a:t>A</a:t>
              </a:r>
            </a:p>
          </p:txBody>
        </p:sp>
        <p:sp>
          <p:nvSpPr>
            <p:cNvPr id="47" name="TextBox 106">
              <a:extLst>
                <a:ext uri="{FF2B5EF4-FFF2-40B4-BE49-F238E27FC236}">
                  <a16:creationId xmlns:a16="http://schemas.microsoft.com/office/drawing/2014/main" id="{3AD17291-EDBC-55D9-13EA-4A251032C501}"/>
                </a:ext>
              </a:extLst>
            </p:cNvPr>
            <p:cNvSpPr txBox="1"/>
            <p:nvPr/>
          </p:nvSpPr>
          <p:spPr>
            <a:xfrm>
              <a:off x="10856694" y="15742343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B</a:t>
              </a:r>
            </a:p>
          </p:txBody>
        </p:sp>
        <p:sp>
          <p:nvSpPr>
            <p:cNvPr id="48" name="TextBox 107">
              <a:extLst>
                <a:ext uri="{FF2B5EF4-FFF2-40B4-BE49-F238E27FC236}">
                  <a16:creationId xmlns:a16="http://schemas.microsoft.com/office/drawing/2014/main" id="{94152693-56B7-C10A-EB74-4E3F1CFC6B49}"/>
                </a:ext>
              </a:extLst>
            </p:cNvPr>
            <p:cNvSpPr txBox="1"/>
            <p:nvPr/>
          </p:nvSpPr>
          <p:spPr>
            <a:xfrm>
              <a:off x="14993991" y="15763772"/>
              <a:ext cx="3906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noProof="0" dirty="0"/>
                <a:t>C</a:t>
              </a:r>
            </a:p>
          </p:txBody>
        </p:sp>
      </p:grpSp>
      <p:sp>
        <p:nvSpPr>
          <p:cNvPr id="64" name="Textfeld 63">
            <a:extLst>
              <a:ext uri="{FF2B5EF4-FFF2-40B4-BE49-F238E27FC236}">
                <a16:creationId xmlns:a16="http://schemas.microsoft.com/office/drawing/2014/main" id="{1288FC3D-AD3C-8F05-DCCF-298CE79300CE}"/>
              </a:ext>
            </a:extLst>
          </p:cNvPr>
          <p:cNvSpPr txBox="1"/>
          <p:nvPr/>
        </p:nvSpPr>
        <p:spPr>
          <a:xfrm>
            <a:off x="21368011" y="23636030"/>
            <a:ext cx="7923853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b="1" dirty="0"/>
              <a:t>Fig. 5 </a:t>
            </a:r>
            <a:r>
              <a:rPr lang="en-GB" dirty="0"/>
              <a:t>Principle Component Analyses and </a:t>
            </a:r>
            <a:r>
              <a:rPr lang="en-GB" dirty="0" err="1"/>
              <a:t>Elbowplots</a:t>
            </a:r>
            <a:r>
              <a:rPr lang="en-GB" dirty="0"/>
              <a:t> of the selected and the non-selected proteins. RNASE and CTRL are plotted separately for comparison in the PCA. The </a:t>
            </a:r>
            <a:r>
              <a:rPr lang="en-GB" dirty="0" err="1"/>
              <a:t>Elbowplots</a:t>
            </a:r>
            <a:r>
              <a:rPr lang="en-GB" dirty="0"/>
              <a:t> shows only RNASE.</a:t>
            </a:r>
          </a:p>
          <a:p>
            <a:pPr algn="just"/>
            <a:endParaRPr lang="en-GB" dirty="0"/>
          </a:p>
          <a:p>
            <a:pPr algn="just"/>
            <a:r>
              <a:rPr lang="en-GB" b="1" dirty="0"/>
              <a:t>A) </a:t>
            </a:r>
            <a:r>
              <a:rPr lang="en-GB" dirty="0"/>
              <a:t>PCA of the selected proteins. The data points of the RNASE compared to the CTRL make up an overall similar shape, but a shift is visible in the density of the points. </a:t>
            </a:r>
            <a:r>
              <a:rPr lang="en-GB" b="1" dirty="0"/>
              <a:t>B) </a:t>
            </a:r>
            <a:r>
              <a:rPr lang="en-GB" dirty="0"/>
              <a:t>PCA</a:t>
            </a:r>
            <a:r>
              <a:rPr lang="en-GB" b="1" dirty="0"/>
              <a:t> </a:t>
            </a:r>
            <a:r>
              <a:rPr lang="en-GB" dirty="0"/>
              <a:t>of the non-selected proteins. The points of the RNASE and CTRL form mostly the same structure. </a:t>
            </a:r>
            <a:r>
              <a:rPr lang="en-GB" b="1" dirty="0"/>
              <a:t>C) </a:t>
            </a:r>
            <a:r>
              <a:rPr lang="en-GB" dirty="0"/>
              <a:t>Elbow-Plot of the RNASE. The </a:t>
            </a:r>
            <a:r>
              <a:rPr lang="en-GB" dirty="0" err="1"/>
              <a:t>knick</a:t>
            </a:r>
            <a:r>
              <a:rPr lang="en-GB" dirty="0"/>
              <a:t> of the elbow is between 3 and 4. To compare selected and non-selected proteins, we decided to use 3 clusters in the </a:t>
            </a:r>
            <a:r>
              <a:rPr lang="en-GB" dirty="0" err="1"/>
              <a:t>kmeans</a:t>
            </a:r>
            <a:r>
              <a:rPr lang="en-GB" dirty="0"/>
              <a:t> clustering.</a:t>
            </a:r>
          </a:p>
        </p:txBody>
      </p:sp>
      <p:pic>
        <p:nvPicPr>
          <p:cNvPr id="80" name="Grafik 79">
            <a:extLst>
              <a:ext uri="{FF2B5EF4-FFF2-40B4-BE49-F238E27FC236}">
                <a16:creationId xmlns:a16="http://schemas.microsoft.com/office/drawing/2014/main" id="{E35800D6-F7B5-B0EB-F3B9-A4DE3EF55A87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23626554" y="16191664"/>
            <a:ext cx="3913718" cy="3609975"/>
          </a:xfrm>
          <a:prstGeom prst="rect">
            <a:avLst/>
          </a:prstGeom>
        </p:spPr>
      </p:pic>
      <p:sp>
        <p:nvSpPr>
          <p:cNvPr id="81" name="Textfeld 80">
            <a:extLst>
              <a:ext uri="{FF2B5EF4-FFF2-40B4-BE49-F238E27FC236}">
                <a16:creationId xmlns:a16="http://schemas.microsoft.com/office/drawing/2014/main" id="{0BC393B5-C78B-2BB8-FD41-73042A3CEA4A}"/>
              </a:ext>
            </a:extLst>
          </p:cNvPr>
          <p:cNvSpPr txBox="1"/>
          <p:nvPr/>
        </p:nvSpPr>
        <p:spPr>
          <a:xfrm rot="16200000">
            <a:off x="22630645" y="17417692"/>
            <a:ext cx="1559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Frequency</a:t>
            </a:r>
            <a:endParaRPr lang="de-DE" dirty="0"/>
          </a:p>
        </p:txBody>
      </p:sp>
      <p:sp>
        <p:nvSpPr>
          <p:cNvPr id="82" name="Textfeld 81">
            <a:extLst>
              <a:ext uri="{FF2B5EF4-FFF2-40B4-BE49-F238E27FC236}">
                <a16:creationId xmlns:a16="http://schemas.microsoft.com/office/drawing/2014/main" id="{A8793E91-1DE6-7627-C829-6D993305B2B0}"/>
              </a:ext>
            </a:extLst>
          </p:cNvPr>
          <p:cNvSpPr txBox="1"/>
          <p:nvPr/>
        </p:nvSpPr>
        <p:spPr>
          <a:xfrm>
            <a:off x="25008263" y="19759448"/>
            <a:ext cx="1817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Isoelectric</a:t>
            </a:r>
            <a:r>
              <a:rPr lang="de-DE" dirty="0"/>
              <a:t> </a:t>
            </a:r>
            <a:r>
              <a:rPr lang="de-DE" dirty="0" err="1"/>
              <a:t>point</a:t>
            </a:r>
            <a:endParaRPr lang="de-DE" dirty="0"/>
          </a:p>
        </p:txBody>
      </p:sp>
      <p:sp>
        <p:nvSpPr>
          <p:cNvPr id="83" name="Textfeld 82">
            <a:extLst>
              <a:ext uri="{FF2B5EF4-FFF2-40B4-BE49-F238E27FC236}">
                <a16:creationId xmlns:a16="http://schemas.microsoft.com/office/drawing/2014/main" id="{61CA8564-A72D-88F5-3A0E-4E566DA38655}"/>
              </a:ext>
            </a:extLst>
          </p:cNvPr>
          <p:cNvSpPr txBox="1"/>
          <p:nvPr/>
        </p:nvSpPr>
        <p:spPr>
          <a:xfrm>
            <a:off x="23476949" y="20330887"/>
            <a:ext cx="49987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Fig. 6 – Histogram of isoelectric points (</a:t>
            </a:r>
            <a:r>
              <a:rPr lang="en-US" b="1" dirty="0" err="1"/>
              <a:t>pI</a:t>
            </a:r>
            <a:r>
              <a:rPr lang="en-US" b="1" dirty="0"/>
              <a:t>) for selected proteins</a:t>
            </a:r>
            <a:br>
              <a:rPr lang="en-US" dirty="0"/>
            </a:br>
            <a:r>
              <a:rPr lang="en-US" dirty="0"/>
              <a:t>The mean </a:t>
            </a:r>
            <a:r>
              <a:rPr lang="en-US" dirty="0" err="1"/>
              <a:t>pI</a:t>
            </a:r>
            <a:r>
              <a:rPr lang="en-US" dirty="0"/>
              <a:t> (8.16) is marked by a black line. A right-sided t-test against </a:t>
            </a:r>
            <a:r>
              <a:rPr lang="en-US" dirty="0" err="1"/>
              <a:t>pI</a:t>
            </a:r>
            <a:r>
              <a:rPr lang="en-US" dirty="0"/>
              <a:t> = 7.0 yielded a p-value of 2.2e-16, indicating that selected proteins have significantly higher isoelectric points.</a:t>
            </a:r>
            <a:endParaRPr lang="de-DE" dirty="0"/>
          </a:p>
        </p:txBody>
      </p:sp>
      <p:sp>
        <p:nvSpPr>
          <p:cNvPr id="84" name="Textfeld 83">
            <a:extLst>
              <a:ext uri="{FF2B5EF4-FFF2-40B4-BE49-F238E27FC236}">
                <a16:creationId xmlns:a16="http://schemas.microsoft.com/office/drawing/2014/main" id="{E74BD1D1-81E5-0201-78E1-46E88BAC7B37}"/>
              </a:ext>
            </a:extLst>
          </p:cNvPr>
          <p:cNvSpPr txBox="1"/>
          <p:nvPr/>
        </p:nvSpPr>
        <p:spPr>
          <a:xfrm>
            <a:off x="23225760" y="15669382"/>
            <a:ext cx="400794" cy="5222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D70C59C4-30AB-EA5B-8DE4-B9E34DA2D83C}"/>
              </a:ext>
            </a:extLst>
          </p:cNvPr>
          <p:cNvSpPr txBox="1"/>
          <p:nvPr/>
        </p:nvSpPr>
        <p:spPr>
          <a:xfrm>
            <a:off x="23220072" y="16003537"/>
            <a:ext cx="518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b="1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37746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972</Words>
  <Application>Microsoft Office PowerPoint</Application>
  <PresentationFormat>Benutzerdefiniert</PresentationFormat>
  <Paragraphs>90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6" baseType="lpstr">
      <vt:lpstr>Aptos</vt:lpstr>
      <vt:lpstr>Arial</vt:lpstr>
      <vt:lpstr>Calibri</vt:lpstr>
      <vt:lpstr>Calibri Light</vt:lpstr>
      <vt:lpstr>Office Theme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Maiwen Caudron-Herger</dc:creator>
  <cp:lastModifiedBy>Julian Baureis</cp:lastModifiedBy>
  <cp:revision>59</cp:revision>
  <dcterms:created xsi:type="dcterms:W3CDTF">2025-05-15T11:21:40Z</dcterms:created>
  <dcterms:modified xsi:type="dcterms:W3CDTF">2025-07-05T22:29:37Z</dcterms:modified>
</cp:coreProperties>
</file>