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 varScale="1">
        <p:scale>
          <a:sx n="17" d="100"/>
          <a:sy n="17" d="100"/>
        </p:scale>
        <p:origin x="3624" y="13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1122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-29498" y="-22105"/>
            <a:ext cx="30304711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427833"/>
            <a:ext cx="7850849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2020, Nature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et al., RBP2GO: a comprehensive pan-species database on RNA-binding proteins, their interactions and functions, 2021, Nucleic Acids Research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6294978"/>
            <a:ext cx="144178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86132" y="2266675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9322471" y="3721844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791293" y="15537416"/>
            <a:ext cx="11762833" cy="8334236"/>
            <a:chOff x="13611050" y="15923651"/>
            <a:chExt cx="11762833" cy="833423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611050" y="15923651"/>
              <a:ext cx="11762833" cy="5778729"/>
              <a:chOff x="6800261" y="15711863"/>
              <a:chExt cx="117628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800261" y="15969640"/>
                <a:ext cx="11762833" cy="5520952"/>
                <a:chOff x="6800261" y="15969640"/>
                <a:chExt cx="117628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02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16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28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1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9017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6</a:t>
                </a:r>
                <a:r>
                  <a:rPr lang="en-US" sz="2400" b="1" noProof="0" dirty="0"/>
                  <a:t>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11614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845075" y="21857230"/>
              <a:ext cx="110290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6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r>
                <a:rPr lang="en-US" sz="1000" noProof="0" dirty="0"/>
                <a:t> </a:t>
              </a:r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r>
                    <a:rPr lang="en-US" sz="2000" noProof="0" dirty="0"/>
                    <a:t> </a:t>
                  </a:r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7</a:t>
                  </a:r>
                  <a:r>
                    <a:rPr lang="en-US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8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</a:t>
                  </a:r>
                  <a:r>
                    <a:rPr lang="en-US" sz="2000" noProof="0"/>
                    <a:t>worked. </a:t>
                  </a:r>
                  <a:endParaRPr lang="en-US" sz="2000" noProof="0" dirty="0"/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sz="2400" b="1" noProof="0" dirty="0"/>
                  <a:t>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1007582" y="21673177"/>
            <a:ext cx="66695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0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Center of mass (COM)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main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main shift without COM shift and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9895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8410377" y="15502709"/>
            <a:ext cx="4005104" cy="4382741"/>
            <a:chOff x="8077058" y="15663296"/>
            <a:chExt cx="4308757" cy="4715018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663296"/>
              <a:ext cx="61517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622898"/>
              <a:chOff x="8161119" y="15755416"/>
              <a:chExt cx="4224696" cy="4622898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20008982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78649" y="20454912"/>
            <a:ext cx="484914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 </a:t>
            </a:r>
            <a:r>
              <a:rPr lang="en-US" sz="2000" dirty="0"/>
              <a:t>Center-of-mass (COM) shifts between control and RNase conditions. 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Each dot represents one protein. X: COM in control, Y: COM in RNase.</a:t>
            </a:r>
            <a:r>
              <a:rPr lang="en-US" sz="2000" b="1" dirty="0"/>
              <a:t> A) </a:t>
            </a:r>
            <a:r>
              <a:rPr lang="en-US" sz="2000" dirty="0"/>
              <a:t>Selected proteins. </a:t>
            </a:r>
            <a:r>
              <a:rPr lang="en-US" sz="2000" b="1" dirty="0"/>
              <a:t>B) </a:t>
            </a:r>
            <a:r>
              <a:rPr lang="en-US" sz="2000" dirty="0"/>
              <a:t>Not selected proteins</a:t>
            </a:r>
          </a:p>
          <a:p>
            <a:endParaRPr lang="en-US" sz="2500" b="1" dirty="0"/>
          </a:p>
          <a:p>
            <a:r>
              <a:rPr lang="en-US" sz="2000" b="1" dirty="0"/>
              <a:t>Fig 5. </a:t>
            </a:r>
            <a:r>
              <a:rPr lang="en-US" sz="2000" dirty="0"/>
              <a:t>Isoelectric point (</a:t>
            </a:r>
            <a:r>
              <a:rPr lang="en-US" sz="2000" dirty="0" err="1"/>
              <a:t>pI</a:t>
            </a:r>
            <a:r>
              <a:rPr lang="en-US" sz="2000" dirty="0"/>
              <a:t>) distribution of selected proteins.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Mean </a:t>
            </a:r>
            <a:r>
              <a:rPr lang="en-US" sz="2000" dirty="0" err="1"/>
              <a:t>pI</a:t>
            </a:r>
            <a:r>
              <a:rPr lang="en-US" sz="2000" dirty="0"/>
              <a:t> = 8.16 (black line); one-sided t-test against </a:t>
            </a:r>
            <a:r>
              <a:rPr lang="en-US" sz="2000" dirty="0" err="1"/>
              <a:t>pI</a:t>
            </a:r>
            <a:r>
              <a:rPr lang="en-US" sz="2000" dirty="0"/>
              <a:t> = 7.0, p-value = 2.2e-16, indicates that selected proteins have significantly higher isoelectric points.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13087250" y="1549546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965078"/>
            <a:ext cx="7053033" cy="4886933"/>
            <a:chOff x="10957242" y="7929549"/>
            <a:chExt cx="7053033" cy="4886933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39154"/>
              <a:ext cx="70530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000" dirty="0"/>
                <a:t> </a:t>
              </a:r>
              <a:r>
                <a:rPr lang="en-GB" sz="10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9295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942208"/>
            <a:ext cx="11005390" cy="4910109"/>
            <a:chOff x="18659378" y="7942208"/>
            <a:chExt cx="11005390" cy="49101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8662854" y="7952434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82766"/>
              <a:ext cx="110053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proteins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000" noProof="0" dirty="0"/>
                <a:t> 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073076" y="7942208"/>
              <a:ext cx="522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32144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32144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1063808" y="15685474"/>
            <a:ext cx="6643920" cy="5776208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9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000" noProof="0" dirty="0"/>
              <a:t> 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  <a:r>
              <a:rPr lang="en-US" sz="2400" b="1" noProof="0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802005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47069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DB901C-47AF-ED3A-BF55-5CC74E96F1C1}"/>
              </a:ext>
            </a:extLst>
          </p:cNvPr>
          <p:cNvGrpSpPr/>
          <p:nvPr/>
        </p:nvGrpSpPr>
        <p:grpSpPr>
          <a:xfrm>
            <a:off x="8469932" y="20337409"/>
            <a:ext cx="3631581" cy="4498064"/>
            <a:chOff x="8127032" y="20568903"/>
            <a:chExt cx="3631581" cy="4498064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C9AB0D-466F-68C0-5166-7D9D509059EF}"/>
                </a:ext>
              </a:extLst>
            </p:cNvPr>
            <p:cNvGrpSpPr/>
            <p:nvPr/>
          </p:nvGrpSpPr>
          <p:grpSpPr>
            <a:xfrm>
              <a:off x="8127032" y="20568903"/>
              <a:ext cx="3631581" cy="4498064"/>
              <a:chOff x="12959811" y="15540979"/>
              <a:chExt cx="3631581" cy="4498064"/>
            </a:xfrm>
          </p:grpSpPr>
          <p:sp>
            <p:nvSpPr>
              <p:cNvPr id="168" name="Textfeld 85">
                <a:extLst>
                  <a:ext uri="{FF2B5EF4-FFF2-40B4-BE49-F238E27FC236}">
                    <a16:creationId xmlns:a16="http://schemas.microsoft.com/office/drawing/2014/main" id="{DF96E19C-8BC2-A642-00A8-E5727AACD5B7}"/>
                  </a:ext>
                </a:extLst>
              </p:cNvPr>
              <p:cNvSpPr txBox="1"/>
              <p:nvPr/>
            </p:nvSpPr>
            <p:spPr>
              <a:xfrm>
                <a:off x="13462143" y="15582091"/>
                <a:ext cx="3129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Isoelectric points of </a:t>
                </a:r>
                <a:r>
                  <a:rPr lang="en-US" sz="2000" b="1" dirty="0"/>
                  <a:t>s</a:t>
                </a:r>
                <a:r>
                  <a:rPr lang="en-US" sz="2000" b="1" noProof="0" dirty="0"/>
                  <a:t>elected proteins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29F86DB-0AC7-5E70-1E3A-4EA2A0E1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60541" y="16227065"/>
                <a:ext cx="3129249" cy="3405360"/>
              </a:xfrm>
              <a:prstGeom prst="rect">
                <a:avLst/>
              </a:prstGeom>
            </p:spPr>
          </p:pic>
          <p:sp>
            <p:nvSpPr>
              <p:cNvPr id="49" name="Textfeld 105">
                <a:extLst>
                  <a:ext uri="{FF2B5EF4-FFF2-40B4-BE49-F238E27FC236}">
                    <a16:creationId xmlns:a16="http://schemas.microsoft.com/office/drawing/2014/main" id="{676F039A-23B5-5917-2698-3CB282BA75C4}"/>
                  </a:ext>
                </a:extLst>
              </p:cNvPr>
              <p:cNvSpPr txBox="1"/>
              <p:nvPr/>
            </p:nvSpPr>
            <p:spPr>
              <a:xfrm>
                <a:off x="14252423" y="19669711"/>
                <a:ext cx="177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Isoelectric point</a:t>
                </a:r>
              </a:p>
            </p:txBody>
          </p:sp>
          <p:sp>
            <p:nvSpPr>
              <p:cNvPr id="73" name="Textfeld 12">
                <a:extLst>
                  <a:ext uri="{FF2B5EF4-FFF2-40B4-BE49-F238E27FC236}">
                    <a16:creationId xmlns:a16="http://schemas.microsoft.com/office/drawing/2014/main" id="{3F728CDE-2FE7-C318-0257-439B05B34637}"/>
                  </a:ext>
                </a:extLst>
              </p:cNvPr>
              <p:cNvSpPr txBox="1"/>
              <p:nvPr/>
            </p:nvSpPr>
            <p:spPr>
              <a:xfrm>
                <a:off x="12959811" y="15540979"/>
                <a:ext cx="571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</a:t>
                </a:r>
              </a:p>
            </p:txBody>
          </p:sp>
        </p:grpSp>
        <p:sp>
          <p:nvSpPr>
            <p:cNvPr id="17" name="Textfeld 104">
              <a:extLst>
                <a:ext uri="{FF2B5EF4-FFF2-40B4-BE49-F238E27FC236}">
                  <a16:creationId xmlns:a16="http://schemas.microsoft.com/office/drawing/2014/main" id="{306C51CC-06F5-CC80-BB23-D59629616E0A}"/>
                </a:ext>
              </a:extLst>
            </p:cNvPr>
            <p:cNvSpPr txBox="1"/>
            <p:nvPr/>
          </p:nvSpPr>
          <p:spPr>
            <a:xfrm rot="16200000">
              <a:off x="6844735" y="22587113"/>
              <a:ext cx="295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1032</Words>
  <Application>Microsoft Office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68</cp:revision>
  <dcterms:created xsi:type="dcterms:W3CDTF">2025-05-15T11:21:40Z</dcterms:created>
  <dcterms:modified xsi:type="dcterms:W3CDTF">2025-07-06T16:10:36Z</dcterms:modified>
</cp:coreProperties>
</file>