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1" dt="2025-07-04T12:58:1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84"/>
  </p:normalViewPr>
  <p:slideViewPr>
    <p:cSldViewPr snapToGrid="0">
      <p:cViewPr>
        <p:scale>
          <a:sx n="31" d="100"/>
          <a:sy n="31" d="100"/>
        </p:scale>
        <p:origin x="1872" y="-1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2:59:09.791" v="4429" actId="14100"/>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2:59:09.791" v="4429" actId="14100"/>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2:11:53.989" v="4380"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2:12:00.166" v="4381" actId="1076"/>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C022-A447-B2AC-64D13C980A4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C022-A447-B2AC-64D13C980A4C}"/>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C022-A447-B2AC-64D13C980A4C}"/>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C022-A447-B2AC-64D13C980A4C}"/>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C022-A447-B2AC-64D13C980A4C}"/>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04.07.25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04.07.25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04.07.25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04.07.25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04.07.25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04.07.25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20.png"/><Relationship Id="rId2" Type="http://schemas.openxmlformats.org/officeDocument/2006/relationships/slideLayout" Target="../slideLayouts/slideLayout1.xml"/><Relationship Id="rId16" Type="http://schemas.openxmlformats.org/officeDocument/2006/relationships/image" Target="../media/image13.png"/><Relationship Id="rId1" Type="http://schemas.openxmlformats.org/officeDocument/2006/relationships/tags" Target="../tags/tag2.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4.emf"/><Relationship Id="rId4" Type="http://schemas.openxmlformats.org/officeDocument/2006/relationships/oleObject" Target="../embeddings/oleObject2.bin"/><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15286763" y="25651859"/>
            <a:ext cx="14528007" cy="1264554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563913" y="28191603"/>
            <a:ext cx="14217724"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64119" y="3807041"/>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6929493" y="31010872"/>
            <a:ext cx="6449752" cy="4364752"/>
          </a:xfrm>
          <a:prstGeom prst="rect">
            <a:avLst/>
          </a:prstGeom>
        </p:spPr>
      </p:pic>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56645" y="26246968"/>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15709390" y="32900676"/>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857545" y="32949588"/>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15360712" y="26807152"/>
            <a:ext cx="7670217" cy="5909310"/>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20715243" y="32092643"/>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a:t>
            </a:r>
          </a:p>
          <a:p>
            <a:pPr algn="just"/>
            <a:r>
              <a:rPr lang="en-US" sz="2400" noProof="0" dirty="0">
                <a:latin typeface="Source Sans Pro" panose="020B0503030403020204" pitchFamily="34" charset="0"/>
                <a:ea typeface="Source Sans Pro" panose="020B0503030403020204" pitchFamily="34" charset="0"/>
              </a:rPr>
              <a:t>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633676" y="17652922"/>
            <a:ext cx="6501830" cy="6370975"/>
          </a:xfrm>
          <a:prstGeom prst="rect">
            <a:avLst/>
          </a:prstGeom>
          <a:noFill/>
        </p:spPr>
        <p:txBody>
          <a:bodyPr wrap="square" rtlCol="0">
            <a:spAutoFit/>
          </a:bodyPr>
          <a:lstStyle/>
          <a:p>
            <a:r>
              <a:rPr lang="de-DE" sz="2400" b="1" dirty="0" err="1"/>
              <a:t>Comparative</a:t>
            </a:r>
            <a:r>
              <a:rPr lang="de-DE" sz="2400" b="1" dirty="0"/>
              <a:t> Shift Analysis</a:t>
            </a:r>
            <a:endParaRPr lang="en-US" sz="2400" b="1" dirty="0"/>
          </a:p>
          <a:p>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r>
              <a:rPr lang="en-US" sz="2400" dirty="0"/>
              <a:t>This scatterplot visualizes the resulting shift distances for each protein, comparing mitotic and non-synchronized conditions. Each point represents a protein and reflects its condition-specific RNA dependence. </a:t>
            </a:r>
          </a:p>
          <a:p>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95757" y="23876888"/>
            <a:ext cx="13817660" cy="1477328"/>
          </a:xfrm>
          <a:prstGeom prst="rect">
            <a:avLst/>
          </a:prstGeom>
          <a:noFill/>
        </p:spPr>
        <p:txBody>
          <a:bodyPr wrap="square" rtlCol="0">
            <a:spAutoFit/>
          </a:bodyPr>
          <a:lstStyle/>
          <a:p>
            <a:r>
              <a:rPr lang="en-US" sz="2400" dirty="0"/>
              <a:t>The red dashed identity line marks equal shifts across both cell states. Proteins falling below this line such as </a:t>
            </a:r>
            <a:r>
              <a:rPr lang="en-US" sz="2400" b="1" dirty="0" err="1"/>
              <a:t>RiboSix</a:t>
            </a:r>
            <a:r>
              <a:rPr lang="en-US" sz="2400" dirty="0"/>
              <a:t> show stronger RNA dependency during mitosis, suggesting their role is tightly linked to this specific cellular phase. Indeed, mitosis appears to be the active season for our little RBP hero.</a:t>
            </a:r>
          </a:p>
          <a:p>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3">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sp>
        <p:nvSpPr>
          <p:cNvPr id="53" name="Abgerundetes Rechteck 52">
            <a:extLst>
              <a:ext uri="{FF2B5EF4-FFF2-40B4-BE49-F238E27FC236}">
                <a16:creationId xmlns:a16="http://schemas.microsoft.com/office/drawing/2014/main" id="{9268DEE9-5436-15CA-14E4-ECD8F92A81D9}"/>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54" name="Rechteck 53">
            <a:extLst>
              <a:ext uri="{FF2B5EF4-FFF2-40B4-BE49-F238E27FC236}">
                <a16:creationId xmlns:a16="http://schemas.microsoft.com/office/drawing/2014/main" id="{DA404413-BF56-1993-6DD5-0DDBFE5DD40B}"/>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57" name="Grafik 56" descr="Ein Bild, das Reihe, Diagramm, Text, Screenshot enthält.&#10;&#10;KI-generierte Inhalte können fehlerhaft sein.">
            <a:extLst>
              <a:ext uri="{FF2B5EF4-FFF2-40B4-BE49-F238E27FC236}">
                <a16:creationId xmlns:a16="http://schemas.microsoft.com/office/drawing/2014/main" id="{51A301F2-9CC3-A70C-E21D-7315395D627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59" name="Grafik 58" descr="Ein Bild, das Text, Diagramm, Reihe, Screenshot enthält.&#10;&#10;KI-generierte Inhalte können fehlerhaft sein.">
            <a:extLst>
              <a:ext uri="{FF2B5EF4-FFF2-40B4-BE49-F238E27FC236}">
                <a16:creationId xmlns:a16="http://schemas.microsoft.com/office/drawing/2014/main" id="{C97D94E5-1402-228D-32D5-79389297DCB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60" name="Textfeld 59">
            <a:extLst>
              <a:ext uri="{FF2B5EF4-FFF2-40B4-BE49-F238E27FC236}">
                <a16:creationId xmlns:a16="http://schemas.microsoft.com/office/drawing/2014/main" id="{B4DB6051-42AB-BFF9-B0F2-47182DBFBD63}"/>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61" name="Textfeld 60">
            <a:extLst>
              <a:ext uri="{FF2B5EF4-FFF2-40B4-BE49-F238E27FC236}">
                <a16:creationId xmlns:a16="http://schemas.microsoft.com/office/drawing/2014/main" id="{697CE515-71EB-C31D-3E97-B69A2E4BF8AC}"/>
              </a:ext>
            </a:extLst>
          </p:cNvPr>
          <p:cNvSpPr txBox="1"/>
          <p:nvPr/>
        </p:nvSpPr>
        <p:spPr>
          <a:xfrm>
            <a:off x="866279" y="13681713"/>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62" name="Textfeld 61">
            <a:extLst>
              <a:ext uri="{FF2B5EF4-FFF2-40B4-BE49-F238E27FC236}">
                <a16:creationId xmlns:a16="http://schemas.microsoft.com/office/drawing/2014/main" id="{F5C910CD-E448-4CF1-A6FC-A667BCF57FC2}"/>
              </a:ext>
            </a:extLst>
          </p:cNvPr>
          <p:cNvSpPr txBox="1"/>
          <p:nvPr/>
        </p:nvSpPr>
        <p:spPr>
          <a:xfrm>
            <a:off x="808317" y="16106126"/>
            <a:ext cx="7443938" cy="2677656"/>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63" name="Grafik 62">
            <a:extLst>
              <a:ext uri="{FF2B5EF4-FFF2-40B4-BE49-F238E27FC236}">
                <a16:creationId xmlns:a16="http://schemas.microsoft.com/office/drawing/2014/main" id="{FD4CA340-4BD6-84DD-BCCB-37C40C9DF2EB}"/>
              </a:ext>
            </a:extLst>
          </p:cNvPr>
          <p:cNvPicPr>
            <a:picLocks noChangeAspect="1"/>
          </p:cNvPicPr>
          <p:nvPr/>
        </p:nvPicPr>
        <p:blipFill>
          <a:blip r:embed="rId16"/>
          <a:stretch>
            <a:fillRect/>
          </a:stretch>
        </p:blipFill>
        <p:spPr>
          <a:xfrm>
            <a:off x="8502076" y="13319527"/>
            <a:ext cx="6236519" cy="3421957"/>
          </a:xfrm>
          <a:prstGeom prst="rect">
            <a:avLst/>
          </a:prstGeom>
        </p:spPr>
      </p:pic>
      <p:grpSp>
        <p:nvGrpSpPr>
          <p:cNvPr id="64" name="Gruppieren 63">
            <a:extLst>
              <a:ext uri="{FF2B5EF4-FFF2-40B4-BE49-F238E27FC236}">
                <a16:creationId xmlns:a16="http://schemas.microsoft.com/office/drawing/2014/main" id="{D856501A-5BC2-F2AB-77F0-43A8B89637B3}"/>
              </a:ext>
            </a:extLst>
          </p:cNvPr>
          <p:cNvGrpSpPr/>
          <p:nvPr/>
        </p:nvGrpSpPr>
        <p:grpSpPr>
          <a:xfrm>
            <a:off x="9116152" y="17381976"/>
            <a:ext cx="4328867" cy="860116"/>
            <a:chOff x="9061760" y="14098081"/>
            <a:chExt cx="4328867" cy="860116"/>
          </a:xfrm>
        </p:grpSpPr>
        <p:sp>
          <p:nvSpPr>
            <p:cNvPr id="65" name="Abgerundetes Rechteck 64">
              <a:extLst>
                <a:ext uri="{FF2B5EF4-FFF2-40B4-BE49-F238E27FC236}">
                  <a16:creationId xmlns:a16="http://schemas.microsoft.com/office/drawing/2014/main" id="{0A5EE295-6BA2-1B05-9446-03189047E856}"/>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66" name="Textfeld 65">
                  <a:extLst>
                    <a:ext uri="{FF2B5EF4-FFF2-40B4-BE49-F238E27FC236}">
                      <a16:creationId xmlns:a16="http://schemas.microsoft.com/office/drawing/2014/main" id="{7E381492-9C04-806D-7D26-B6BBDE336E97}"/>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a:stretch>
                </a:blipFill>
              </p:spPr>
              <p:txBody>
                <a:bodyPr/>
                <a:lstStyle/>
                <a:p>
                  <a:r>
                    <a:rPr lang="de-DE">
                      <a:noFill/>
                    </a:rPr>
                    <a:t> </a:t>
                  </a:r>
                </a:p>
              </p:txBody>
            </p:sp>
          </mc:Fallback>
        </mc:AlternateContent>
      </p:grpSp>
      <p:graphicFrame>
        <p:nvGraphicFramePr>
          <p:cNvPr id="67" name="Diagramm 66">
            <a:extLst>
              <a:ext uri="{FF2B5EF4-FFF2-40B4-BE49-F238E27FC236}">
                <a16:creationId xmlns:a16="http://schemas.microsoft.com/office/drawing/2014/main" id="{8F85B8CE-C1E5-1965-9E71-8E633470BFBE}"/>
              </a:ext>
            </a:extLst>
          </p:cNvPr>
          <p:cNvGraphicFramePr/>
          <p:nvPr>
            <p:extLst>
              <p:ext uri="{D42A27DB-BD31-4B8C-83A1-F6EECF244321}">
                <p14:modId xmlns:p14="http://schemas.microsoft.com/office/powerpoint/2010/main" val="1586807200"/>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69" name="Textfeld 68">
            <a:extLst>
              <a:ext uri="{FF2B5EF4-FFF2-40B4-BE49-F238E27FC236}">
                <a16:creationId xmlns:a16="http://schemas.microsoft.com/office/drawing/2014/main" id="{190B0290-52A9-218A-F48F-8EAA17CE21A9}"/>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70" name="Textfeld 69">
            <a:extLst>
              <a:ext uri="{FF2B5EF4-FFF2-40B4-BE49-F238E27FC236}">
                <a16:creationId xmlns:a16="http://schemas.microsoft.com/office/drawing/2014/main" id="{771C4050-F1B1-E664-8AF7-A54C0A094FC3}"/>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71" name="Textfeld 70">
            <a:extLst>
              <a:ext uri="{FF2B5EF4-FFF2-40B4-BE49-F238E27FC236}">
                <a16:creationId xmlns:a16="http://schemas.microsoft.com/office/drawing/2014/main" id="{992D0104-04D1-4A62-E4B8-E9663840E2B2}"/>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74" name="Textfeld 73">
            <a:extLst>
              <a:ext uri="{FF2B5EF4-FFF2-40B4-BE49-F238E27FC236}">
                <a16:creationId xmlns:a16="http://schemas.microsoft.com/office/drawing/2014/main" id="{0B2BAAA9-1313-2619-6D95-6EC020E97840}"/>
              </a:ext>
            </a:extLst>
          </p:cNvPr>
          <p:cNvSpPr txBox="1"/>
          <p:nvPr/>
        </p:nvSpPr>
        <p:spPr>
          <a:xfrm>
            <a:off x="6462072" y="18782829"/>
            <a:ext cx="8276523" cy="2062103"/>
          </a:xfrm>
          <a:prstGeom prst="rect">
            <a:avLst/>
          </a:prstGeom>
          <a:noFill/>
        </p:spPr>
        <p:txBody>
          <a:bodyPr wrap="square" rtlCol="0">
            <a:spAutoFit/>
          </a:bodyPr>
          <a:lstStyle/>
          <a:p>
            <a:pPr algn="just"/>
            <a:endParaRPr lang="en-US" sz="800" dirty="0">
              <a:latin typeface="Source Sans Pro" panose="020B0503030403020204" pitchFamily="34" charset="0"/>
              <a:ea typeface="Source Sans Pro" panose="020B0503030403020204" pitchFamily="34" charset="0"/>
            </a:endParaRPr>
          </a:p>
          <a:p>
            <a:pPr algn="just"/>
            <a:r>
              <a:rPr lang="en-US" sz="2400" b="1" dirty="0">
                <a:latin typeface="Source Sans Pro" panose="020B0503030403020204" pitchFamily="34" charset="0"/>
                <a:ea typeface="Source Sans Pro" panose="020B0503030403020204" pitchFamily="34" charset="0"/>
              </a:rPr>
              <a:t>T-Test: </a:t>
            </a:r>
            <a:r>
              <a:rPr lang="en-US" sz="2400" dirty="0">
                <a:latin typeface="Source Sans Pro" panose="020B0503030403020204" pitchFamily="34" charset="0"/>
                <a:ea typeface="Source Sans Pro" panose="020B0503030403020204" pitchFamily="34" charset="0"/>
              </a:rPr>
              <a:t>To statistically assess RNA dependence, we computed shift distances from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75" name="Textfeld 74">
            <a:extLst>
              <a:ext uri="{FF2B5EF4-FFF2-40B4-BE49-F238E27FC236}">
                <a16:creationId xmlns:a16="http://schemas.microsoft.com/office/drawing/2014/main" id="{101E2DCB-9BAF-B230-73B5-03EC787A7D13}"/>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76" name="Textfeld 75">
            <a:extLst>
              <a:ext uri="{FF2B5EF4-FFF2-40B4-BE49-F238E27FC236}">
                <a16:creationId xmlns:a16="http://schemas.microsoft.com/office/drawing/2014/main" id="{62FA6F87-8F7A-9640-E584-F8B78E4341C9}"/>
              </a:ext>
            </a:extLst>
          </p:cNvPr>
          <p:cNvSpPr txBox="1"/>
          <p:nvPr/>
        </p:nvSpPr>
        <p:spPr>
          <a:xfrm>
            <a:off x="6462073" y="20805737"/>
            <a:ext cx="3494467" cy="2585323"/>
          </a:xfrm>
          <a:prstGeom prst="rect">
            <a:avLst/>
          </a:prstGeom>
          <a:noFill/>
        </p:spPr>
        <p:txBody>
          <a:bodyPr wrap="square" rtlCol="0">
            <a:spAutoFit/>
          </a:bodyPr>
          <a:lstStyle/>
          <a:p>
            <a:pPr algn="just"/>
            <a:r>
              <a:rPr lang="en-US" sz="2400" dirty="0">
                <a:latin typeface="Source Sans Pro" panose="020B0503030403020204" pitchFamily="34" charset="0"/>
                <a:ea typeface="Source Sans Pro" panose="020B0503030403020204" pitchFamily="34" charset="0"/>
              </a:rPr>
              <a:t>Out of 7159 </a:t>
            </a:r>
            <a:r>
              <a:rPr lang="en-US" sz="2400" dirty="0" err="1">
                <a:latin typeface="Source Sans Pro" panose="020B0503030403020204" pitchFamily="34" charset="0"/>
                <a:ea typeface="Source Sans Pro" panose="020B0503030403020204" pitchFamily="34" charset="0"/>
              </a:rPr>
              <a:t>analysed</a:t>
            </a:r>
            <a:r>
              <a:rPr lang="en-US" sz="2400" dirty="0">
                <a:latin typeface="Source Sans Pro" panose="020B0503030403020204" pitchFamily="34" charset="0"/>
                <a:ea typeface="Source Sans Pro" panose="020B0503030403020204" pitchFamily="34" charset="0"/>
              </a:rPr>
              <a:t> Proteins, </a:t>
            </a:r>
            <a:r>
              <a:rPr lang="en-US" sz="2400" b="1" dirty="0">
                <a:latin typeface="Source Sans Pro" panose="020B0503030403020204" pitchFamily="34" charset="0"/>
                <a:ea typeface="Source Sans Pro" panose="020B0503030403020204" pitchFamily="34" charset="0"/>
              </a:rPr>
              <a:t>794 </a:t>
            </a:r>
            <a:r>
              <a:rPr lang="en-US" sz="2400" b="1" dirty="0" err="1">
                <a:latin typeface="Source Sans Pro" panose="020B0503030403020204" pitchFamily="34" charset="0"/>
                <a:ea typeface="Source Sans Pro" panose="020B0503030403020204" pitchFamily="34" charset="0"/>
              </a:rPr>
              <a:t>exihibited</a:t>
            </a:r>
            <a:r>
              <a:rPr lang="en-US" sz="2400" b="1" dirty="0">
                <a:latin typeface="Source Sans Pro" panose="020B0503030403020204" pitchFamily="34" charset="0"/>
                <a:ea typeface="Source Sans Pro" panose="020B0503030403020204" pitchFamily="34" charset="0"/>
              </a:rPr>
              <a:t> a significant left shift </a:t>
            </a:r>
            <a:r>
              <a:rPr lang="en-US" sz="2400" dirty="0">
                <a:latin typeface="Source Sans Pro" panose="020B0503030403020204" pitchFamily="34" charset="0"/>
                <a:ea typeface="Source Sans Pro" panose="020B0503030403020204" pitchFamily="34" charset="0"/>
              </a:rPr>
              <a:t>with RNase Treatment and where classified as RBPs (RNA-</a:t>
            </a:r>
            <a:r>
              <a:rPr lang="en-US" sz="2400" dirty="0" err="1">
                <a:latin typeface="Source Sans Pro" panose="020B0503030403020204" pitchFamily="34" charset="0"/>
                <a:ea typeface="Source Sans Pro" panose="020B0503030403020204" pitchFamily="34" charset="0"/>
              </a:rPr>
              <a:t>dependend</a:t>
            </a:r>
            <a:r>
              <a:rPr lang="en-US" sz="2400" dirty="0">
                <a:latin typeface="Source Sans Pro" panose="020B0503030403020204" pitchFamily="34" charset="0"/>
                <a:ea typeface="Source Sans Pro" panose="020B0503030403020204" pitchFamily="34" charset="0"/>
              </a:rPr>
              <a:t>). </a:t>
            </a:r>
          </a:p>
          <a:p>
            <a:endParaRPr lang="en-US" dirty="0"/>
          </a:p>
        </p:txBody>
      </p:sp>
      <p:sp>
        <p:nvSpPr>
          <p:cNvPr id="77" name="Textfeld 76">
            <a:extLst>
              <a:ext uri="{FF2B5EF4-FFF2-40B4-BE49-F238E27FC236}">
                <a16:creationId xmlns:a16="http://schemas.microsoft.com/office/drawing/2014/main" id="{5C42F6A0-88B6-A885-7C99-EAF2846BE389}"/>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78" name="Textfeld 77">
            <a:extLst>
              <a:ext uri="{FF2B5EF4-FFF2-40B4-BE49-F238E27FC236}">
                <a16:creationId xmlns:a16="http://schemas.microsoft.com/office/drawing/2014/main" id="{1BC01E85-65DD-D5FE-439A-A2880E0980C3}"/>
              </a:ext>
            </a:extLst>
          </p:cNvPr>
          <p:cNvSpPr txBox="1"/>
          <p:nvPr/>
        </p:nvSpPr>
        <p:spPr>
          <a:xfrm>
            <a:off x="6399324" y="23877546"/>
            <a:ext cx="8137048" cy="1569660"/>
          </a:xfrm>
          <a:prstGeom prst="rect">
            <a:avLst/>
          </a:prstGeom>
          <a:noFill/>
        </p:spPr>
        <p:txBody>
          <a:bodyPr wrap="square" rtlCol="0">
            <a:spAutoFit/>
          </a:bodyPr>
          <a:lstStyle/>
          <a:p>
            <a:pPr algn="just"/>
            <a:r>
              <a:rPr lang="de-DE" sz="2400" dirty="0" err="1">
                <a:latin typeface="Source Sans Pro" panose="020B0503030403020204" pitchFamily="34" charset="0"/>
                <a:ea typeface="Source Sans Pro" panose="020B0503030403020204" pitchFamily="34" charset="0"/>
              </a:rPr>
              <a:t>We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used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UniProt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reference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identify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previously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annotated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binding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or</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interacting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UniProt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lists</a:t>
            </a:r>
            <a:r>
              <a:rPr lang="de-DE" sz="2400" dirty="0">
                <a:latin typeface="Source Sans Pro" panose="020B0503030403020204" pitchFamily="34" charset="0"/>
                <a:ea typeface="Source Sans Pro" panose="020B0503030403020204" pitchFamily="34" charset="0"/>
              </a:rPr>
              <a:t> 3,114 human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with</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binding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function</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based</a:t>
            </a:r>
            <a:r>
              <a:rPr lang="de-DE" sz="2400" dirty="0">
                <a:latin typeface="Source Sans Pro" panose="020B0503030403020204" pitchFamily="34" charset="0"/>
                <a:ea typeface="Source Sans Pro" panose="020B0503030403020204" pitchFamily="34" charset="0"/>
              </a:rPr>
              <a:t> on experimental </a:t>
            </a:r>
            <a:r>
              <a:rPr lang="de-DE" sz="2400" dirty="0" err="1">
                <a:latin typeface="Source Sans Pro" panose="020B0503030403020204" pitchFamily="34" charset="0"/>
                <a:ea typeface="Source Sans Pro" panose="020B0503030403020204" pitchFamily="34" charset="0"/>
              </a:rPr>
              <a:t>data</a:t>
            </a:r>
            <a:r>
              <a:rPr lang="de-DE" sz="2400" dirty="0">
                <a:latin typeface="Source Sans Pro" panose="020B0503030403020204" pitchFamily="34" charset="0"/>
                <a:ea typeface="Source Sans Pro" panose="020B0503030403020204" pitchFamily="34" charset="0"/>
              </a:rPr>
              <a:t> and </a:t>
            </a:r>
            <a:r>
              <a:rPr lang="de-DE" sz="2400" dirty="0" err="1">
                <a:latin typeface="Source Sans Pro" panose="020B0503030403020204" pitchFamily="34" charset="0"/>
                <a:ea typeface="Source Sans Pro" panose="020B0503030403020204" pitchFamily="34" charset="0"/>
              </a:rPr>
              <a:t>literature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these</a:t>
            </a:r>
            <a:r>
              <a:rPr lang="de-DE" sz="2400" dirty="0">
                <a:latin typeface="Source Sans Pro" panose="020B0503030403020204" pitchFamily="34" charset="0"/>
                <a:ea typeface="Source Sans Pro" panose="020B0503030403020204" pitchFamily="34" charset="0"/>
              </a:rPr>
              <a:t>, 543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present</a:t>
            </a:r>
            <a:r>
              <a:rPr lang="de-DE" sz="2400" dirty="0">
                <a:latin typeface="Source Sans Pro" panose="020B0503030403020204" pitchFamily="34" charset="0"/>
                <a:ea typeface="Source Sans Pro" panose="020B0503030403020204" pitchFamily="34" charset="0"/>
              </a:rPr>
              <a:t> in</a:t>
            </a:r>
            <a:endParaRPr lang="en-US" sz="2400" dirty="0">
              <a:latin typeface="Source Sans Pro" panose="020B0503030403020204" pitchFamily="34" charset="0"/>
              <a:ea typeface="Source Sans Pro" panose="020B0503030403020204" pitchFamily="34" charset="0"/>
            </a:endParaRPr>
          </a:p>
        </p:txBody>
      </p:sp>
      <p:sp>
        <p:nvSpPr>
          <p:cNvPr id="79" name="Textfeld 78">
            <a:extLst>
              <a:ext uri="{FF2B5EF4-FFF2-40B4-BE49-F238E27FC236}">
                <a16:creationId xmlns:a16="http://schemas.microsoft.com/office/drawing/2014/main" id="{DAF0E2CF-C5A3-B867-D16C-A0C8A7781920}"/>
              </a:ext>
            </a:extLst>
          </p:cNvPr>
          <p:cNvSpPr txBox="1"/>
          <p:nvPr/>
        </p:nvSpPr>
        <p:spPr>
          <a:xfrm>
            <a:off x="6399324" y="25343720"/>
            <a:ext cx="4682178" cy="2308324"/>
          </a:xfrm>
          <a:prstGeom prst="rect">
            <a:avLst/>
          </a:prstGeom>
          <a:noFill/>
        </p:spPr>
        <p:txBody>
          <a:bodyPr wrap="square" rtlCol="0">
            <a:spAutoFit/>
          </a:bodyPr>
          <a:lstStyle/>
          <a:p>
            <a:pPr algn="just"/>
            <a:r>
              <a:rPr lang="de-DE" sz="2400" dirty="0" err="1">
                <a:latin typeface="Source Sans Pro" panose="020B0503030403020204" pitchFamily="34" charset="0"/>
                <a:ea typeface="Source Sans Pro" panose="020B0503030403020204" pitchFamily="34" charset="0"/>
              </a:rPr>
              <a:t>our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dataset</a:t>
            </a:r>
            <a:r>
              <a:rPr lang="de-DE" sz="2400" dirty="0">
                <a:latin typeface="Source Sans Pro" panose="020B0503030403020204" pitchFamily="34" charset="0"/>
                <a:ea typeface="Source Sans Pro" panose="020B0503030403020204" pitchFamily="34" charset="0"/>
              </a:rPr>
              <a:t>, and 230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correctly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identified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dependent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hit</a:t>
            </a:r>
            <a:r>
              <a:rPr lang="de-DE" sz="2400" dirty="0">
                <a:latin typeface="Source Sans Pro" panose="020B0503030403020204" pitchFamily="34" charset="0"/>
                <a:ea typeface="Source Sans Pro" panose="020B0503030403020204" pitchFamily="34" charset="0"/>
              </a:rPr>
              <a:t> rate: 42.4%). The </a:t>
            </a:r>
            <a:r>
              <a:rPr lang="de-DE" sz="2400" dirty="0" err="1">
                <a:latin typeface="Source Sans Pro" panose="020B0503030403020204" pitchFamily="34" charset="0"/>
                <a:ea typeface="Source Sans Pro" panose="020B0503030403020204" pitchFamily="34" charset="0"/>
              </a:rPr>
              <a:t>remaining</a:t>
            </a:r>
            <a:r>
              <a:rPr lang="de-DE" sz="2400" dirty="0">
                <a:latin typeface="Source Sans Pro" panose="020B0503030403020204" pitchFamily="34" charset="0"/>
                <a:ea typeface="Source Sans Pro" panose="020B0503030403020204" pitchFamily="34" charset="0"/>
              </a:rPr>
              <a:t> 564 RNA-</a:t>
            </a:r>
            <a:r>
              <a:rPr lang="de-DE" sz="2400" dirty="0" err="1">
                <a:latin typeface="Source Sans Pro" panose="020B0503030403020204" pitchFamily="34" charset="0"/>
                <a:ea typeface="Source Sans Pro" panose="020B0503030403020204" pitchFamily="34" charset="0"/>
              </a:rPr>
              <a:t>dependent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detected</a:t>
            </a:r>
            <a:r>
              <a:rPr lang="de-DE" sz="2400" dirty="0">
                <a:latin typeface="Source Sans Pro" panose="020B0503030403020204" pitchFamily="34" charset="0"/>
                <a:ea typeface="Source Sans Pro" panose="020B0503030403020204" pitchFamily="34" charset="0"/>
              </a:rPr>
              <a:t> in </a:t>
            </a:r>
            <a:r>
              <a:rPr lang="de-DE" sz="2400" dirty="0" err="1">
                <a:latin typeface="Source Sans Pro" panose="020B0503030403020204" pitchFamily="34" charset="0"/>
                <a:ea typeface="Source Sans Pro" panose="020B0503030403020204" pitchFamily="34" charset="0"/>
              </a:rPr>
              <a:t>our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analysis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might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represent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novel</a:t>
            </a:r>
            <a:r>
              <a:rPr lang="de-DE" sz="2400" dirty="0">
                <a:latin typeface="Source Sans Pro" panose="020B0503030403020204" pitchFamily="34" charset="0"/>
                <a:ea typeface="Source Sans Pro" panose="020B0503030403020204" pitchFamily="34" charset="0"/>
              </a:rPr>
              <a:t> RBP </a:t>
            </a:r>
            <a:r>
              <a:rPr lang="de-DE" sz="2400" dirty="0" err="1">
                <a:latin typeface="Source Sans Pro" panose="020B0503030403020204" pitchFamily="34" charset="0"/>
                <a:ea typeface="Source Sans Pro" panose="020B0503030403020204" pitchFamily="34" charset="0"/>
              </a:rPr>
              <a:t>candidates</a:t>
            </a:r>
            <a:r>
              <a:rPr lang="de-DE" sz="2400" dirty="0">
                <a:latin typeface="Source Sans Pro" panose="020B0503030403020204" pitchFamily="34" charset="0"/>
                <a:ea typeface="Source Sans Pro" panose="020B0503030403020204" pitchFamily="34" charset="0"/>
              </a:rPr>
              <a:t>.</a:t>
            </a:r>
            <a:endParaRPr lang="en-US" sz="2400" dirty="0"/>
          </a:p>
        </p:txBody>
      </p:sp>
      <p:sp>
        <p:nvSpPr>
          <p:cNvPr id="80" name="Textfeld 79">
            <a:extLst>
              <a:ext uri="{FF2B5EF4-FFF2-40B4-BE49-F238E27FC236}">
                <a16:creationId xmlns:a16="http://schemas.microsoft.com/office/drawing/2014/main" id="{2CAA327A-F5A3-F159-6F4D-307089713C81}"/>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81" name="Gruppieren 80">
            <a:extLst>
              <a:ext uri="{FF2B5EF4-FFF2-40B4-BE49-F238E27FC236}">
                <a16:creationId xmlns:a16="http://schemas.microsoft.com/office/drawing/2014/main" id="{F08C80FC-3647-CD4B-3734-A5A942C68486}"/>
              </a:ext>
            </a:extLst>
          </p:cNvPr>
          <p:cNvGrpSpPr/>
          <p:nvPr/>
        </p:nvGrpSpPr>
        <p:grpSpPr>
          <a:xfrm>
            <a:off x="10890314" y="25390782"/>
            <a:ext cx="4029448" cy="1817068"/>
            <a:chOff x="10890314" y="25390782"/>
            <a:chExt cx="4029448" cy="1817068"/>
          </a:xfrm>
        </p:grpSpPr>
        <p:pic>
          <p:nvPicPr>
            <p:cNvPr id="82" name="Grafik 81">
              <a:extLst>
                <a:ext uri="{FF2B5EF4-FFF2-40B4-BE49-F238E27FC236}">
                  <a16:creationId xmlns:a16="http://schemas.microsoft.com/office/drawing/2014/main" id="{E5DB0988-DA83-0AA5-1C4E-ACED77EFE952}"/>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83" name="Textfeld 82">
              <a:extLst>
                <a:ext uri="{FF2B5EF4-FFF2-40B4-BE49-F238E27FC236}">
                  <a16:creationId xmlns:a16="http://schemas.microsoft.com/office/drawing/2014/main" id="{A02FA2E0-55EC-D593-DFF5-1F9734D6C57C}"/>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84" name="Textfeld 83">
              <a:extLst>
                <a:ext uri="{FF2B5EF4-FFF2-40B4-BE49-F238E27FC236}">
                  <a16:creationId xmlns:a16="http://schemas.microsoft.com/office/drawing/2014/main" id="{8EED9781-7E8E-20E4-80B7-029626214A93}"/>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85" name="Textfeld 84">
              <a:extLst>
                <a:ext uri="{FF2B5EF4-FFF2-40B4-BE49-F238E27FC236}">
                  <a16:creationId xmlns:a16="http://schemas.microsoft.com/office/drawing/2014/main" id="{80A20683-ACAA-A920-DFED-B442253E4D24}"/>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86" name="Textfeld 85">
              <a:extLst>
                <a:ext uri="{FF2B5EF4-FFF2-40B4-BE49-F238E27FC236}">
                  <a16:creationId xmlns:a16="http://schemas.microsoft.com/office/drawing/2014/main" id="{F8A7BEC3-F9E8-D095-2C22-CC1B891333F9}"/>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87" name="Textfeld 86">
              <a:extLst>
                <a:ext uri="{FF2B5EF4-FFF2-40B4-BE49-F238E27FC236}">
                  <a16:creationId xmlns:a16="http://schemas.microsoft.com/office/drawing/2014/main" id="{B2716C97-EE7A-02C4-28A1-BAE37328FC7A}"/>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1213</Words>
  <Application>Microsoft Macintosh PowerPoint</Application>
  <PresentationFormat>Benutzerdefiniert</PresentationFormat>
  <Paragraphs>83</Paragraphs>
  <Slides>1</Slides>
  <Notes>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8" baseType="lpstr">
      <vt:lpstr>Aptos</vt:lpstr>
      <vt:lpstr>Aptos Display</vt:lpstr>
      <vt:lpstr>Arial</vt:lpstr>
      <vt:lpstr>Cambria Math</vt:lpstr>
      <vt:lpstr>Source Sans Pro</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8</cp:revision>
  <dcterms:created xsi:type="dcterms:W3CDTF">2025-06-30T15:36:19Z</dcterms:created>
  <dcterms:modified xsi:type="dcterms:W3CDTF">2025-07-04T13:01:44Z</dcterms:modified>
</cp:coreProperties>
</file>