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8" r:id="rId3"/>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00BFFF"/>
    <a:srgbClr val="BC70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86D5C-552E-4995-AB32-5E49D96B1D3A}" v="12" dt="2025-07-02T09:58:00.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84"/>
  </p:normalViewPr>
  <p:slideViewPr>
    <p:cSldViewPr snapToGrid="0">
      <p:cViewPr>
        <p:scale>
          <a:sx n="66" d="100"/>
          <a:sy n="66" d="100"/>
        </p:scale>
        <p:origin x="240" y="-5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han Zeyrek" userId="dd9724baaf2e43d1" providerId="LiveId" clId="{E5A86D5C-552E-4995-AB32-5E49D96B1D3A}"/>
    <pc:docChg chg="undo custSel modSld">
      <pc:chgData name="Cihan Zeyrek" userId="dd9724baaf2e43d1" providerId="LiveId" clId="{E5A86D5C-552E-4995-AB32-5E49D96B1D3A}" dt="2025-07-02T09:58:49.653" v="2867" actId="20577"/>
      <pc:docMkLst>
        <pc:docMk/>
      </pc:docMkLst>
      <pc:sldChg chg="addSp delSp modSp mod">
        <pc:chgData name="Cihan Zeyrek" userId="dd9724baaf2e43d1" providerId="LiveId" clId="{E5A86D5C-552E-4995-AB32-5E49D96B1D3A}" dt="2025-07-02T09:58:49.653" v="2867" actId="20577"/>
        <pc:sldMkLst>
          <pc:docMk/>
          <pc:sldMk cId="4168340417" sldId="256"/>
        </pc:sldMkLst>
        <pc:spChg chg="add mod">
          <ac:chgData name="Cihan Zeyrek" userId="dd9724baaf2e43d1" providerId="LiveId" clId="{E5A86D5C-552E-4995-AB32-5E49D96B1D3A}" dt="2025-07-02T09:40:18.023" v="1545" actId="790"/>
          <ac:spMkLst>
            <pc:docMk/>
            <pc:sldMk cId="4168340417" sldId="256"/>
            <ac:spMk id="2" creationId="{0D5FB33D-C847-FE6A-05CF-01F05979D75A}"/>
          </ac:spMkLst>
        </pc:spChg>
        <pc:spChg chg="add mod">
          <ac:chgData name="Cihan Zeyrek" userId="dd9724baaf2e43d1" providerId="LiveId" clId="{E5A86D5C-552E-4995-AB32-5E49D96B1D3A}" dt="2025-07-02T09:58:49.653" v="2867" actId="20577"/>
          <ac:spMkLst>
            <pc:docMk/>
            <pc:sldMk cId="4168340417" sldId="256"/>
            <ac:spMk id="3" creationId="{04624BEE-2D85-D971-6B0E-6AFB63D073B6}"/>
          </ac:spMkLst>
        </pc:spChg>
        <pc:spChg chg="add del mod">
          <ac:chgData name="Cihan Zeyrek" userId="dd9724baaf2e43d1" providerId="LiveId" clId="{E5A86D5C-552E-4995-AB32-5E49D96B1D3A}" dt="2025-07-01T11:46:09.549" v="504" actId="478"/>
          <ac:spMkLst>
            <pc:docMk/>
            <pc:sldMk cId="4168340417" sldId="256"/>
            <ac:spMk id="3" creationId="{D6502805-559F-9867-BD20-68A8AC9C3C19}"/>
          </ac:spMkLst>
        </pc:spChg>
        <pc:spChg chg="mod">
          <ac:chgData name="Cihan Zeyrek" userId="dd9724baaf2e43d1" providerId="LiveId" clId="{E5A86D5C-552E-4995-AB32-5E49D96B1D3A}" dt="2025-07-02T09:58:13.466" v="2863" actId="20577"/>
          <ac:spMkLst>
            <pc:docMk/>
            <pc:sldMk cId="4168340417" sldId="256"/>
            <ac:spMk id="4" creationId="{D8639449-219D-AED7-D04A-B775BF5F50B3}"/>
          </ac:spMkLst>
        </pc:spChg>
        <pc:spChg chg="mod">
          <ac:chgData name="Cihan Zeyrek" userId="dd9724baaf2e43d1" providerId="LiveId" clId="{E5A86D5C-552E-4995-AB32-5E49D96B1D3A}" dt="2025-07-02T09:40:18.023" v="1545" actId="790"/>
          <ac:spMkLst>
            <pc:docMk/>
            <pc:sldMk cId="4168340417" sldId="256"/>
            <ac:spMk id="5" creationId="{3F162AEF-046C-CB92-39EA-A5D9F1BED53C}"/>
          </ac:spMkLst>
        </pc:spChg>
        <pc:spChg chg="mod">
          <ac:chgData name="Cihan Zeyrek" userId="dd9724baaf2e43d1" providerId="LiveId" clId="{E5A86D5C-552E-4995-AB32-5E49D96B1D3A}" dt="2025-07-02T09:40:18.023" v="1545" actId="790"/>
          <ac:spMkLst>
            <pc:docMk/>
            <pc:sldMk cId="4168340417" sldId="256"/>
            <ac:spMk id="6" creationId="{C4639C69-68ED-0C86-8FE4-B1B8B32B2740}"/>
          </ac:spMkLst>
        </pc:spChg>
        <pc:spChg chg="add del mod">
          <ac:chgData name="Cihan Zeyrek" userId="dd9724baaf2e43d1" providerId="LiveId" clId="{E5A86D5C-552E-4995-AB32-5E49D96B1D3A}" dt="2025-07-01T11:46:07.747" v="503" actId="478"/>
          <ac:spMkLst>
            <pc:docMk/>
            <pc:sldMk cId="4168340417" sldId="256"/>
            <ac:spMk id="7" creationId="{800E7A44-961E-9783-3047-2F1FDEE010A7}"/>
          </ac:spMkLst>
        </pc:spChg>
        <pc:spChg chg="add mod">
          <ac:chgData name="Cihan Zeyrek" userId="dd9724baaf2e43d1" providerId="LiveId" clId="{E5A86D5C-552E-4995-AB32-5E49D96B1D3A}" dt="2025-07-02T09:58:03.949" v="2860" actId="20577"/>
          <ac:spMkLst>
            <pc:docMk/>
            <pc:sldMk cId="4168340417" sldId="256"/>
            <ac:spMk id="7" creationId="{E825588A-E12C-8099-3FB3-5077EFD79267}"/>
          </ac:spMkLst>
        </pc:spChg>
        <pc:spChg chg="add del mod">
          <ac:chgData name="Cihan Zeyrek" userId="dd9724baaf2e43d1" providerId="LiveId" clId="{E5A86D5C-552E-4995-AB32-5E49D96B1D3A}" dt="2025-07-01T11:52:51.314" v="535"/>
          <ac:spMkLst>
            <pc:docMk/>
            <pc:sldMk cId="4168340417" sldId="256"/>
            <ac:spMk id="10" creationId="{0228EA42-7125-79B2-7104-98BB3B7B232E}"/>
          </ac:spMkLst>
        </pc:spChg>
        <pc:spChg chg="mod">
          <ac:chgData name="Cihan Zeyrek" userId="dd9724baaf2e43d1" providerId="LiveId" clId="{E5A86D5C-552E-4995-AB32-5E49D96B1D3A}" dt="2025-07-02T09:40:18.023" v="1545" actId="790"/>
          <ac:spMkLst>
            <pc:docMk/>
            <pc:sldMk cId="4168340417" sldId="256"/>
            <ac:spMk id="11" creationId="{5A24B293-A65B-2C8C-6344-768FE9D9C774}"/>
          </ac:spMkLst>
        </pc:spChg>
        <pc:spChg chg="mod">
          <ac:chgData name="Cihan Zeyrek" userId="dd9724baaf2e43d1" providerId="LiveId" clId="{E5A86D5C-552E-4995-AB32-5E49D96B1D3A}" dt="2025-07-02T09:40:18.023" v="1545" actId="790"/>
          <ac:spMkLst>
            <pc:docMk/>
            <pc:sldMk cId="4168340417" sldId="256"/>
            <ac:spMk id="14" creationId="{0A5B7BE7-83E4-B6D7-8980-BFFDA0A4A35E}"/>
          </ac:spMkLst>
        </pc:spChg>
        <pc:spChg chg="mod">
          <ac:chgData name="Cihan Zeyrek" userId="dd9724baaf2e43d1" providerId="LiveId" clId="{E5A86D5C-552E-4995-AB32-5E49D96B1D3A}" dt="2025-07-02T09:40:18.023" v="1545" actId="790"/>
          <ac:spMkLst>
            <pc:docMk/>
            <pc:sldMk cId="4168340417" sldId="256"/>
            <ac:spMk id="15" creationId="{34498636-DA62-FA52-F894-81E249289BCD}"/>
          </ac:spMkLst>
        </pc:spChg>
        <pc:spChg chg="mod">
          <ac:chgData name="Cihan Zeyrek" userId="dd9724baaf2e43d1" providerId="LiveId" clId="{E5A86D5C-552E-4995-AB32-5E49D96B1D3A}" dt="2025-07-02T09:40:18.023" v="1545" actId="790"/>
          <ac:spMkLst>
            <pc:docMk/>
            <pc:sldMk cId="4168340417" sldId="256"/>
            <ac:spMk id="16" creationId="{79FCF681-1FB2-0C9B-5601-1D3FF2E0617B}"/>
          </ac:spMkLst>
        </pc:spChg>
        <pc:spChg chg="mod">
          <ac:chgData name="Cihan Zeyrek" userId="dd9724baaf2e43d1" providerId="LiveId" clId="{E5A86D5C-552E-4995-AB32-5E49D96B1D3A}" dt="2025-07-02T09:40:18.023" v="1545" actId="790"/>
          <ac:spMkLst>
            <pc:docMk/>
            <pc:sldMk cId="4168340417" sldId="256"/>
            <ac:spMk id="17" creationId="{3D4251CA-B37E-2ADC-3EC4-92CDFC656422}"/>
          </ac:spMkLst>
        </pc:spChg>
        <pc:picChg chg="add mod">
          <ac:chgData name="Cihan Zeyrek" userId="dd9724baaf2e43d1" providerId="LiveId" clId="{E5A86D5C-552E-4995-AB32-5E49D96B1D3A}" dt="2025-06-30T15:56:28.718" v="131" actId="1076"/>
          <ac:picMkLst>
            <pc:docMk/>
            <pc:sldMk cId="4168340417" sldId="256"/>
            <ac:picMk id="18" creationId="{AED22679-52DC-ECE8-A2D7-89A7E33E7A44}"/>
          </ac:picMkLst>
        </pc:picChg>
        <pc:picChg chg="add mod">
          <ac:chgData name="Cihan Zeyrek" userId="dd9724baaf2e43d1" providerId="LiveId" clId="{E5A86D5C-552E-4995-AB32-5E49D96B1D3A}" dt="2025-06-30T15:55:56.601" v="127" actId="1076"/>
          <ac:picMkLst>
            <pc:docMk/>
            <pc:sldMk cId="4168340417" sldId="256"/>
            <ac:picMk id="20" creationId="{109B983B-C86E-49D0-A0E7-DCBDB9FF69F8}"/>
          </ac:picMkLst>
        </pc:picChg>
        <pc:cxnChg chg="add del">
          <ac:chgData name="Cihan Zeyrek" userId="dd9724baaf2e43d1" providerId="LiveId" clId="{E5A86D5C-552E-4995-AB32-5E49D96B1D3A}" dt="2025-07-01T11:46:42.275" v="506" actId="11529"/>
          <ac:cxnSpMkLst>
            <pc:docMk/>
            <pc:sldMk cId="4168340417" sldId="256"/>
            <ac:cxnSpMk id="9" creationId="{A499BE1F-D91A-2436-1D1E-1A1A8376156C}"/>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10477-6C94-4391-BBDC-B8E9BB33E658}" type="datetimeFigureOut">
              <a:rPr lang="de-DE" smtClean="0"/>
              <a:t>03.07.25</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80-8283-495D-A659-9194DB8B63EA}" type="slidenum">
              <a:rPr lang="de-DE" smtClean="0"/>
              <a:t>‹Nr.›</a:t>
            </a:fld>
            <a:endParaRPr lang="de-DE"/>
          </a:p>
        </p:txBody>
      </p:sp>
    </p:spTree>
    <p:extLst>
      <p:ext uri="{BB962C8B-B14F-4D97-AF65-F5344CB8AC3E}">
        <p14:creationId xmlns:p14="http://schemas.microsoft.com/office/powerpoint/2010/main" val="232550448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23F8280-8283-495D-A659-9194DB8B63EA}" type="slidenum">
              <a:rPr lang="de-DE" smtClean="0"/>
              <a:t>1</a:t>
            </a:fld>
            <a:endParaRPr lang="de-DE"/>
          </a:p>
        </p:txBody>
      </p:sp>
    </p:spTree>
    <p:extLst>
      <p:ext uri="{BB962C8B-B14F-4D97-AF65-F5344CB8AC3E}">
        <p14:creationId xmlns:p14="http://schemas.microsoft.com/office/powerpoint/2010/main" val="420742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A7E8A-BC59-9097-2E32-175E0C02F3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963332-9EB8-B579-8051-057B2D78BAE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DC6F06-6628-53E8-3DED-FD5775D3E0D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4E8C66-B086-F480-67E8-A6743EFB0F53}"/>
              </a:ext>
            </a:extLst>
          </p:cNvPr>
          <p:cNvSpPr>
            <a:spLocks noGrp="1"/>
          </p:cNvSpPr>
          <p:nvPr>
            <p:ph type="sldNum" sz="quarter" idx="5"/>
          </p:nvPr>
        </p:nvSpPr>
        <p:spPr/>
        <p:txBody>
          <a:bodyPr/>
          <a:lstStyle/>
          <a:p>
            <a:fld id="{B23F8280-8283-495D-A659-9194DB8B63EA}" type="slidenum">
              <a:rPr lang="de-DE" smtClean="0"/>
              <a:t>2</a:t>
            </a:fld>
            <a:endParaRPr lang="de-DE"/>
          </a:p>
        </p:txBody>
      </p:sp>
    </p:spTree>
    <p:extLst>
      <p:ext uri="{BB962C8B-B14F-4D97-AF65-F5344CB8AC3E}">
        <p14:creationId xmlns:p14="http://schemas.microsoft.com/office/powerpoint/2010/main" val="364014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03.07.25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21436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03.07.25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813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03.07.25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61203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03.07.25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84289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ACF1CB-8064-4AFF-8DFB-49A00122A1FD}" type="datetimeFigureOut">
              <a:rPr lang="de-DE" smtClean="0"/>
              <a:t>03.07.25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40206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ACF1CB-8064-4AFF-8DFB-49A00122A1FD}" type="datetimeFigureOut">
              <a:rPr lang="de-DE" smtClean="0"/>
              <a:t>03.07.25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73295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ACF1CB-8064-4AFF-8DFB-49A00122A1FD}" type="datetimeFigureOut">
              <a:rPr lang="de-DE" smtClean="0"/>
              <a:t>03.07.25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92767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ACF1CB-8064-4AFF-8DFB-49A00122A1FD}" type="datetimeFigureOut">
              <a:rPr lang="de-DE" smtClean="0"/>
              <a:t>03.07.25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62330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CF1CB-8064-4AFF-8DFB-49A00122A1FD}" type="datetimeFigureOut">
              <a:rPr lang="de-DE" smtClean="0"/>
              <a:t>03.07.25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5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03.07.25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80855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03.07.25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45057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0FF58641-B676-E7BF-E159-1466E7EADC17}"/>
              </a:ext>
            </a:extLst>
          </p:cNvPr>
          <p:cNvGraphicFramePr>
            <a:graphicFrameLocks noChangeAspect="1"/>
          </p:cNvGraphicFramePr>
          <p:nvPr userDrawn="1">
            <p:custDataLst>
              <p:tags r:id="rId13"/>
            </p:custDataLst>
            <p:extLst>
              <p:ext uri="{D42A27DB-BD31-4B8C-83A1-F6EECF244321}">
                <p14:modId xmlns:p14="http://schemas.microsoft.com/office/powerpoint/2010/main" val="21109653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4" imgW="7772400" imgH="10058400" progId="TCLayout.ActiveDocument.1">
                  <p:embed/>
                </p:oleObj>
              </mc:Choice>
              <mc:Fallback>
                <p:oleObj name="think-cell Folie" r:id="rId14" imgW="7772400" imgH="10058400" progId="TCLayout.ActiveDocument.1">
                  <p:embed/>
                  <p:pic>
                    <p:nvPicPr>
                      <p:cNvPr id="0" name=""/>
                      <p:cNvPicPr/>
                      <p:nvPr/>
                    </p:nvPicPr>
                    <p:blipFill>
                      <a:blip r:embed="rId1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9ACF1CB-8064-4AFF-8DFB-49A00122A1FD}" type="datetimeFigureOut">
              <a:rPr lang="de-DE" smtClean="0"/>
              <a:t>03.07.25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79580C82-F813-4CCE-B4AC-52ACFAE55A43}" type="slidenum">
              <a:rPr lang="de-DE" smtClean="0"/>
              <a:t>‹Nr.›</a:t>
            </a:fld>
            <a:endParaRPr lang="de-DE"/>
          </a:p>
        </p:txBody>
      </p:sp>
    </p:spTree>
    <p:extLst>
      <p:ext uri="{BB962C8B-B14F-4D97-AF65-F5344CB8AC3E}">
        <p14:creationId xmlns:p14="http://schemas.microsoft.com/office/powerpoint/2010/main" val="1900494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notesSlide" Target="../notesSlides/notesSlide2.xml"/><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2.jpg"/><Relationship Id="rId11" Type="http://schemas.openxmlformats.org/officeDocument/2006/relationships/image" Target="../media/image8.png"/><Relationship Id="rId5" Type="http://schemas.openxmlformats.org/officeDocument/2006/relationships/image" Target="../media/image4.emf"/><Relationship Id="rId10" Type="http://schemas.openxmlformats.org/officeDocument/2006/relationships/image" Target="../media/image7.emf"/><Relationship Id="rId4" Type="http://schemas.openxmlformats.org/officeDocument/2006/relationships/oleObject" Target="../embeddings/oleObject2.bin"/><Relationship Id="rId9" Type="http://schemas.openxmlformats.org/officeDocument/2006/relationships/image" Target="../media/image6.emf"/><Relationship Id="rId1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D8639449-219D-AED7-D04A-B775BF5F50B3}"/>
              </a:ext>
            </a:extLst>
          </p:cNvPr>
          <p:cNvSpPr/>
          <p:nvPr/>
        </p:nvSpPr>
        <p:spPr>
          <a:xfrm>
            <a:off x="1" y="0"/>
            <a:ext cx="17556480" cy="2773680"/>
          </a:xfrm>
          <a:prstGeom prst="rect">
            <a:avLst/>
          </a:prstGeom>
          <a:solidFill>
            <a:srgbClr val="BC70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noProof="0" dirty="0" err="1"/>
              <a:t>RiboSix</a:t>
            </a:r>
            <a:r>
              <a:rPr lang="en-US" sz="5400" noProof="0" dirty="0"/>
              <a:t> – A</a:t>
            </a:r>
            <a:r>
              <a:rPr lang="en-US" sz="5400" dirty="0"/>
              <a:t>N </a:t>
            </a:r>
            <a:r>
              <a:rPr lang="en-US" sz="5400" noProof="0" dirty="0"/>
              <a:t>RNA-BINDING PROTEIN STORY </a:t>
            </a:r>
          </a:p>
        </p:txBody>
      </p:sp>
      <p:sp>
        <p:nvSpPr>
          <p:cNvPr id="5" name="Rechteck 4">
            <a:extLst>
              <a:ext uri="{FF2B5EF4-FFF2-40B4-BE49-F238E27FC236}">
                <a16:creationId xmlns:a16="http://schemas.microsoft.com/office/drawing/2014/main" id="{3F162AEF-046C-CB92-39EA-A5D9F1BED53C}"/>
              </a:ext>
            </a:extLst>
          </p:cNvPr>
          <p:cNvSpPr/>
          <p:nvPr/>
        </p:nvSpPr>
        <p:spPr>
          <a:xfrm>
            <a:off x="609598" y="6501760"/>
            <a:ext cx="14050090" cy="4796366"/>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Reproducibility Analysis: Am I real? </a:t>
            </a:r>
          </a:p>
        </p:txBody>
      </p:sp>
      <p:sp>
        <p:nvSpPr>
          <p:cNvPr id="6" name="Rechteck 5">
            <a:extLst>
              <a:ext uri="{FF2B5EF4-FFF2-40B4-BE49-F238E27FC236}">
                <a16:creationId xmlns:a16="http://schemas.microsoft.com/office/drawing/2014/main" id="{C4639C69-68ED-0C86-8FE4-B1B8B32B2740}"/>
              </a:ext>
            </a:extLst>
          </p:cNvPr>
          <p:cNvSpPr/>
          <p:nvPr/>
        </p:nvSpPr>
        <p:spPr>
          <a:xfrm>
            <a:off x="15137605" y="9162964"/>
            <a:ext cx="13572174" cy="719473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Normalization: Finding the right fit for the day </a:t>
            </a:r>
          </a:p>
          <a:p>
            <a:endParaRPr lang="en-US" sz="4400" noProof="0" dirty="0">
              <a:solidFill>
                <a:schemeClr val="tx1"/>
              </a:solidFill>
            </a:endParaRPr>
          </a:p>
          <a:p>
            <a:r>
              <a:rPr lang="en-US" sz="4400" noProof="0" dirty="0">
                <a:solidFill>
                  <a:schemeClr val="tx1"/>
                </a:solidFill>
              </a:rPr>
              <a:t>- SD + Mean</a:t>
            </a:r>
          </a:p>
        </p:txBody>
      </p:sp>
      <p:sp>
        <p:nvSpPr>
          <p:cNvPr id="11" name="Rechteck 10">
            <a:extLst>
              <a:ext uri="{FF2B5EF4-FFF2-40B4-BE49-F238E27FC236}">
                <a16:creationId xmlns:a16="http://schemas.microsoft.com/office/drawing/2014/main" id="{5A24B293-A65B-2C8C-6344-768FE9D9C774}"/>
              </a:ext>
            </a:extLst>
          </p:cNvPr>
          <p:cNvSpPr/>
          <p:nvPr/>
        </p:nvSpPr>
        <p:spPr>
          <a:xfrm>
            <a:off x="0" y="39329044"/>
            <a:ext cx="30275213" cy="3474720"/>
          </a:xfrm>
          <a:prstGeom prst="rect">
            <a:avLst/>
          </a:prstGeom>
          <a:solidFill>
            <a:srgbClr val="BC70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hteck 13">
            <a:extLst>
              <a:ext uri="{FF2B5EF4-FFF2-40B4-BE49-F238E27FC236}">
                <a16:creationId xmlns:a16="http://schemas.microsoft.com/office/drawing/2014/main" id="{0A5B7BE7-83E4-B6D7-8980-BFFDA0A4A35E}"/>
              </a:ext>
            </a:extLst>
          </p:cNvPr>
          <p:cNvSpPr/>
          <p:nvPr/>
        </p:nvSpPr>
        <p:spPr>
          <a:xfrm>
            <a:off x="609598" y="11835251"/>
            <a:ext cx="14050091" cy="1050658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Shift Analysis: Finding my species </a:t>
            </a:r>
          </a:p>
        </p:txBody>
      </p:sp>
      <p:sp>
        <p:nvSpPr>
          <p:cNvPr id="15" name="Rechteck 14">
            <a:extLst>
              <a:ext uri="{FF2B5EF4-FFF2-40B4-BE49-F238E27FC236}">
                <a16:creationId xmlns:a16="http://schemas.microsoft.com/office/drawing/2014/main" id="{34498636-DA62-FA52-F894-81E249289BCD}"/>
              </a:ext>
            </a:extLst>
          </p:cNvPr>
          <p:cNvSpPr/>
          <p:nvPr/>
        </p:nvSpPr>
        <p:spPr>
          <a:xfrm>
            <a:off x="8900159" y="16894822"/>
            <a:ext cx="19809619" cy="989343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Mitosis: Finding my home</a:t>
            </a:r>
          </a:p>
        </p:txBody>
      </p:sp>
      <p:sp>
        <p:nvSpPr>
          <p:cNvPr id="16" name="Rechteck 15">
            <a:extLst>
              <a:ext uri="{FF2B5EF4-FFF2-40B4-BE49-F238E27FC236}">
                <a16:creationId xmlns:a16="http://schemas.microsoft.com/office/drawing/2014/main" id="{79FCF681-1FB2-0C9B-5601-1D3FF2E0617B}"/>
              </a:ext>
            </a:extLst>
          </p:cNvPr>
          <p:cNvSpPr/>
          <p:nvPr/>
        </p:nvSpPr>
        <p:spPr>
          <a:xfrm>
            <a:off x="609599" y="22878965"/>
            <a:ext cx="14050090" cy="15617056"/>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err="1">
                <a:solidFill>
                  <a:schemeClr val="tx1"/>
                </a:solidFill>
              </a:rPr>
              <a:t>Complexe</a:t>
            </a:r>
            <a:r>
              <a:rPr lang="en-US" sz="4400" noProof="0" dirty="0">
                <a:solidFill>
                  <a:schemeClr val="tx1"/>
                </a:solidFill>
              </a:rPr>
              <a:t> Analysis: Finding Friends</a:t>
            </a:r>
          </a:p>
          <a:p>
            <a:endParaRPr lang="en-US" sz="4400" noProof="0" dirty="0">
              <a:solidFill>
                <a:schemeClr val="tx1"/>
              </a:solidFill>
            </a:endParaRPr>
          </a:p>
        </p:txBody>
      </p:sp>
      <p:sp>
        <p:nvSpPr>
          <p:cNvPr id="17" name="Rechteck 16">
            <a:extLst>
              <a:ext uri="{FF2B5EF4-FFF2-40B4-BE49-F238E27FC236}">
                <a16:creationId xmlns:a16="http://schemas.microsoft.com/office/drawing/2014/main" id="{3D4251CA-B37E-2ADC-3EC4-92CDFC656422}"/>
              </a:ext>
            </a:extLst>
          </p:cNvPr>
          <p:cNvSpPr/>
          <p:nvPr/>
        </p:nvSpPr>
        <p:spPr>
          <a:xfrm>
            <a:off x="15137605" y="28193781"/>
            <a:ext cx="13572174" cy="1030224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Linear Regression: Determining my weight</a:t>
            </a:r>
          </a:p>
        </p:txBody>
      </p:sp>
      <p:pic>
        <p:nvPicPr>
          <p:cNvPr id="18" name="Picture 8">
            <a:extLst>
              <a:ext uri="{FF2B5EF4-FFF2-40B4-BE49-F238E27FC236}">
                <a16:creationId xmlns:a16="http://schemas.microsoft.com/office/drawing/2014/main" id="{AED22679-52DC-ECE8-A2D7-89A7E33E7A44}"/>
              </a:ext>
            </a:extLst>
          </p:cNvPr>
          <p:cNvPicPr>
            <a:picLocks noChangeAspect="1"/>
          </p:cNvPicPr>
          <p:nvPr/>
        </p:nvPicPr>
        <p:blipFill>
          <a:blip r:embed="rId3"/>
          <a:stretch>
            <a:fillRect/>
          </a:stretch>
        </p:blipFill>
        <p:spPr>
          <a:xfrm>
            <a:off x="18093111" y="44931"/>
            <a:ext cx="5766795" cy="3242540"/>
          </a:xfrm>
          <a:prstGeom prst="rect">
            <a:avLst/>
          </a:prstGeom>
        </p:spPr>
      </p:pic>
      <p:pic>
        <p:nvPicPr>
          <p:cNvPr id="20" name="Picture 10">
            <a:extLst>
              <a:ext uri="{FF2B5EF4-FFF2-40B4-BE49-F238E27FC236}">
                <a16:creationId xmlns:a16="http://schemas.microsoft.com/office/drawing/2014/main" id="{109B983B-C86E-49D0-A0E7-DCBDB9FF69F8}"/>
              </a:ext>
            </a:extLst>
          </p:cNvPr>
          <p:cNvPicPr>
            <a:picLocks noChangeAspect="1"/>
          </p:cNvPicPr>
          <p:nvPr/>
        </p:nvPicPr>
        <p:blipFill>
          <a:blip r:embed="rId4"/>
          <a:stretch>
            <a:fillRect/>
          </a:stretch>
        </p:blipFill>
        <p:spPr>
          <a:xfrm>
            <a:off x="24396537" y="89863"/>
            <a:ext cx="5604759" cy="3152677"/>
          </a:xfrm>
          <a:prstGeom prst="rect">
            <a:avLst/>
          </a:prstGeom>
        </p:spPr>
      </p:pic>
      <p:sp>
        <p:nvSpPr>
          <p:cNvPr id="2" name="L-Form 1">
            <a:extLst>
              <a:ext uri="{FF2B5EF4-FFF2-40B4-BE49-F238E27FC236}">
                <a16:creationId xmlns:a16="http://schemas.microsoft.com/office/drawing/2014/main" id="{0D5FB33D-C847-FE6A-05CF-01F05979D75A}"/>
              </a:ext>
            </a:extLst>
          </p:cNvPr>
          <p:cNvSpPr>
            <a:spLocks/>
          </p:cNvSpPr>
          <p:nvPr/>
        </p:nvSpPr>
        <p:spPr>
          <a:xfrm rot="10800000">
            <a:off x="609598" y="3514836"/>
            <a:ext cx="28100181" cy="4796364"/>
          </a:xfrm>
          <a:prstGeom prst="corner">
            <a:avLst>
              <a:gd name="adj1" fmla="val 53813"/>
              <a:gd name="adj2" fmla="val 282586"/>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noProof="0" dirty="0">
              <a:solidFill>
                <a:schemeClr val="tx1"/>
              </a:solidFill>
            </a:endParaRPr>
          </a:p>
        </p:txBody>
      </p:sp>
      <p:sp>
        <p:nvSpPr>
          <p:cNvPr id="3" name="Textfeld 2">
            <a:extLst>
              <a:ext uri="{FF2B5EF4-FFF2-40B4-BE49-F238E27FC236}">
                <a16:creationId xmlns:a16="http://schemas.microsoft.com/office/drawing/2014/main" id="{04624BEE-2D85-D971-6B0E-6AFB63D073B6}"/>
              </a:ext>
            </a:extLst>
          </p:cNvPr>
          <p:cNvSpPr txBox="1"/>
          <p:nvPr/>
        </p:nvSpPr>
        <p:spPr>
          <a:xfrm>
            <a:off x="609598" y="3514835"/>
            <a:ext cx="14528007" cy="3170099"/>
          </a:xfrm>
          <a:prstGeom prst="rect">
            <a:avLst/>
          </a:prstGeom>
          <a:noFill/>
        </p:spPr>
        <p:txBody>
          <a:bodyPr wrap="square" rtlCol="0">
            <a:spAutoFit/>
          </a:bodyPr>
          <a:lstStyle/>
          <a:p>
            <a:r>
              <a:rPr lang="en-US" sz="4000" noProof="0" dirty="0"/>
              <a:t>The world of RBPs</a:t>
            </a:r>
          </a:p>
          <a:p>
            <a:r>
              <a:rPr lang="en-US" sz="2400" noProof="0" dirty="0"/>
              <a:t>In a small space called HeLa, there are many small molecules working together creating one unit. They are going through many seasons giving their all to make it work, but not necessarily everyone is working during every season. This is what makes living there for them so beautiful, after a lot of hard work many of them can gather their energy. One season is called mitosis and this is the season of our little protein </a:t>
            </a:r>
            <a:r>
              <a:rPr lang="en-US" sz="2400" noProof="0" dirty="0" err="1"/>
              <a:t>RiboSix</a:t>
            </a:r>
            <a:r>
              <a:rPr lang="en-US" sz="2400" noProof="0" dirty="0"/>
              <a:t>. </a:t>
            </a:r>
          </a:p>
          <a:p>
            <a:r>
              <a:rPr lang="en-US" sz="2400" noProof="0" dirty="0"/>
              <a:t>So, jo</a:t>
            </a:r>
            <a:r>
              <a:rPr lang="en-US" sz="2400" dirty="0"/>
              <a:t>i</a:t>
            </a:r>
            <a:r>
              <a:rPr lang="en-US" sz="2400" noProof="0" dirty="0"/>
              <a:t>n us on his journey to discover the village of HeLa. </a:t>
            </a:r>
            <a:endParaRPr lang="en-US" sz="3600" noProof="0" dirty="0"/>
          </a:p>
          <a:p>
            <a:endParaRPr lang="en-US" sz="4000" noProof="0" dirty="0"/>
          </a:p>
        </p:txBody>
      </p:sp>
      <p:sp>
        <p:nvSpPr>
          <p:cNvPr id="7" name="Textfeld 6">
            <a:extLst>
              <a:ext uri="{FF2B5EF4-FFF2-40B4-BE49-F238E27FC236}">
                <a16:creationId xmlns:a16="http://schemas.microsoft.com/office/drawing/2014/main" id="{E825588A-E12C-8099-3FB3-5077EFD79267}"/>
              </a:ext>
            </a:extLst>
          </p:cNvPr>
          <p:cNvSpPr txBox="1"/>
          <p:nvPr/>
        </p:nvSpPr>
        <p:spPr>
          <a:xfrm>
            <a:off x="15370492" y="3559766"/>
            <a:ext cx="13106400" cy="4770537"/>
          </a:xfrm>
          <a:prstGeom prst="rect">
            <a:avLst/>
          </a:prstGeom>
          <a:noFill/>
        </p:spPr>
        <p:txBody>
          <a:bodyPr wrap="square" rtlCol="0">
            <a:spAutoFit/>
          </a:bodyPr>
          <a:lstStyle/>
          <a:p>
            <a:r>
              <a:rPr lang="en-US" sz="4000" noProof="0" dirty="0"/>
              <a:t>Our Goal: </a:t>
            </a:r>
            <a:r>
              <a:rPr lang="en-US" sz="4000" dirty="0"/>
              <a:t>Hunting RNA-Binding Proteins in the Deep</a:t>
            </a:r>
          </a:p>
          <a:p>
            <a:r>
              <a:rPr lang="en-US" sz="2400" noProof="0" dirty="0"/>
              <a:t>During our project, our main goal was to identify all the RBPs </a:t>
            </a:r>
            <a:r>
              <a:rPr lang="en-US" sz="2400" dirty="0"/>
              <a:t>in mitotic HeLa cells. For this, all proteins were fractioned once with RNase treatment and once without. The intensity of each proteins in 25 fraction was then analyzed by mass spectrometry in triplicates. </a:t>
            </a:r>
          </a:p>
          <a:p>
            <a:r>
              <a:rPr lang="en-US" sz="2400" noProof="0" dirty="0"/>
              <a:t>The gathered data was </a:t>
            </a:r>
            <a:r>
              <a:rPr lang="en-US" sz="2400" dirty="0"/>
              <a:t>tested for reproducibility, cleaned up and characterized by their peak pattern. What was now the criteria we used to characterize a protein as an RBP? </a:t>
            </a:r>
          </a:p>
          <a:p>
            <a:r>
              <a:rPr lang="en-US" sz="2400" noProof="0" dirty="0"/>
              <a:t>We used a function used Centre of Mass (</a:t>
            </a:r>
            <a:r>
              <a:rPr lang="en-US" sz="2400" noProof="0" dirty="0" err="1"/>
              <a:t>CoM</a:t>
            </a:r>
            <a:r>
              <a:rPr lang="en-US" sz="2400" noProof="0" dirty="0"/>
              <a:t>) to have one specific value for every protein for both treatments. When the </a:t>
            </a:r>
            <a:r>
              <a:rPr lang="en-US" sz="2400" noProof="0" dirty="0" err="1"/>
              <a:t>CoM</a:t>
            </a:r>
            <a:r>
              <a:rPr lang="en-US" sz="2400" noProof="0" dirty="0"/>
              <a:t> showed a significant left shift from Ctrl to RNase, the protein was defined as an RBP. </a:t>
            </a:r>
          </a:p>
          <a:p>
            <a:r>
              <a:rPr lang="en-US" sz="2400" dirty="0"/>
              <a:t>Additionally, the identified RBPs were compared to RBPs of non-synchronized cells to identify the RBPs only active in mitosis. Furthermore, complexes of these RBPs were determined by clustering and a linear regression analysis was performed to predict molecular weight of the RBPs. </a:t>
            </a:r>
            <a:endParaRPr lang="en-US" sz="2400" noProof="0" dirty="0"/>
          </a:p>
        </p:txBody>
      </p:sp>
    </p:spTree>
    <p:extLst>
      <p:ext uri="{BB962C8B-B14F-4D97-AF65-F5344CB8AC3E}">
        <p14:creationId xmlns:p14="http://schemas.microsoft.com/office/powerpoint/2010/main" val="416834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70426-36F0-649D-3E84-FE94DCF81345}"/>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F0290397-A9EA-2BBB-16A4-918D0755E57B}"/>
              </a:ext>
            </a:extLst>
          </p:cNvPr>
          <p:cNvGraphicFramePr>
            <a:graphicFrameLocks noChangeAspect="1"/>
          </p:cNvGraphicFramePr>
          <p:nvPr>
            <p:custDataLst>
              <p:tags r:id="rId1"/>
            </p:custDataLst>
            <p:extLst>
              <p:ext uri="{D42A27DB-BD31-4B8C-83A1-F6EECF244321}">
                <p14:modId xmlns:p14="http://schemas.microsoft.com/office/powerpoint/2010/main" val="316233003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4" imgW="7772400" imgH="10058400" progId="TCLayout.ActiveDocument.1">
                  <p:embed/>
                </p:oleObj>
              </mc:Choice>
              <mc:Fallback>
                <p:oleObj name="think-cell Folie" r:id="rId4" imgW="7772400" imgH="10058400" progId="TCLayout.ActiveDocument.1">
                  <p:embed/>
                  <p:pic>
                    <p:nvPicPr>
                      <p:cNvPr id="24" name="think-cell data - do not delete" hidden="1">
                        <a:extLst>
                          <a:ext uri="{FF2B5EF4-FFF2-40B4-BE49-F238E27FC236}">
                            <a16:creationId xmlns:a16="http://schemas.microsoft.com/office/drawing/2014/main" id="{F0290397-A9EA-2BBB-16A4-918D0755E57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7" name="Rechteck 26">
            <a:extLst>
              <a:ext uri="{FF2B5EF4-FFF2-40B4-BE49-F238E27FC236}">
                <a16:creationId xmlns:a16="http://schemas.microsoft.com/office/drawing/2014/main" id="{F95F02E3-5345-2DE3-48A9-B2E132080F51}"/>
              </a:ext>
            </a:extLst>
          </p:cNvPr>
          <p:cNvSpPr/>
          <p:nvPr/>
        </p:nvSpPr>
        <p:spPr>
          <a:xfrm>
            <a:off x="-5" y="-1"/>
            <a:ext cx="19751040" cy="3207375"/>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10" name="Abgerundetes Rechteck 9">
            <a:extLst>
              <a:ext uri="{FF2B5EF4-FFF2-40B4-BE49-F238E27FC236}">
                <a16:creationId xmlns:a16="http://schemas.microsoft.com/office/drawing/2014/main" id="{E81C1AF9-B932-00D1-B316-FD13BCD22722}"/>
              </a:ext>
            </a:extLst>
          </p:cNvPr>
          <p:cNvSpPr/>
          <p:nvPr/>
        </p:nvSpPr>
        <p:spPr>
          <a:xfrm>
            <a:off x="609598" y="6537760"/>
            <a:ext cx="14295120" cy="6208656"/>
          </a:xfrm>
          <a:prstGeom prst="roundRect">
            <a:avLst>
              <a:gd name="adj" fmla="val 8698"/>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13" name="Abgerundetes Rechteck 12">
            <a:extLst>
              <a:ext uri="{FF2B5EF4-FFF2-40B4-BE49-F238E27FC236}">
                <a16:creationId xmlns:a16="http://schemas.microsoft.com/office/drawing/2014/main" id="{E675C58A-82F4-3A2A-3752-68174F9BCEBA}"/>
              </a:ext>
            </a:extLst>
          </p:cNvPr>
          <p:cNvSpPr/>
          <p:nvPr/>
        </p:nvSpPr>
        <p:spPr>
          <a:xfrm>
            <a:off x="609595" y="13187235"/>
            <a:ext cx="14295120" cy="14480172"/>
          </a:xfrm>
          <a:prstGeom prst="roundRect">
            <a:avLst>
              <a:gd name="adj" fmla="val 3729"/>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19" name="Abgerundetes Rechteck 18">
            <a:extLst>
              <a:ext uri="{FF2B5EF4-FFF2-40B4-BE49-F238E27FC236}">
                <a16:creationId xmlns:a16="http://schemas.microsoft.com/office/drawing/2014/main" id="{A79DB282-97A5-4F70-6071-974EECF280C5}"/>
              </a:ext>
            </a:extLst>
          </p:cNvPr>
          <p:cNvSpPr/>
          <p:nvPr/>
        </p:nvSpPr>
        <p:spPr>
          <a:xfrm>
            <a:off x="15370492" y="9063601"/>
            <a:ext cx="14295120" cy="7288578"/>
          </a:xfrm>
          <a:prstGeom prst="roundRect">
            <a:avLst>
              <a:gd name="adj" fmla="val 9636"/>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21" name="Abgerundetes Rechteck 20">
            <a:extLst>
              <a:ext uri="{FF2B5EF4-FFF2-40B4-BE49-F238E27FC236}">
                <a16:creationId xmlns:a16="http://schemas.microsoft.com/office/drawing/2014/main" id="{A0CD15E0-7BFA-5A9D-1A3C-5F6A9AC9CC1F}"/>
              </a:ext>
            </a:extLst>
          </p:cNvPr>
          <p:cNvSpPr/>
          <p:nvPr/>
        </p:nvSpPr>
        <p:spPr>
          <a:xfrm>
            <a:off x="15370492" y="16768694"/>
            <a:ext cx="14295120" cy="10898714"/>
          </a:xfrm>
          <a:prstGeom prst="roundRect">
            <a:avLst>
              <a:gd name="adj" fmla="val 3778"/>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22" name="Abgerundetes Rechteck 21">
            <a:extLst>
              <a:ext uri="{FF2B5EF4-FFF2-40B4-BE49-F238E27FC236}">
                <a16:creationId xmlns:a16="http://schemas.microsoft.com/office/drawing/2014/main" id="{CADA5048-84E9-7610-1363-103CE5D313B8}"/>
              </a:ext>
            </a:extLst>
          </p:cNvPr>
          <p:cNvSpPr/>
          <p:nvPr/>
        </p:nvSpPr>
        <p:spPr>
          <a:xfrm>
            <a:off x="609595" y="28108222"/>
            <a:ext cx="14295120" cy="10195805"/>
          </a:xfrm>
          <a:prstGeom prst="roundRect">
            <a:avLst>
              <a:gd name="adj" fmla="val 5015"/>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23" name="Abgerundetes Rechteck 22">
            <a:extLst>
              <a:ext uri="{FF2B5EF4-FFF2-40B4-BE49-F238E27FC236}">
                <a16:creationId xmlns:a16="http://schemas.microsoft.com/office/drawing/2014/main" id="{05D3A7DB-93DD-7817-A586-701FA44BDDE8}"/>
              </a:ext>
            </a:extLst>
          </p:cNvPr>
          <p:cNvSpPr/>
          <p:nvPr/>
        </p:nvSpPr>
        <p:spPr>
          <a:xfrm>
            <a:off x="15370492" y="28259607"/>
            <a:ext cx="14295120" cy="10003290"/>
          </a:xfrm>
          <a:prstGeom prst="roundRect">
            <a:avLst>
              <a:gd name="adj" fmla="val 5966"/>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4" name="Rechteck 3">
            <a:extLst>
              <a:ext uri="{FF2B5EF4-FFF2-40B4-BE49-F238E27FC236}">
                <a16:creationId xmlns:a16="http://schemas.microsoft.com/office/drawing/2014/main" id="{2CB6CC7F-AE4C-242E-FA00-316CAF6CB655}"/>
              </a:ext>
            </a:extLst>
          </p:cNvPr>
          <p:cNvSpPr/>
          <p:nvPr/>
        </p:nvSpPr>
        <p:spPr>
          <a:xfrm>
            <a:off x="273917" y="796492"/>
            <a:ext cx="19111363" cy="11867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0" noProof="0" dirty="0" err="1">
                <a:latin typeface="Source Sans Pro" panose="020B0503030403020204" pitchFamily="34" charset="0"/>
                <a:ea typeface="Source Sans Pro" panose="020B0503030403020204" pitchFamily="34" charset="0"/>
              </a:rPr>
              <a:t>RiboSix</a:t>
            </a:r>
            <a:r>
              <a:rPr lang="en-US" sz="8000" noProof="0" dirty="0">
                <a:latin typeface="Source Sans Pro" panose="020B0503030403020204" pitchFamily="34" charset="0"/>
                <a:ea typeface="Source Sans Pro" panose="020B0503030403020204" pitchFamily="34" charset="0"/>
              </a:rPr>
              <a:t> </a:t>
            </a:r>
            <a:r>
              <a:rPr lang="en-US" sz="8000" dirty="0">
                <a:latin typeface="Source Sans Pro" panose="020B0503030403020204" pitchFamily="34" charset="0"/>
                <a:ea typeface="Source Sans Pro" panose="020B0503030403020204" pitchFamily="34" charset="0"/>
              </a:rPr>
              <a:t>–Story of an RNA-Binding Protein </a:t>
            </a:r>
            <a:endParaRPr lang="en-US" sz="8000" noProof="0" dirty="0">
              <a:latin typeface="Source Sans Pro" panose="020B0503030403020204" pitchFamily="34" charset="0"/>
              <a:ea typeface="Source Sans Pro" panose="020B0503030403020204" pitchFamily="34" charset="0"/>
            </a:endParaRPr>
          </a:p>
        </p:txBody>
      </p:sp>
      <p:sp>
        <p:nvSpPr>
          <p:cNvPr id="5" name="Rechteck 4">
            <a:extLst>
              <a:ext uri="{FF2B5EF4-FFF2-40B4-BE49-F238E27FC236}">
                <a16:creationId xmlns:a16="http://schemas.microsoft.com/office/drawing/2014/main" id="{D04637A8-2720-C09A-253F-D30767B31FFF}"/>
              </a:ext>
            </a:extLst>
          </p:cNvPr>
          <p:cNvSpPr/>
          <p:nvPr/>
        </p:nvSpPr>
        <p:spPr>
          <a:xfrm>
            <a:off x="854627" y="6925033"/>
            <a:ext cx="14050091" cy="4796366"/>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Reproducibility Analysis: Am I real? </a:t>
            </a:r>
          </a:p>
        </p:txBody>
      </p:sp>
      <p:sp>
        <p:nvSpPr>
          <p:cNvPr id="6" name="Rechteck 5">
            <a:extLst>
              <a:ext uri="{FF2B5EF4-FFF2-40B4-BE49-F238E27FC236}">
                <a16:creationId xmlns:a16="http://schemas.microsoft.com/office/drawing/2014/main" id="{E69F82B7-9325-55F2-F381-69F57FF389B3}"/>
              </a:ext>
            </a:extLst>
          </p:cNvPr>
          <p:cNvSpPr/>
          <p:nvPr/>
        </p:nvSpPr>
        <p:spPr>
          <a:xfrm>
            <a:off x="15848412" y="9507867"/>
            <a:ext cx="12574188" cy="2197105"/>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Normalization: Finding the right fit for the day </a:t>
            </a:r>
          </a:p>
          <a:p>
            <a:endParaRPr lang="en-US" sz="4000" noProof="0" dirty="0">
              <a:solidFill>
                <a:schemeClr val="tx1"/>
              </a:solidFill>
              <a:latin typeface="Source Sans Pro" panose="020B0503030403020204" pitchFamily="34" charset="0"/>
              <a:ea typeface="Source Sans Pro" panose="020B0503030403020204" pitchFamily="34" charset="0"/>
            </a:endParaRPr>
          </a:p>
          <a:p>
            <a:pPr marL="571500" indent="-571500">
              <a:buFontTx/>
              <a:buChar char="-"/>
            </a:pPr>
            <a:r>
              <a:rPr lang="en-US" sz="4000" noProof="0" dirty="0">
                <a:solidFill>
                  <a:schemeClr val="tx1"/>
                </a:solidFill>
                <a:latin typeface="Source Sans Pro" panose="020B0503030403020204" pitchFamily="34" charset="0"/>
                <a:ea typeface="Source Sans Pro" panose="020B0503030403020204" pitchFamily="34" charset="0"/>
              </a:rPr>
              <a:t>SD + Mean</a:t>
            </a:r>
          </a:p>
          <a:p>
            <a:pPr marL="571500" indent="-571500">
              <a:buFontTx/>
              <a:buChar char="-"/>
            </a:pPr>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1" name="Rechteck 10">
            <a:extLst>
              <a:ext uri="{FF2B5EF4-FFF2-40B4-BE49-F238E27FC236}">
                <a16:creationId xmlns:a16="http://schemas.microsoft.com/office/drawing/2014/main" id="{021CF195-2D3D-9BF1-3771-664A809C04FB}"/>
              </a:ext>
            </a:extLst>
          </p:cNvPr>
          <p:cNvSpPr/>
          <p:nvPr/>
        </p:nvSpPr>
        <p:spPr>
          <a:xfrm>
            <a:off x="-2" y="39329046"/>
            <a:ext cx="30275213" cy="3474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hteck 13">
            <a:extLst>
              <a:ext uri="{FF2B5EF4-FFF2-40B4-BE49-F238E27FC236}">
                <a16:creationId xmlns:a16="http://schemas.microsoft.com/office/drawing/2014/main" id="{F5EFCC97-9DD6-9B66-B741-8353BC492A78}"/>
              </a:ext>
            </a:extLst>
          </p:cNvPr>
          <p:cNvSpPr/>
          <p:nvPr/>
        </p:nvSpPr>
        <p:spPr>
          <a:xfrm>
            <a:off x="854627" y="13579439"/>
            <a:ext cx="14050091" cy="10506589"/>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Shift Analysis: Finding my species </a:t>
            </a:r>
          </a:p>
        </p:txBody>
      </p:sp>
      <p:sp>
        <p:nvSpPr>
          <p:cNvPr id="15" name="Rechteck 14">
            <a:extLst>
              <a:ext uri="{FF2B5EF4-FFF2-40B4-BE49-F238E27FC236}">
                <a16:creationId xmlns:a16="http://schemas.microsoft.com/office/drawing/2014/main" id="{318D8B86-DFF0-9641-CEC3-3D48CFA515DB}"/>
              </a:ext>
            </a:extLst>
          </p:cNvPr>
          <p:cNvSpPr/>
          <p:nvPr/>
        </p:nvSpPr>
        <p:spPr>
          <a:xfrm>
            <a:off x="15848412" y="17300030"/>
            <a:ext cx="16684555" cy="9893430"/>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Mitosis: Finding my home</a:t>
            </a:r>
          </a:p>
        </p:txBody>
      </p:sp>
      <p:sp>
        <p:nvSpPr>
          <p:cNvPr id="16" name="Rechteck 15">
            <a:extLst>
              <a:ext uri="{FF2B5EF4-FFF2-40B4-BE49-F238E27FC236}">
                <a16:creationId xmlns:a16="http://schemas.microsoft.com/office/drawing/2014/main" id="{0FCE50A5-8321-3A15-8F2E-E7A4119AE242}"/>
              </a:ext>
            </a:extLst>
          </p:cNvPr>
          <p:cNvSpPr/>
          <p:nvPr/>
        </p:nvSpPr>
        <p:spPr>
          <a:xfrm>
            <a:off x="1087514" y="28500430"/>
            <a:ext cx="14050090" cy="9995591"/>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err="1">
                <a:solidFill>
                  <a:schemeClr val="tx1"/>
                </a:solidFill>
                <a:latin typeface="Source Sans Pro" panose="020B0503030403020204" pitchFamily="34" charset="0"/>
                <a:ea typeface="Source Sans Pro" panose="020B0503030403020204" pitchFamily="34" charset="0"/>
              </a:rPr>
              <a:t>Complexe</a:t>
            </a:r>
            <a:r>
              <a:rPr lang="en-US" sz="4000" noProof="0" dirty="0">
                <a:solidFill>
                  <a:schemeClr val="tx1"/>
                </a:solidFill>
                <a:latin typeface="Source Sans Pro" panose="020B0503030403020204" pitchFamily="34" charset="0"/>
                <a:ea typeface="Source Sans Pro" panose="020B0503030403020204" pitchFamily="34" charset="0"/>
              </a:rPr>
              <a:t> Analysis: Finding Friends</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7" name="Rechteck 16">
            <a:extLst>
              <a:ext uri="{FF2B5EF4-FFF2-40B4-BE49-F238E27FC236}">
                <a16:creationId xmlns:a16="http://schemas.microsoft.com/office/drawing/2014/main" id="{78BA0288-07D1-398D-6200-42A4A63DE015}"/>
              </a:ext>
            </a:extLst>
          </p:cNvPr>
          <p:cNvSpPr/>
          <p:nvPr/>
        </p:nvSpPr>
        <p:spPr>
          <a:xfrm>
            <a:off x="15731965" y="28610869"/>
            <a:ext cx="13572174" cy="783782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Linear Regression: Determining my weight</a:t>
            </a:r>
          </a:p>
        </p:txBody>
      </p:sp>
      <p:pic>
        <p:nvPicPr>
          <p:cNvPr id="18" name="Picture 8">
            <a:extLst>
              <a:ext uri="{FF2B5EF4-FFF2-40B4-BE49-F238E27FC236}">
                <a16:creationId xmlns:a16="http://schemas.microsoft.com/office/drawing/2014/main" id="{2A14FE35-F43E-91B4-563F-CB2AE1E18D6A}"/>
              </a:ext>
            </a:extLst>
          </p:cNvPr>
          <p:cNvPicPr>
            <a:picLocks noChangeAspect="1"/>
          </p:cNvPicPr>
          <p:nvPr/>
        </p:nvPicPr>
        <p:blipFill>
          <a:blip r:embed="rId6"/>
          <a:stretch>
            <a:fillRect/>
          </a:stretch>
        </p:blipFill>
        <p:spPr>
          <a:xfrm>
            <a:off x="19967883" y="162770"/>
            <a:ext cx="5171371" cy="2907747"/>
          </a:xfrm>
          <a:prstGeom prst="rect">
            <a:avLst/>
          </a:prstGeom>
        </p:spPr>
      </p:pic>
      <p:pic>
        <p:nvPicPr>
          <p:cNvPr id="20" name="Picture 10">
            <a:extLst>
              <a:ext uri="{FF2B5EF4-FFF2-40B4-BE49-F238E27FC236}">
                <a16:creationId xmlns:a16="http://schemas.microsoft.com/office/drawing/2014/main" id="{0CDA31E9-6230-2F71-306C-1B77A1842A3F}"/>
              </a:ext>
            </a:extLst>
          </p:cNvPr>
          <p:cNvPicPr>
            <a:picLocks noChangeAspect="1"/>
          </p:cNvPicPr>
          <p:nvPr/>
        </p:nvPicPr>
        <p:blipFill>
          <a:blip r:embed="rId7"/>
          <a:stretch>
            <a:fillRect/>
          </a:stretch>
        </p:blipFill>
        <p:spPr>
          <a:xfrm>
            <a:off x="25270536" y="349496"/>
            <a:ext cx="4730760" cy="2661052"/>
          </a:xfrm>
          <a:prstGeom prst="rect">
            <a:avLst/>
          </a:prstGeom>
        </p:spPr>
      </p:pic>
      <p:sp>
        <p:nvSpPr>
          <p:cNvPr id="3" name="Textfeld 2">
            <a:extLst>
              <a:ext uri="{FF2B5EF4-FFF2-40B4-BE49-F238E27FC236}">
                <a16:creationId xmlns:a16="http://schemas.microsoft.com/office/drawing/2014/main" id="{0D810A4A-92B1-68EC-1B3D-A5167555FDE6}"/>
              </a:ext>
            </a:extLst>
          </p:cNvPr>
          <p:cNvSpPr txBox="1"/>
          <p:nvPr/>
        </p:nvSpPr>
        <p:spPr>
          <a:xfrm>
            <a:off x="854627" y="3513522"/>
            <a:ext cx="14528007" cy="3170099"/>
          </a:xfrm>
          <a:prstGeom prst="rect">
            <a:avLst/>
          </a:prstGeom>
          <a:noFill/>
        </p:spPr>
        <p:txBody>
          <a:bodyPr wrap="square" rtlCol="0">
            <a:spAutoFit/>
          </a:bodyPr>
          <a:lstStyle/>
          <a:p>
            <a:r>
              <a:rPr lang="en-US" sz="4000" noProof="0" dirty="0">
                <a:latin typeface="Source Sans Pro" panose="020B0503030403020204" pitchFamily="34" charset="0"/>
                <a:ea typeface="Source Sans Pro" panose="020B0503030403020204" pitchFamily="34" charset="0"/>
              </a:rPr>
              <a:t>The world of RBPs</a:t>
            </a:r>
          </a:p>
          <a:p>
            <a:r>
              <a:rPr lang="en-US" sz="2400" noProof="0" dirty="0">
                <a:latin typeface="Source Sans Pro" panose="020B0503030403020204" pitchFamily="34" charset="0"/>
                <a:ea typeface="Source Sans Pro" panose="020B0503030403020204" pitchFamily="34" charset="0"/>
              </a:rPr>
              <a:t>In a small space called HeLa, there are many small molecules working together creating one unit. They are going through many seasons giving their all to make it work, but not necessarily everyone is working during every season. This is what makes living there for them so beautiful, after a lot of hard work many of them can gather their energy. One season is called mitosis and this is the season of our little protein </a:t>
            </a: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a:t>
            </a:r>
          </a:p>
          <a:p>
            <a:r>
              <a:rPr lang="en-US" sz="2400" noProof="0" dirty="0">
                <a:latin typeface="Source Sans Pro" panose="020B0503030403020204" pitchFamily="34" charset="0"/>
                <a:ea typeface="Source Sans Pro" panose="020B0503030403020204" pitchFamily="34" charset="0"/>
              </a:rPr>
              <a:t>So, jo</a:t>
            </a:r>
            <a:r>
              <a:rPr lang="en-US" sz="2400" dirty="0">
                <a:latin typeface="Source Sans Pro" panose="020B0503030403020204" pitchFamily="34" charset="0"/>
                <a:ea typeface="Source Sans Pro" panose="020B0503030403020204" pitchFamily="34" charset="0"/>
              </a:rPr>
              <a:t>i</a:t>
            </a:r>
            <a:r>
              <a:rPr lang="en-US" sz="2400" noProof="0" dirty="0">
                <a:latin typeface="Source Sans Pro" panose="020B0503030403020204" pitchFamily="34" charset="0"/>
                <a:ea typeface="Source Sans Pro" panose="020B0503030403020204" pitchFamily="34" charset="0"/>
              </a:rPr>
              <a:t>n us on his journey to discover the village of HeLa. </a:t>
            </a:r>
            <a:endParaRPr lang="en-US" sz="3600" noProof="0" dirty="0">
              <a:latin typeface="Source Sans Pro" panose="020B0503030403020204" pitchFamily="34" charset="0"/>
              <a:ea typeface="Source Sans Pro" panose="020B0503030403020204" pitchFamily="34" charset="0"/>
            </a:endParaRPr>
          </a:p>
          <a:p>
            <a:endParaRPr lang="en-US" sz="4000" noProof="0" dirty="0">
              <a:latin typeface="Source Sans Pro" panose="020B0503030403020204" pitchFamily="34" charset="0"/>
              <a:ea typeface="Source Sans Pro" panose="020B0503030403020204" pitchFamily="34" charset="0"/>
            </a:endParaRPr>
          </a:p>
        </p:txBody>
      </p:sp>
      <p:sp>
        <p:nvSpPr>
          <p:cNvPr id="7" name="Textfeld 6">
            <a:extLst>
              <a:ext uri="{FF2B5EF4-FFF2-40B4-BE49-F238E27FC236}">
                <a16:creationId xmlns:a16="http://schemas.microsoft.com/office/drawing/2014/main" id="{04DB3D5B-799E-DEB3-55A1-77E0B672A6B4}"/>
              </a:ext>
            </a:extLst>
          </p:cNvPr>
          <p:cNvSpPr txBox="1"/>
          <p:nvPr/>
        </p:nvSpPr>
        <p:spPr>
          <a:xfrm>
            <a:off x="15731965" y="4070931"/>
            <a:ext cx="13106400" cy="4770537"/>
          </a:xfrm>
          <a:prstGeom prst="rect">
            <a:avLst/>
          </a:prstGeom>
          <a:noFill/>
        </p:spPr>
        <p:txBody>
          <a:bodyPr wrap="square" rtlCol="0">
            <a:spAutoFit/>
          </a:bodyPr>
          <a:lstStyle/>
          <a:p>
            <a:r>
              <a:rPr lang="en-US" sz="4000" noProof="0" dirty="0"/>
              <a:t>Our Goal: </a:t>
            </a:r>
            <a:r>
              <a:rPr lang="en-US" sz="4000" dirty="0"/>
              <a:t>Hunting RNA-Binding Proteins in the Deep</a:t>
            </a:r>
          </a:p>
          <a:p>
            <a:r>
              <a:rPr lang="en-US" sz="2400" noProof="0" dirty="0"/>
              <a:t>During our </a:t>
            </a:r>
            <a:r>
              <a:rPr lang="en-US" sz="2400" noProof="0" dirty="0">
                <a:latin typeface="Source Sans Pro" panose="020B0503030403020204" pitchFamily="34" charset="0"/>
                <a:ea typeface="Source Sans Pro" panose="020B0503030403020204" pitchFamily="34" charset="0"/>
              </a:rPr>
              <a:t>project</a:t>
            </a:r>
            <a:r>
              <a:rPr lang="en-US" sz="2400" noProof="0" dirty="0"/>
              <a:t>, our main goal was to identify all the RBPs </a:t>
            </a:r>
            <a:r>
              <a:rPr lang="en-US" sz="2400" dirty="0"/>
              <a:t>in mitotic HeLa cells. For this, all proteins were fractioned once with RNase treatment and once without. The intensity of each proteins in 25 fraction was then analyzed by mass spectrometry in triplicates. </a:t>
            </a:r>
          </a:p>
          <a:p>
            <a:r>
              <a:rPr lang="en-US" sz="2400" noProof="0" dirty="0"/>
              <a:t>The gathered data was </a:t>
            </a:r>
            <a:r>
              <a:rPr lang="en-US" sz="2400" dirty="0"/>
              <a:t>tested for reproducibility, cleaned up and characterized by their peak pattern. What was now the criteria we used to characterize a protein as an RBP? </a:t>
            </a:r>
          </a:p>
          <a:p>
            <a:r>
              <a:rPr lang="en-US" sz="2400" noProof="0" dirty="0"/>
              <a:t>We used a function used Centre of Mass (</a:t>
            </a:r>
            <a:r>
              <a:rPr lang="en-US" sz="2400" noProof="0" dirty="0" err="1"/>
              <a:t>CoM</a:t>
            </a:r>
            <a:r>
              <a:rPr lang="en-US" sz="2400" noProof="0" dirty="0"/>
              <a:t>) to have one specific value for every protein for both treatments. When the </a:t>
            </a:r>
            <a:r>
              <a:rPr lang="en-US" sz="2400" noProof="0" dirty="0" err="1"/>
              <a:t>CoM</a:t>
            </a:r>
            <a:r>
              <a:rPr lang="en-US" sz="2400" noProof="0" dirty="0"/>
              <a:t> showed a significant left shift from Ctrl to RNase, the protein was defined as an RBP. </a:t>
            </a:r>
          </a:p>
          <a:p>
            <a:r>
              <a:rPr lang="en-US" sz="2400" dirty="0"/>
              <a:t>Additionally, the identified RBPs were compared to RBPs of non-synchronized cells to identify the RBPs only active in mitosis. Furthermore, complexes of these RBPs were determined by clustering and a linear regression analysis was performed to predict molecular weight of the RBPs. </a:t>
            </a:r>
            <a:endParaRPr lang="en-US" sz="2400" noProof="0" dirty="0"/>
          </a:p>
        </p:txBody>
      </p:sp>
      <p:cxnSp>
        <p:nvCxnSpPr>
          <p:cNvPr id="9" name="Gerade Verbindung 8">
            <a:extLst>
              <a:ext uri="{FF2B5EF4-FFF2-40B4-BE49-F238E27FC236}">
                <a16:creationId xmlns:a16="http://schemas.microsoft.com/office/drawing/2014/main" id="{9D3B4A85-17C2-E126-55D1-7B67DB9BB80E}"/>
              </a:ext>
            </a:extLst>
          </p:cNvPr>
          <p:cNvCxnSpPr/>
          <p:nvPr/>
        </p:nvCxnSpPr>
        <p:spPr>
          <a:xfrm>
            <a:off x="19882320" y="0"/>
            <a:ext cx="0" cy="3242540"/>
          </a:xfrm>
          <a:prstGeom prst="line">
            <a:avLst/>
          </a:prstGeom>
          <a:ln w="63500">
            <a:solidFill>
              <a:srgbClr val="B22F28"/>
            </a:solidFill>
          </a:ln>
        </p:spPr>
        <p:style>
          <a:lnRef idx="2">
            <a:schemeClr val="accent1"/>
          </a:lnRef>
          <a:fillRef idx="0">
            <a:schemeClr val="accent1"/>
          </a:fillRef>
          <a:effectRef idx="1">
            <a:schemeClr val="accent1"/>
          </a:effectRef>
          <a:fontRef idx="minor">
            <a:schemeClr val="tx1"/>
          </a:fontRef>
        </p:style>
      </p:cxnSp>
      <p:sp>
        <p:nvSpPr>
          <p:cNvPr id="25" name="Rechteck 24">
            <a:extLst>
              <a:ext uri="{FF2B5EF4-FFF2-40B4-BE49-F238E27FC236}">
                <a16:creationId xmlns:a16="http://schemas.microsoft.com/office/drawing/2014/main" id="{280DABE5-7ADA-CB97-5BDB-B61F91ED8A46}"/>
              </a:ext>
            </a:extLst>
          </p:cNvPr>
          <p:cNvSpPr/>
          <p:nvPr/>
        </p:nvSpPr>
        <p:spPr>
          <a:xfrm>
            <a:off x="-4" y="38655105"/>
            <a:ext cx="30275215" cy="4181278"/>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28" name="Textfeld 27">
            <a:extLst>
              <a:ext uri="{FF2B5EF4-FFF2-40B4-BE49-F238E27FC236}">
                <a16:creationId xmlns:a16="http://schemas.microsoft.com/office/drawing/2014/main" id="{723992D3-EA95-7C1B-4D4F-818583FBA106}"/>
              </a:ext>
            </a:extLst>
          </p:cNvPr>
          <p:cNvSpPr txBox="1"/>
          <p:nvPr/>
        </p:nvSpPr>
        <p:spPr>
          <a:xfrm>
            <a:off x="273917" y="2111430"/>
            <a:ext cx="19751037" cy="707886"/>
          </a:xfrm>
          <a:prstGeom prst="rect">
            <a:avLst/>
          </a:prstGeom>
          <a:noFill/>
        </p:spPr>
        <p:txBody>
          <a:bodyPr wrap="square" rtlCol="0">
            <a:spAutoFit/>
          </a:bodyPr>
          <a:lstStyle/>
          <a:p>
            <a:r>
              <a:rPr lang="en-US" sz="4000" dirty="0">
                <a:solidFill>
                  <a:schemeClr val="bg1"/>
                </a:solidFill>
              </a:rPr>
              <a:t>Proteome-wide screen for RNA-dependent proteins particularly relevant in mitosis</a:t>
            </a:r>
          </a:p>
        </p:txBody>
      </p:sp>
      <p:sp>
        <p:nvSpPr>
          <p:cNvPr id="30" name="Textfeld 29">
            <a:extLst>
              <a:ext uri="{FF2B5EF4-FFF2-40B4-BE49-F238E27FC236}">
                <a16:creationId xmlns:a16="http://schemas.microsoft.com/office/drawing/2014/main" id="{76D1F7F8-F76E-FDF6-3225-E832F5FABEA8}"/>
              </a:ext>
            </a:extLst>
          </p:cNvPr>
          <p:cNvSpPr txBox="1"/>
          <p:nvPr/>
        </p:nvSpPr>
        <p:spPr>
          <a:xfrm>
            <a:off x="854627" y="39095920"/>
            <a:ext cx="28694544" cy="707886"/>
          </a:xfrm>
          <a:prstGeom prst="rect">
            <a:avLst/>
          </a:prstGeom>
          <a:noFill/>
        </p:spPr>
        <p:txBody>
          <a:bodyPr wrap="square" rtlCol="0">
            <a:spAutoFit/>
          </a:bodyPr>
          <a:lstStyle/>
          <a:p>
            <a:r>
              <a:rPr lang="en-US" sz="4000" dirty="0">
                <a:solidFill>
                  <a:schemeClr val="bg1"/>
                </a:solidFill>
                <a:latin typeface="Source Sans Pro" panose="020B0503030403020204" pitchFamily="34" charset="0"/>
                <a:ea typeface="Source Sans Pro" panose="020B0503030403020204" pitchFamily="34" charset="0"/>
              </a:rPr>
              <a:t>Main </a:t>
            </a:r>
            <a:r>
              <a:rPr lang="en-US" sz="4000" dirty="0" err="1">
                <a:solidFill>
                  <a:schemeClr val="bg1"/>
                </a:solidFill>
                <a:latin typeface="Source Sans Pro" panose="020B0503030403020204" pitchFamily="34" charset="0"/>
                <a:ea typeface="Source Sans Pro" panose="020B0503030403020204" pitchFamily="34" charset="0"/>
              </a:rPr>
              <a:t>FIndings</a:t>
            </a:r>
            <a:endParaRPr lang="en-US" sz="4000" dirty="0">
              <a:solidFill>
                <a:schemeClr val="bg1"/>
              </a:solidFill>
              <a:latin typeface="Source Sans Pro" panose="020B0503030403020204" pitchFamily="34" charset="0"/>
              <a:ea typeface="Source Sans Pro" panose="020B0503030403020204" pitchFamily="34" charset="0"/>
            </a:endParaRPr>
          </a:p>
        </p:txBody>
      </p:sp>
      <p:sp>
        <p:nvSpPr>
          <p:cNvPr id="12" name="Rectangle 11">
            <a:extLst>
              <a:ext uri="{FF2B5EF4-FFF2-40B4-BE49-F238E27FC236}">
                <a16:creationId xmlns:a16="http://schemas.microsoft.com/office/drawing/2014/main" id="{B9A6FAFB-7C49-7213-7BD8-8E66DBEDBBBF}"/>
              </a:ext>
            </a:extLst>
          </p:cNvPr>
          <p:cNvSpPr/>
          <p:nvPr/>
        </p:nvSpPr>
        <p:spPr>
          <a:xfrm>
            <a:off x="15848412" y="11927105"/>
            <a:ext cx="5359001" cy="39247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8" name="Picture 7" descr="A graph with red dots&#10;&#10;AI-generated content may be incorrect.">
            <a:extLst>
              <a:ext uri="{FF2B5EF4-FFF2-40B4-BE49-F238E27FC236}">
                <a16:creationId xmlns:a16="http://schemas.microsoft.com/office/drawing/2014/main" id="{58FC2CD0-6EDD-4966-192D-536096C363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02479" y="11965102"/>
            <a:ext cx="5232939" cy="3924704"/>
          </a:xfrm>
          <a:prstGeom prst="rect">
            <a:avLst/>
          </a:prstGeom>
        </p:spPr>
      </p:pic>
      <p:pic>
        <p:nvPicPr>
          <p:cNvPr id="38" name="Grafik 37">
            <a:extLst>
              <a:ext uri="{FF2B5EF4-FFF2-40B4-BE49-F238E27FC236}">
                <a16:creationId xmlns:a16="http://schemas.microsoft.com/office/drawing/2014/main" id="{E5FDED8C-E7AC-C058-2B47-E49642388937}"/>
              </a:ext>
            </a:extLst>
          </p:cNvPr>
          <p:cNvPicPr>
            <a:picLocks noChangeAspect="1"/>
          </p:cNvPicPr>
          <p:nvPr/>
        </p:nvPicPr>
        <p:blipFill>
          <a:blip r:embed="rId9"/>
          <a:stretch>
            <a:fillRect/>
          </a:stretch>
        </p:blipFill>
        <p:spPr>
          <a:xfrm>
            <a:off x="22737947" y="33472771"/>
            <a:ext cx="6449752" cy="4364752"/>
          </a:xfrm>
          <a:prstGeom prst="rect">
            <a:avLst/>
          </a:prstGeom>
        </p:spPr>
      </p:pic>
      <p:grpSp>
        <p:nvGrpSpPr>
          <p:cNvPr id="44" name="Gruppieren 43">
            <a:extLst>
              <a:ext uri="{FF2B5EF4-FFF2-40B4-BE49-F238E27FC236}">
                <a16:creationId xmlns:a16="http://schemas.microsoft.com/office/drawing/2014/main" id="{40211F4B-E423-2BFB-9135-28A3C8361C2A}"/>
              </a:ext>
            </a:extLst>
          </p:cNvPr>
          <p:cNvGrpSpPr/>
          <p:nvPr/>
        </p:nvGrpSpPr>
        <p:grpSpPr>
          <a:xfrm>
            <a:off x="21135418" y="18366104"/>
            <a:ext cx="7566660" cy="4468487"/>
            <a:chOff x="5911353" y="14534450"/>
            <a:chExt cx="7566660" cy="4468487"/>
          </a:xfrm>
        </p:grpSpPr>
        <p:sp>
          <p:nvSpPr>
            <p:cNvPr id="43" name="Rechteck 42">
              <a:extLst>
                <a:ext uri="{FF2B5EF4-FFF2-40B4-BE49-F238E27FC236}">
                  <a16:creationId xmlns:a16="http://schemas.microsoft.com/office/drawing/2014/main" id="{F0D2B77F-1F24-7BF1-B45B-793688293E0D}"/>
                </a:ext>
              </a:extLst>
            </p:cNvPr>
            <p:cNvSpPr/>
            <p:nvPr/>
          </p:nvSpPr>
          <p:spPr>
            <a:xfrm>
              <a:off x="5911353" y="14534450"/>
              <a:ext cx="7566660" cy="44684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pic>
          <p:nvPicPr>
            <p:cNvPr id="36" name="Grafik 35">
              <a:extLst>
                <a:ext uri="{FF2B5EF4-FFF2-40B4-BE49-F238E27FC236}">
                  <a16:creationId xmlns:a16="http://schemas.microsoft.com/office/drawing/2014/main" id="{F98D1A39-2789-FD8C-4BAB-763868E6D59D}"/>
                </a:ext>
              </a:extLst>
            </p:cNvPr>
            <p:cNvPicPr>
              <a:picLocks noChangeAspect="1"/>
            </p:cNvPicPr>
            <p:nvPr/>
          </p:nvPicPr>
          <p:blipFill>
            <a:blip r:embed="rId10"/>
            <a:stretch>
              <a:fillRect/>
            </a:stretch>
          </p:blipFill>
          <p:spPr>
            <a:xfrm>
              <a:off x="6017283" y="14741638"/>
              <a:ext cx="7354800" cy="4054109"/>
            </a:xfrm>
            <a:prstGeom prst="rect">
              <a:avLst/>
            </a:prstGeom>
          </p:spPr>
        </p:pic>
      </p:grpSp>
      <p:pic>
        <p:nvPicPr>
          <p:cNvPr id="46" name="Grafik 45" descr="Ein Bild, das Text, Diagramm, Reihe, Schrift enthält.&#10;&#10;KI-generierte Inhalte können fehlerhaft sein.">
            <a:extLst>
              <a:ext uri="{FF2B5EF4-FFF2-40B4-BE49-F238E27FC236}">
                <a16:creationId xmlns:a16="http://schemas.microsoft.com/office/drawing/2014/main" id="{406A842B-F523-0938-CEBF-BD76BCE557A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87058" y="19446251"/>
            <a:ext cx="6819900" cy="3807861"/>
          </a:xfrm>
          <a:prstGeom prst="rect">
            <a:avLst/>
          </a:prstGeom>
        </p:spPr>
      </p:pic>
      <p:pic>
        <p:nvPicPr>
          <p:cNvPr id="56" name="Grafik 55" descr="Ein Bild, das Reihe, Diagramm, Text, Screenshot enthält.&#10;&#10;KI-generierte Inhalte können fehlerhaft sein.">
            <a:extLst>
              <a:ext uri="{FF2B5EF4-FFF2-40B4-BE49-F238E27FC236}">
                <a16:creationId xmlns:a16="http://schemas.microsoft.com/office/drawing/2014/main" id="{DA4C6E8B-9F5A-60C3-98B7-11870A98BF0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696895" y="19742197"/>
            <a:ext cx="5891087" cy="4077210"/>
          </a:xfrm>
          <a:prstGeom prst="rect">
            <a:avLst/>
          </a:prstGeom>
        </p:spPr>
      </p:pic>
      <p:pic>
        <p:nvPicPr>
          <p:cNvPr id="58" name="Grafik 57" descr="Ein Bild, das Text, Diagramm, Reihe, Screenshot enthält.&#10;&#10;KI-generierte Inhalte können fehlerhaft sein.">
            <a:extLst>
              <a:ext uri="{FF2B5EF4-FFF2-40B4-BE49-F238E27FC236}">
                <a16:creationId xmlns:a16="http://schemas.microsoft.com/office/drawing/2014/main" id="{5D424CCF-CD28-2192-A09F-98AF6F6FCCE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96896" y="21701260"/>
            <a:ext cx="5891087" cy="4077210"/>
          </a:xfrm>
          <a:prstGeom prst="rect">
            <a:avLst/>
          </a:prstGeom>
        </p:spPr>
      </p:pic>
      <p:grpSp>
        <p:nvGrpSpPr>
          <p:cNvPr id="62" name="Gruppieren 61">
            <a:extLst>
              <a:ext uri="{FF2B5EF4-FFF2-40B4-BE49-F238E27FC236}">
                <a16:creationId xmlns:a16="http://schemas.microsoft.com/office/drawing/2014/main" id="{6029E240-7456-6626-40CC-2763E5A52C67}"/>
              </a:ext>
            </a:extLst>
          </p:cNvPr>
          <p:cNvGrpSpPr/>
          <p:nvPr/>
        </p:nvGrpSpPr>
        <p:grpSpPr>
          <a:xfrm>
            <a:off x="7209271" y="23961010"/>
            <a:ext cx="7695445" cy="3256193"/>
            <a:chOff x="5781935" y="15382625"/>
            <a:chExt cx="9102943" cy="4004262"/>
          </a:xfrm>
        </p:grpSpPr>
        <p:pic>
          <p:nvPicPr>
            <p:cNvPr id="54" name="Grafik 53">
              <a:extLst>
                <a:ext uri="{FF2B5EF4-FFF2-40B4-BE49-F238E27FC236}">
                  <a16:creationId xmlns:a16="http://schemas.microsoft.com/office/drawing/2014/main" id="{5E794027-8938-F300-97CB-56DE99E6CF26}"/>
                </a:ext>
              </a:extLst>
            </p:cNvPr>
            <p:cNvPicPr>
              <a:picLocks noChangeAspect="1"/>
            </p:cNvPicPr>
            <p:nvPr/>
          </p:nvPicPr>
          <p:blipFill>
            <a:blip r:embed="rId14"/>
            <a:stretch>
              <a:fillRect/>
            </a:stretch>
          </p:blipFill>
          <p:spPr>
            <a:xfrm>
              <a:off x="7259397" y="15382625"/>
              <a:ext cx="5643803" cy="4004262"/>
            </a:xfrm>
            <a:prstGeom prst="rect">
              <a:avLst/>
            </a:prstGeom>
          </p:spPr>
        </p:pic>
        <p:sp>
          <p:nvSpPr>
            <p:cNvPr id="59" name="Textfeld 58">
              <a:extLst>
                <a:ext uri="{FF2B5EF4-FFF2-40B4-BE49-F238E27FC236}">
                  <a16:creationId xmlns:a16="http://schemas.microsoft.com/office/drawing/2014/main" id="{15CD9F8C-B815-F069-3D0D-9C9F93EC66FB}"/>
                </a:ext>
              </a:extLst>
            </p:cNvPr>
            <p:cNvSpPr txBox="1"/>
            <p:nvPr/>
          </p:nvSpPr>
          <p:spPr>
            <a:xfrm>
              <a:off x="5781935" y="15436311"/>
              <a:ext cx="2810933" cy="830997"/>
            </a:xfrm>
            <a:prstGeom prst="rect">
              <a:avLst/>
            </a:prstGeom>
            <a:noFill/>
          </p:spPr>
          <p:txBody>
            <a:bodyPr wrap="square" rtlCol="0">
              <a:spAutoFit/>
            </a:bodyPr>
            <a:lstStyle/>
            <a:p>
              <a:pPr algn="ctr"/>
              <a:r>
                <a:rPr lang="en-US" sz="2400" dirty="0"/>
                <a:t>Identified </a:t>
              </a:r>
            </a:p>
            <a:p>
              <a:pPr algn="ctr"/>
              <a:r>
                <a:rPr lang="en-US" sz="2400" dirty="0"/>
                <a:t>RBPs</a:t>
              </a:r>
            </a:p>
          </p:txBody>
        </p:sp>
        <p:sp>
          <p:nvSpPr>
            <p:cNvPr id="61" name="Textfeld 60">
              <a:extLst>
                <a:ext uri="{FF2B5EF4-FFF2-40B4-BE49-F238E27FC236}">
                  <a16:creationId xmlns:a16="http://schemas.microsoft.com/office/drawing/2014/main" id="{2BC8B010-5FA4-7F25-A74D-8E773E45932E}"/>
                </a:ext>
              </a:extLst>
            </p:cNvPr>
            <p:cNvSpPr txBox="1"/>
            <p:nvPr/>
          </p:nvSpPr>
          <p:spPr>
            <a:xfrm>
              <a:off x="11603557" y="18236389"/>
              <a:ext cx="3281321" cy="830997"/>
            </a:xfrm>
            <a:prstGeom prst="rect">
              <a:avLst/>
            </a:prstGeom>
            <a:noFill/>
          </p:spPr>
          <p:txBody>
            <a:bodyPr wrap="square" rtlCol="0">
              <a:spAutoFit/>
            </a:bodyPr>
            <a:lstStyle/>
            <a:p>
              <a:pPr algn="ctr"/>
              <a:r>
                <a:rPr lang="en-US" sz="2400" dirty="0" err="1"/>
                <a:t>Analysed</a:t>
              </a:r>
              <a:r>
                <a:rPr lang="en-US" sz="2400" dirty="0"/>
                <a:t> </a:t>
              </a:r>
            </a:p>
            <a:p>
              <a:pPr algn="ctr"/>
              <a:r>
                <a:rPr lang="en-US" sz="2400" dirty="0" err="1"/>
                <a:t>UniProt</a:t>
              </a:r>
              <a:r>
                <a:rPr lang="en-US" sz="2400" dirty="0"/>
                <a:t> RBPs</a:t>
              </a:r>
            </a:p>
          </p:txBody>
        </p:sp>
      </p:grpSp>
      <p:sp>
        <p:nvSpPr>
          <p:cNvPr id="63" name="Textfeld 62">
            <a:extLst>
              <a:ext uri="{FF2B5EF4-FFF2-40B4-BE49-F238E27FC236}">
                <a16:creationId xmlns:a16="http://schemas.microsoft.com/office/drawing/2014/main" id="{234F0CF6-681D-433D-010C-3AD719DCD3D7}"/>
              </a:ext>
            </a:extLst>
          </p:cNvPr>
          <p:cNvSpPr txBox="1"/>
          <p:nvPr/>
        </p:nvSpPr>
        <p:spPr>
          <a:xfrm>
            <a:off x="854627" y="14447949"/>
            <a:ext cx="10674216" cy="3693319"/>
          </a:xfrm>
          <a:prstGeom prst="rect">
            <a:avLst/>
          </a:prstGeom>
          <a:noFill/>
        </p:spPr>
        <p:txBody>
          <a:bodyPr wrap="square" rtlCol="0">
            <a:spAutoFit/>
          </a:bodyPr>
          <a:lstStyle/>
          <a:p>
            <a:r>
              <a:rPr lang="de-DE" b="1" dirty="0" err="1"/>
              <a:t>Descriptive</a:t>
            </a:r>
            <a:r>
              <a:rPr lang="de-DE" b="1" dirty="0"/>
              <a:t> </a:t>
            </a:r>
            <a:r>
              <a:rPr lang="de-DE" b="1" dirty="0" err="1"/>
              <a:t>Analyses</a:t>
            </a:r>
            <a:endParaRPr lang="de-DE" dirty="0"/>
          </a:p>
          <a:p>
            <a:r>
              <a:rPr lang="de-DE" b="1" dirty="0"/>
              <a:t>Peak Analysis</a:t>
            </a:r>
            <a:endParaRPr lang="de-DE" dirty="0"/>
          </a:p>
          <a:p>
            <a:pPr lvl="1"/>
            <a:r>
              <a:rPr lang="de-DE" dirty="0" err="1"/>
              <a:t>For</a:t>
            </a:r>
            <a:r>
              <a:rPr lang="de-DE" dirty="0"/>
              <a:t> </a:t>
            </a:r>
            <a:r>
              <a:rPr lang="de-DE" dirty="0" err="1"/>
              <a:t>each</a:t>
            </a:r>
            <a:r>
              <a:rPr lang="de-DE" dirty="0"/>
              <a:t> </a:t>
            </a:r>
            <a:r>
              <a:rPr lang="de-DE" dirty="0" err="1"/>
              <a:t>protein</a:t>
            </a:r>
            <a:r>
              <a:rPr lang="de-DE" dirty="0"/>
              <a:t> </a:t>
            </a:r>
            <a:r>
              <a:rPr lang="de-DE" dirty="0" err="1"/>
              <a:t>profile</a:t>
            </a:r>
            <a:r>
              <a:rPr lang="de-DE" dirty="0"/>
              <a:t>, </a:t>
            </a:r>
            <a:r>
              <a:rPr lang="de-DE" dirty="0" err="1"/>
              <a:t>up</a:t>
            </a:r>
            <a:r>
              <a:rPr lang="de-DE" dirty="0"/>
              <a:t> </a:t>
            </a:r>
            <a:r>
              <a:rPr lang="de-DE" dirty="0" err="1"/>
              <a:t>to</a:t>
            </a:r>
            <a:r>
              <a:rPr lang="de-DE" dirty="0"/>
              <a:t> 6 </a:t>
            </a:r>
            <a:r>
              <a:rPr lang="de-DE" dirty="0" err="1"/>
              <a:t>peaks</a:t>
            </a:r>
            <a:r>
              <a:rPr lang="de-DE" dirty="0"/>
              <a:t> </a:t>
            </a:r>
            <a:r>
              <a:rPr lang="de-DE" dirty="0" err="1"/>
              <a:t>were</a:t>
            </a:r>
            <a:r>
              <a:rPr lang="de-DE" dirty="0"/>
              <a:t> </a:t>
            </a:r>
            <a:r>
              <a:rPr lang="de-DE" dirty="0" err="1"/>
              <a:t>identified</a:t>
            </a:r>
            <a:r>
              <a:rPr lang="de-DE" dirty="0"/>
              <a:t> </a:t>
            </a:r>
            <a:r>
              <a:rPr lang="de-DE" dirty="0" err="1"/>
              <a:t>using</a:t>
            </a:r>
            <a:r>
              <a:rPr lang="de-DE" dirty="0"/>
              <a:t> a </a:t>
            </a:r>
            <a:r>
              <a:rPr lang="de-DE" dirty="0" err="1"/>
              <a:t>slope-based</a:t>
            </a:r>
            <a:r>
              <a:rPr lang="de-DE" dirty="0"/>
              <a:t> </a:t>
            </a:r>
            <a:r>
              <a:rPr lang="de-DE" dirty="0" err="1"/>
              <a:t>findPeaks</a:t>
            </a:r>
            <a:r>
              <a:rPr lang="de-DE" dirty="0"/>
              <a:t> </a:t>
            </a:r>
            <a:r>
              <a:rPr lang="de-DE" dirty="0" err="1"/>
              <a:t>function</a:t>
            </a:r>
            <a:r>
              <a:rPr lang="de-DE" dirty="0"/>
              <a:t>.</a:t>
            </a:r>
          </a:p>
          <a:p>
            <a:pPr lvl="1"/>
            <a:r>
              <a:rPr lang="de-DE" dirty="0"/>
              <a:t>Peaks </a:t>
            </a:r>
            <a:r>
              <a:rPr lang="de-DE" dirty="0" err="1"/>
              <a:t>were</a:t>
            </a:r>
            <a:r>
              <a:rPr lang="de-DE" dirty="0"/>
              <a:t> </a:t>
            </a:r>
            <a:r>
              <a:rPr lang="de-DE" dirty="0" err="1"/>
              <a:t>accepted</a:t>
            </a:r>
            <a:r>
              <a:rPr lang="de-DE" dirty="0"/>
              <a:t> </a:t>
            </a:r>
            <a:r>
              <a:rPr lang="de-DE" dirty="0" err="1"/>
              <a:t>if</a:t>
            </a:r>
            <a:r>
              <a:rPr lang="de-DE" dirty="0"/>
              <a:t> </a:t>
            </a:r>
            <a:r>
              <a:rPr lang="de-DE" dirty="0" err="1"/>
              <a:t>their</a:t>
            </a:r>
            <a:r>
              <a:rPr lang="de-DE" dirty="0"/>
              <a:t> </a:t>
            </a:r>
            <a:r>
              <a:rPr lang="de-DE" dirty="0" err="1"/>
              <a:t>intensity</a:t>
            </a:r>
            <a:r>
              <a:rPr lang="de-DE" dirty="0"/>
              <a:t> </a:t>
            </a:r>
            <a:r>
              <a:rPr lang="de-DE" dirty="0" err="1"/>
              <a:t>exceeded</a:t>
            </a:r>
            <a:r>
              <a:rPr lang="de-DE" dirty="0"/>
              <a:t> 3% </a:t>
            </a:r>
            <a:r>
              <a:rPr lang="de-DE" dirty="0" err="1"/>
              <a:t>of</a:t>
            </a:r>
            <a:r>
              <a:rPr lang="de-DE" dirty="0"/>
              <a:t> total </a:t>
            </a:r>
            <a:r>
              <a:rPr lang="de-DE" dirty="0" err="1"/>
              <a:t>signal</a:t>
            </a:r>
            <a:r>
              <a:rPr lang="de-DE" dirty="0"/>
              <a:t>.</a:t>
            </a:r>
          </a:p>
          <a:p>
            <a:pPr lvl="1"/>
            <a:r>
              <a:rPr lang="de-DE" dirty="0"/>
              <a:t>Applied </a:t>
            </a:r>
            <a:r>
              <a:rPr lang="de-DE" dirty="0" err="1"/>
              <a:t>to</a:t>
            </a:r>
            <a:r>
              <a:rPr lang="de-DE" dirty="0"/>
              <a:t> </a:t>
            </a:r>
            <a:r>
              <a:rPr lang="de-DE" dirty="0" err="1"/>
              <a:t>control</a:t>
            </a:r>
            <a:r>
              <a:rPr lang="de-DE" dirty="0"/>
              <a:t> and </a:t>
            </a:r>
            <a:r>
              <a:rPr lang="de-DE" dirty="0" err="1"/>
              <a:t>RNase-treated</a:t>
            </a:r>
            <a:r>
              <a:rPr lang="de-DE" dirty="0"/>
              <a:t> </a:t>
            </a:r>
            <a:r>
              <a:rPr lang="de-DE" dirty="0" err="1"/>
              <a:t>samples</a:t>
            </a:r>
            <a:r>
              <a:rPr lang="de-DE" dirty="0"/>
              <a:t> (</a:t>
            </a:r>
            <a:r>
              <a:rPr lang="de-DE" dirty="0" err="1"/>
              <a:t>triplicates</a:t>
            </a:r>
            <a:r>
              <a:rPr lang="de-DE" dirty="0"/>
              <a:t>).</a:t>
            </a:r>
          </a:p>
          <a:p>
            <a:r>
              <a:rPr lang="de-DE" b="1" dirty="0"/>
              <a:t>Shift </a:t>
            </a:r>
            <a:r>
              <a:rPr lang="de-DE" b="1" dirty="0" err="1"/>
              <a:t>Characterization</a:t>
            </a:r>
            <a:endParaRPr lang="de-DE" dirty="0"/>
          </a:p>
          <a:p>
            <a:pPr lvl="1"/>
            <a:r>
              <a:rPr lang="de-DE" dirty="0"/>
              <a:t>Center </a:t>
            </a:r>
            <a:r>
              <a:rPr lang="de-DE" dirty="0" err="1"/>
              <a:t>of</a:t>
            </a:r>
            <a:r>
              <a:rPr lang="de-DE" dirty="0"/>
              <a:t> </a:t>
            </a:r>
            <a:r>
              <a:rPr lang="de-DE" dirty="0" err="1"/>
              <a:t>mass</a:t>
            </a:r>
            <a:r>
              <a:rPr lang="de-DE" dirty="0"/>
              <a:t> (COM) was </a:t>
            </a:r>
            <a:r>
              <a:rPr lang="de-DE" dirty="0" err="1"/>
              <a:t>computed</a:t>
            </a:r>
            <a:r>
              <a:rPr lang="de-DE" dirty="0"/>
              <a:t> </a:t>
            </a:r>
            <a:r>
              <a:rPr lang="de-DE" dirty="0" err="1"/>
              <a:t>across</a:t>
            </a:r>
            <a:r>
              <a:rPr lang="de-DE" dirty="0"/>
              <a:t> 25 </a:t>
            </a:r>
            <a:r>
              <a:rPr lang="de-DE" dirty="0" err="1"/>
              <a:t>fractions</a:t>
            </a:r>
            <a:r>
              <a:rPr lang="de-DE" dirty="0"/>
              <a:t> </a:t>
            </a:r>
            <a:r>
              <a:rPr lang="de-DE" dirty="0" err="1"/>
              <a:t>for</a:t>
            </a:r>
            <a:r>
              <a:rPr lang="de-DE" dirty="0"/>
              <a:t> </a:t>
            </a:r>
            <a:r>
              <a:rPr lang="de-DE" dirty="0" err="1"/>
              <a:t>each</a:t>
            </a:r>
            <a:r>
              <a:rPr lang="de-DE" dirty="0"/>
              <a:t> </a:t>
            </a:r>
            <a:r>
              <a:rPr lang="de-DE" dirty="0" err="1"/>
              <a:t>protein</a:t>
            </a:r>
            <a:r>
              <a:rPr lang="de-DE" dirty="0"/>
              <a:t>.</a:t>
            </a:r>
          </a:p>
          <a:p>
            <a:pPr lvl="1"/>
            <a:r>
              <a:rPr lang="de-DE" dirty="0"/>
              <a:t>Shift </a:t>
            </a:r>
            <a:r>
              <a:rPr lang="de-DE" dirty="0" err="1"/>
              <a:t>distance</a:t>
            </a:r>
            <a:r>
              <a:rPr lang="de-DE" dirty="0"/>
              <a:t> = COM&lt;</a:t>
            </a:r>
            <a:r>
              <a:rPr lang="de-DE" dirty="0" err="1"/>
              <a:t>sub</a:t>
            </a:r>
            <a:r>
              <a:rPr lang="de-DE" dirty="0"/>
              <a:t>&gt;</a:t>
            </a:r>
            <a:r>
              <a:rPr lang="de-DE" dirty="0" err="1"/>
              <a:t>Ctrl</a:t>
            </a:r>
            <a:r>
              <a:rPr lang="de-DE" dirty="0"/>
              <a:t>&lt;/</a:t>
            </a:r>
            <a:r>
              <a:rPr lang="de-DE" dirty="0" err="1"/>
              <a:t>sub</a:t>
            </a:r>
            <a:r>
              <a:rPr lang="de-DE" dirty="0"/>
              <a:t>&gt; − COM&lt;</a:t>
            </a:r>
            <a:r>
              <a:rPr lang="de-DE" dirty="0" err="1"/>
              <a:t>sub</a:t>
            </a:r>
            <a:r>
              <a:rPr lang="de-DE" dirty="0"/>
              <a:t>&gt;</a:t>
            </a:r>
            <a:r>
              <a:rPr lang="de-DE" dirty="0" err="1"/>
              <a:t>RNase</a:t>
            </a:r>
            <a:r>
              <a:rPr lang="de-DE" dirty="0"/>
              <a:t>&lt;/</a:t>
            </a:r>
            <a:r>
              <a:rPr lang="de-DE" dirty="0" err="1"/>
              <a:t>sub</a:t>
            </a:r>
            <a:r>
              <a:rPr lang="de-DE" dirty="0"/>
              <a:t>&gt;.</a:t>
            </a:r>
          </a:p>
          <a:p>
            <a:pPr lvl="1"/>
            <a:r>
              <a:rPr lang="de-DE" dirty="0"/>
              <a:t>Positive = </a:t>
            </a:r>
            <a:r>
              <a:rPr lang="de-DE" dirty="0" err="1"/>
              <a:t>left</a:t>
            </a:r>
            <a:r>
              <a:rPr lang="de-DE" dirty="0"/>
              <a:t> shift; negative = </a:t>
            </a:r>
            <a:r>
              <a:rPr lang="de-DE" dirty="0" err="1"/>
              <a:t>right</a:t>
            </a:r>
            <a:r>
              <a:rPr lang="de-DE" dirty="0"/>
              <a:t> shift; </a:t>
            </a:r>
            <a:r>
              <a:rPr lang="de-DE" dirty="0" err="1"/>
              <a:t>near</a:t>
            </a:r>
            <a:r>
              <a:rPr lang="de-DE" dirty="0"/>
              <a:t> 0 = </a:t>
            </a:r>
            <a:r>
              <a:rPr lang="de-DE" dirty="0" err="1"/>
              <a:t>no</a:t>
            </a:r>
            <a:r>
              <a:rPr lang="de-DE" dirty="0"/>
              <a:t> shift.</a:t>
            </a:r>
          </a:p>
          <a:p>
            <a:r>
              <a:rPr lang="de-DE" b="1" dirty="0"/>
              <a:t>Statistical Analysis</a:t>
            </a:r>
            <a:endParaRPr lang="de-DE" dirty="0"/>
          </a:p>
          <a:p>
            <a:r>
              <a:rPr lang="de-DE" b="1" dirty="0" err="1"/>
              <a:t>Left</a:t>
            </a:r>
            <a:r>
              <a:rPr lang="de-DE" b="1" dirty="0"/>
              <a:t>-Shift </a:t>
            </a:r>
            <a:r>
              <a:rPr lang="de-DE" b="1" dirty="0" err="1"/>
              <a:t>Significance</a:t>
            </a:r>
            <a:r>
              <a:rPr lang="de-DE" b="1" dirty="0"/>
              <a:t> Test</a:t>
            </a:r>
            <a:endParaRPr lang="de-DE" dirty="0"/>
          </a:p>
          <a:p>
            <a:pPr lvl="1"/>
            <a:r>
              <a:rPr lang="de-DE" dirty="0" err="1"/>
              <a:t>For</a:t>
            </a:r>
            <a:r>
              <a:rPr lang="de-DE" dirty="0"/>
              <a:t> </a:t>
            </a:r>
            <a:r>
              <a:rPr lang="de-DE" dirty="0" err="1"/>
              <a:t>each</a:t>
            </a:r>
            <a:r>
              <a:rPr lang="de-DE" dirty="0"/>
              <a:t> </a:t>
            </a:r>
            <a:r>
              <a:rPr lang="de-DE" dirty="0" err="1"/>
              <a:t>protein</a:t>
            </a:r>
            <a:r>
              <a:rPr lang="de-DE" dirty="0"/>
              <a:t>, shift </a:t>
            </a:r>
            <a:r>
              <a:rPr lang="de-DE" dirty="0" err="1"/>
              <a:t>distances</a:t>
            </a:r>
            <a:r>
              <a:rPr lang="de-DE" dirty="0"/>
              <a:t> </a:t>
            </a:r>
            <a:r>
              <a:rPr lang="de-DE" dirty="0" err="1"/>
              <a:t>from</a:t>
            </a:r>
            <a:r>
              <a:rPr lang="de-DE" dirty="0"/>
              <a:t> </a:t>
            </a:r>
            <a:r>
              <a:rPr lang="de-DE" dirty="0" err="1"/>
              <a:t>triplicates</a:t>
            </a:r>
            <a:r>
              <a:rPr lang="de-DE" dirty="0"/>
              <a:t> </a:t>
            </a:r>
            <a:r>
              <a:rPr lang="de-DE" dirty="0" err="1"/>
              <a:t>were</a:t>
            </a:r>
            <a:r>
              <a:rPr lang="de-DE" dirty="0"/>
              <a:t> </a:t>
            </a:r>
            <a:r>
              <a:rPr lang="de-DE" dirty="0" err="1"/>
              <a:t>tested</a:t>
            </a:r>
            <a:r>
              <a:rPr lang="de-DE" dirty="0"/>
              <a:t> </a:t>
            </a:r>
            <a:r>
              <a:rPr lang="de-DE" dirty="0" err="1"/>
              <a:t>using</a:t>
            </a:r>
            <a:r>
              <a:rPr lang="de-DE" dirty="0"/>
              <a:t> </a:t>
            </a:r>
            <a:r>
              <a:rPr lang="de-DE" dirty="0" err="1"/>
              <a:t>one-sided</a:t>
            </a:r>
            <a:r>
              <a:rPr lang="de-DE" dirty="0"/>
              <a:t> t-tests.</a:t>
            </a:r>
          </a:p>
          <a:p>
            <a:pPr lvl="1"/>
            <a:r>
              <a:rPr lang="de-DE" dirty="0"/>
              <a:t>Proteins </a:t>
            </a:r>
            <a:r>
              <a:rPr lang="de-DE" dirty="0" err="1"/>
              <a:t>with</a:t>
            </a:r>
            <a:r>
              <a:rPr lang="de-DE" dirty="0"/>
              <a:t> a </a:t>
            </a:r>
            <a:r>
              <a:rPr lang="de-DE" b="1" dirty="0" err="1"/>
              <a:t>significant</a:t>
            </a:r>
            <a:r>
              <a:rPr lang="de-DE" b="1" dirty="0"/>
              <a:t> </a:t>
            </a:r>
            <a:r>
              <a:rPr lang="de-DE" b="1" dirty="0" err="1"/>
              <a:t>left</a:t>
            </a:r>
            <a:r>
              <a:rPr lang="de-DE" b="1" dirty="0"/>
              <a:t> shift &gt;1 </a:t>
            </a:r>
            <a:r>
              <a:rPr lang="de-DE" b="1" dirty="0" err="1"/>
              <a:t>fraction</a:t>
            </a:r>
            <a:r>
              <a:rPr lang="de-DE" dirty="0"/>
              <a:t> </a:t>
            </a:r>
            <a:r>
              <a:rPr lang="de-DE" dirty="0" err="1"/>
              <a:t>were</a:t>
            </a:r>
            <a:r>
              <a:rPr lang="de-DE" dirty="0"/>
              <a:t> </a:t>
            </a:r>
            <a:r>
              <a:rPr lang="de-DE" dirty="0" err="1"/>
              <a:t>classified</a:t>
            </a:r>
            <a:r>
              <a:rPr lang="de-DE" dirty="0"/>
              <a:t> </a:t>
            </a:r>
            <a:r>
              <a:rPr lang="de-DE" dirty="0" err="1"/>
              <a:t>as</a:t>
            </a:r>
            <a:r>
              <a:rPr lang="de-DE" dirty="0"/>
              <a:t> </a:t>
            </a:r>
            <a:r>
              <a:rPr lang="de-DE" b="1" dirty="0"/>
              <a:t>RNA-</a:t>
            </a:r>
            <a:r>
              <a:rPr lang="de-DE" b="1" dirty="0" err="1"/>
              <a:t>dependent</a:t>
            </a:r>
            <a:r>
              <a:rPr lang="de-DE"/>
              <a:t>.</a:t>
            </a:r>
          </a:p>
        </p:txBody>
      </p:sp>
    </p:spTree>
    <p:extLst>
      <p:ext uri="{BB962C8B-B14F-4D97-AF65-F5344CB8AC3E}">
        <p14:creationId xmlns:p14="http://schemas.microsoft.com/office/powerpoint/2010/main" val="3613911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r">
          <a:defRPr sz="3600" dirty="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807</Words>
  <Application>Microsoft Macintosh PowerPoint</Application>
  <PresentationFormat>Benutzerdefiniert</PresentationFormat>
  <Paragraphs>55</Paragraphs>
  <Slides>2</Slides>
  <Notes>2</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2</vt:i4>
      </vt:variant>
    </vt:vector>
  </HeadingPairs>
  <TitlesOfParts>
    <vt:vector size="8" baseType="lpstr">
      <vt:lpstr>Aptos</vt:lpstr>
      <vt:lpstr>Aptos Display</vt:lpstr>
      <vt:lpstr>Arial</vt:lpstr>
      <vt:lpstr>Source Sans Pro</vt:lpstr>
      <vt:lpstr>Office</vt:lpstr>
      <vt:lpstr>think-cell Folie</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Cihan Zeyrek</dc:creator>
  <cp:lastModifiedBy>Baumueller, Annalina</cp:lastModifiedBy>
  <cp:revision>4</cp:revision>
  <dcterms:created xsi:type="dcterms:W3CDTF">2025-06-30T15:36:19Z</dcterms:created>
  <dcterms:modified xsi:type="dcterms:W3CDTF">2025-07-03T08:55:32Z</dcterms:modified>
</cp:coreProperties>
</file>