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3" dt="2025-07-04T15:29:38.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20" d="100"/>
          <a:sy n="20" d="100"/>
        </p:scale>
        <p:origin x="292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15:33:10.495" v="4652" actId="113"/>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15:33:10.495" v="4652" actId="113"/>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add mod">
          <ac:chgData name="Cihan Zeyrek" userId="dd9724baaf2e43d1" providerId="LiveId" clId="{E5A86D5C-552E-4995-AB32-5E49D96B1D3A}" dt="2025-07-04T15:31:27.354" v="4566" actId="1076"/>
          <ac:spMkLst>
            <pc:docMk/>
            <pc:sldMk cId="3613911005" sldId="258"/>
            <ac:spMk id="36" creationId="{F123235E-33F2-9698-09ED-DD83FD4F8AAD}"/>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add mod">
          <ac:chgData name="Cihan Zeyrek" userId="dd9724baaf2e43d1" providerId="LiveId" clId="{E5A86D5C-552E-4995-AB32-5E49D96B1D3A}" dt="2025-07-04T12:11:35.975" v="4377" actId="1076"/>
          <ac:spMkLst>
            <pc:docMk/>
            <pc:sldMk cId="3613911005" sldId="258"/>
            <ac:spMk id="43" creationId="{9C753B82-7F3B-08F2-D5CA-903A2F39B2EF}"/>
          </ac:spMkLst>
        </pc:spChg>
        <pc:spChg chg="add mod">
          <ac:chgData name="Cihan Zeyrek" userId="dd9724baaf2e43d1" providerId="LiveId" clId="{E5A86D5C-552E-4995-AB32-5E49D96B1D3A}" dt="2025-07-04T15:33:10.495" v="4652" actId="113"/>
          <ac:spMkLst>
            <pc:docMk/>
            <pc:sldMk cId="3613911005" sldId="258"/>
            <ac:spMk id="44" creationId="{C41FF133-ADEB-E4F3-48D0-CDE044ACB3E5}"/>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mod modCrop">
          <ac:chgData name="Cihan Zeyrek" userId="dd9724baaf2e43d1" providerId="LiveId" clId="{E5A86D5C-552E-4995-AB32-5E49D96B1D3A}" dt="2025-07-04T12:59:04.179" v="4428" actId="14100"/>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12:11:32.745" v="4376"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119A-4941-8679-1565425C9F5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9A-4941-8679-1565425C9F55}"/>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119A-4941-8679-1565425C9F55}"/>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119A-4941-8679-1565425C9F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119A-4941-8679-1565425C9F55}"/>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05.07.25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05.07.25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05.07.25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05.07.25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05.07.25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05.07.25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05.07.25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chart" Target="../charts/chart1.xml"/><Relationship Id="rId3" Type="http://schemas.openxmlformats.org/officeDocument/2006/relationships/notesSlide" Target="../notesSlides/notesSlide1.xml"/><Relationship Id="rId21" Type="http://schemas.openxmlformats.org/officeDocument/2006/relationships/image" Target="../media/image17.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slideLayout" Target="../slideLayouts/slideLayout1.xml"/><Relationship Id="rId16" Type="http://schemas.openxmlformats.org/officeDocument/2006/relationships/image" Target="../media/image13.png"/><Relationship Id="rId20" Type="http://schemas.openxmlformats.org/officeDocument/2006/relationships/image" Target="../media/image16.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emf"/><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5.emf"/><Relationship Id="rId4" Type="http://schemas.openxmlformats.org/officeDocument/2006/relationships/oleObject" Target="../embeddings/oleObject2.bin"/><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28960783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2" name="Grafik 1" descr="Ein Bild, das Entwurf, Zeichnung, Darstellung, Clipart enthält.&#10;&#10;KI-generierte Inhalte können fehlerhaft sein.">
            <a:extLst>
              <a:ext uri="{FF2B5EF4-FFF2-40B4-BE49-F238E27FC236}">
                <a16:creationId xmlns:a16="http://schemas.microsoft.com/office/drawing/2014/main" id="{1E876846-DC96-7CDE-EEDF-9EE117498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4357" y="3267290"/>
            <a:ext cx="3581400" cy="3784600"/>
          </a:xfrm>
          <a:prstGeom prst="rect">
            <a:avLst/>
          </a:prstGeom>
        </p:spPr>
      </p:pic>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15286763" y="25651859"/>
            <a:ext cx="14528007" cy="1264554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7"/>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8"/>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509675" y="3331941"/>
            <a:ext cx="14528007" cy="3539430"/>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a:t>
            </a:r>
          </a:p>
          <a:p>
            <a:pPr algn="just"/>
            <a:r>
              <a:rPr lang="en-US" sz="2400" noProof="0" dirty="0">
                <a:latin typeface="Source Sans Pro" panose="020B0503030403020204" pitchFamily="34" charset="0"/>
                <a:ea typeface="Source Sans Pro" panose="020B0503030403020204" pitchFamily="34" charset="0"/>
              </a:rPr>
              <a:t>one unit. They are going through many seasons giving their all to make it work, but not </a:t>
            </a:r>
          </a:p>
          <a:p>
            <a:pPr algn="just"/>
            <a:r>
              <a:rPr lang="en-US" sz="2400" noProof="0" dirty="0">
                <a:latin typeface="Source Sans Pro" panose="020B0503030403020204" pitchFamily="34" charset="0"/>
                <a:ea typeface="Source Sans Pro" panose="020B0503030403020204" pitchFamily="34" charset="0"/>
              </a:rPr>
              <a:t>necessarily everyone is working during every season. This is what makes living there for </a:t>
            </a:r>
          </a:p>
          <a:p>
            <a:pPr algn="just"/>
            <a:r>
              <a:rPr lang="en-US" sz="2400" noProof="0" dirty="0">
                <a:latin typeface="Source Sans Pro" panose="020B0503030403020204" pitchFamily="34" charset="0"/>
                <a:ea typeface="Source Sans Pro" panose="020B0503030403020204" pitchFamily="34" charset="0"/>
              </a:rPr>
              <a:t>them so beautiful, after a lot of hard work many of them can gather their energy. One season </a:t>
            </a:r>
          </a:p>
          <a:p>
            <a:pPr algn="just"/>
            <a:r>
              <a:rPr lang="en-US" sz="2400" noProof="0" dirty="0">
                <a:latin typeface="Source Sans Pro" panose="020B0503030403020204" pitchFamily="34" charset="0"/>
                <a:ea typeface="Source Sans Pro" panose="020B0503030403020204" pitchFamily="34" charset="0"/>
              </a:rPr>
              <a:t>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a:t>
            </a:r>
          </a:p>
          <a:p>
            <a:pPr algn="just"/>
            <a:r>
              <a:rPr lang="en-US" sz="2400" noProof="0" dirty="0">
                <a:latin typeface="Source Sans Pro" panose="020B0503030403020204" pitchFamily="34" charset="0"/>
                <a:ea typeface="Source Sans Pro" panose="020B0503030403020204" pitchFamily="34" charset="0"/>
              </a:rPr>
              <a:t>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585286" y="3683355"/>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pPr algn="just"/>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pPr algn="just"/>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656645" y="26246968"/>
            <a:ext cx="6611709" cy="4958783"/>
          </a:xfrm>
          <a:prstGeom prst="rect">
            <a:avLst/>
          </a:prstGeom>
        </p:spPr>
      </p:pic>
      <p:sp>
        <p:nvSpPr>
          <p:cNvPr id="14" name="Rectangle 13">
            <a:extLst>
              <a:ext uri="{FF2B5EF4-FFF2-40B4-BE49-F238E27FC236}">
                <a16:creationId xmlns:a16="http://schemas.microsoft.com/office/drawing/2014/main" id="{AB754934-85BC-3E41-3BC6-0759F2D51BE4}"/>
              </a:ext>
            </a:extLst>
          </p:cNvPr>
          <p:cNvSpPr/>
          <p:nvPr/>
        </p:nvSpPr>
        <p:spPr>
          <a:xfrm>
            <a:off x="15709390" y="32900676"/>
            <a:ext cx="5005853" cy="381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857545" y="32949588"/>
            <a:ext cx="4857698" cy="3643274"/>
          </a:xfrm>
          <a:prstGeom prst="rect">
            <a:avLst/>
          </a:prstGeom>
        </p:spPr>
      </p:pic>
      <p:sp>
        <p:nvSpPr>
          <p:cNvPr id="46" name="Textfeld 48">
            <a:extLst>
              <a:ext uri="{FF2B5EF4-FFF2-40B4-BE49-F238E27FC236}">
                <a16:creationId xmlns:a16="http://schemas.microsoft.com/office/drawing/2014/main" id="{09012934-17D9-9E1F-A0A5-E6B32DB352BC}"/>
              </a:ext>
            </a:extLst>
          </p:cNvPr>
          <p:cNvSpPr txBox="1"/>
          <p:nvPr/>
        </p:nvSpPr>
        <p:spPr>
          <a:xfrm>
            <a:off x="15360712" y="26807152"/>
            <a:ext cx="7670217" cy="5909310"/>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t>is a clustering algorithm that can classify points in low-density regions as it considers </a:t>
            </a:r>
            <a:r>
              <a:rPr lang="en-GB" sz="2400" b="1" dirty="0"/>
              <a:t>point density and distance</a:t>
            </a:r>
            <a:r>
              <a:rPr lang="en-GB" sz="2400" dirty="0"/>
              <a:t>.</a:t>
            </a:r>
          </a:p>
          <a:p>
            <a:r>
              <a:rPr lang="en-GB" sz="2400" b="1" dirty="0"/>
              <a:t>ε (epsilon):</a:t>
            </a:r>
            <a:r>
              <a:rPr lang="en-GB" sz="2400" dirty="0"/>
              <a:t> The maximum distance between two points to be considered </a:t>
            </a:r>
            <a:r>
              <a:rPr lang="en-GB" sz="2400" dirty="0" err="1"/>
              <a:t>neighbors</a:t>
            </a:r>
            <a:r>
              <a:rPr lang="en-GB" sz="2400" dirty="0"/>
              <a:t>.</a:t>
            </a:r>
          </a:p>
          <a:p>
            <a:pPr marL="800100" lvl="1" indent="-342900">
              <a:buFont typeface="Arial" panose="020B0604020202020204" pitchFamily="34" charset="0"/>
              <a:buChar char="•"/>
            </a:pPr>
            <a:r>
              <a:rPr lang="en-GB" sz="2400" dirty="0"/>
              <a:t>If ε </a:t>
            </a:r>
            <a:r>
              <a:rPr lang="en-GB" sz="2400" b="1" dirty="0"/>
              <a:t>low </a:t>
            </a:r>
            <a:r>
              <a:rPr lang="en-GB" sz="2400" dirty="0"/>
              <a:t>=&gt; most points are classified as noise.</a:t>
            </a:r>
          </a:p>
          <a:p>
            <a:pPr marL="800100" lvl="1" indent="-342900">
              <a:buFont typeface="Arial" panose="020B0604020202020204" pitchFamily="34" charset="0"/>
              <a:buChar char="•"/>
            </a:pPr>
            <a:r>
              <a:rPr lang="en-GB" sz="2400" dirty="0"/>
              <a:t>If ε </a:t>
            </a:r>
            <a:r>
              <a:rPr lang="en-GB" sz="2400" b="1" dirty="0"/>
              <a:t>high </a:t>
            </a:r>
            <a:r>
              <a:rPr lang="en-GB" sz="2400" dirty="0"/>
              <a:t>=&gt; noise points may form a single large, meaningless cluster.</a:t>
            </a:r>
          </a:p>
          <a:p>
            <a:pPr lvl="1"/>
            <a:r>
              <a:rPr lang="en-GB" sz="2400" b="1" dirty="0" err="1"/>
              <a:t>MinPts</a:t>
            </a:r>
            <a:r>
              <a:rPr lang="en-GB" sz="2400" b="1" dirty="0"/>
              <a:t>:</a:t>
            </a:r>
            <a:r>
              <a:rPr lang="en-GB" sz="2400" dirty="0"/>
              <a:t> The minimum number of </a:t>
            </a:r>
            <a:r>
              <a:rPr lang="en-GB" sz="2400" dirty="0" err="1"/>
              <a:t>neighbors</a:t>
            </a:r>
            <a:r>
              <a:rPr lang="en-GB" sz="2400" dirty="0"/>
              <a:t> (within ε distance) required to form a </a:t>
            </a:r>
            <a:r>
              <a:rPr lang="en-GB" sz="2400" b="1" dirty="0"/>
              <a:t>core point, border points</a:t>
            </a:r>
            <a:r>
              <a:rPr lang="en-GB" sz="2400" dirty="0"/>
              <a:t> are those within ε of a core point.</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low</a:t>
            </a:r>
            <a:r>
              <a:rPr lang="en-GB" sz="2400" dirty="0">
                <a:solidFill>
                  <a:srgbClr val="B22F28"/>
                </a:solidFill>
              </a:rPr>
              <a:t> </a:t>
            </a:r>
            <a:r>
              <a:rPr lang="en-GB" sz="2400" dirty="0"/>
              <a:t>=&gt;  isolated points can form clusters.</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high</a:t>
            </a:r>
            <a:r>
              <a:rPr lang="en-GB" sz="2400" dirty="0"/>
              <a:t> =&gt; large, dense clusters form, smaller ones are missed.</a:t>
            </a:r>
          </a:p>
          <a:p>
            <a:endParaRPr lang="en-US" noProof="0" dirty="0"/>
          </a:p>
        </p:txBody>
      </p:sp>
      <p:sp>
        <p:nvSpPr>
          <p:cNvPr id="52" name="Textfeld 48">
            <a:extLst>
              <a:ext uri="{FF2B5EF4-FFF2-40B4-BE49-F238E27FC236}">
                <a16:creationId xmlns:a16="http://schemas.microsoft.com/office/drawing/2014/main" id="{0C9E6692-E493-9100-A3A2-2553EE851C05}"/>
              </a:ext>
            </a:extLst>
          </p:cNvPr>
          <p:cNvSpPr txBox="1"/>
          <p:nvPr/>
        </p:nvSpPr>
        <p:spPr>
          <a:xfrm>
            <a:off x="20715243" y="32092643"/>
            <a:ext cx="10001633" cy="421653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In order to </a:t>
            </a:r>
            <a:r>
              <a:rPr lang="en-US" sz="2400" noProof="0" dirty="0" err="1">
                <a:latin typeface="Source Sans Pro" panose="020B0503030403020204" pitchFamily="34" charset="0"/>
                <a:ea typeface="Source Sans Pro" panose="020B0503030403020204" pitchFamily="34" charset="0"/>
              </a:rPr>
              <a:t>cualitativly</a:t>
            </a:r>
            <a:r>
              <a:rPr lang="en-US" sz="2400" noProof="0" dirty="0">
                <a:latin typeface="Source Sans Pro" panose="020B0503030403020204" pitchFamily="34" charset="0"/>
                <a:ea typeface="Source Sans Pro" panose="020B0503030403020204" pitchFamily="34" charset="0"/>
              </a:rPr>
              <a:t> validate the efficiency in clustering of </a:t>
            </a:r>
          </a:p>
          <a:p>
            <a:pPr algn="just"/>
            <a:r>
              <a:rPr lang="en-US" sz="2400" noProof="0" dirty="0">
                <a:latin typeface="Source Sans Pro" panose="020B0503030403020204" pitchFamily="34" charset="0"/>
                <a:ea typeface="Source Sans Pro" panose="020B0503030403020204" pitchFamily="34" charset="0"/>
              </a:rPr>
              <a:t>the two parameters we created a heatmap with a specific </a:t>
            </a:r>
            <a:r>
              <a:rPr lang="en-US" sz="2400" b="1" noProof="0" dirty="0" err="1">
                <a:latin typeface="Source Sans Pro" panose="020B0503030403020204" pitchFamily="34" charset="0"/>
                <a:ea typeface="Source Sans Pro" panose="020B0503030403020204" pitchFamily="34" charset="0"/>
              </a:rPr>
              <a:t>sc</a:t>
            </a:r>
            <a:r>
              <a:rPr lang="en-US" sz="2400" b="1" dirty="0" err="1">
                <a:latin typeface="Source Sans Pro" panose="020B0503030403020204" pitchFamily="34" charset="0"/>
                <a:ea typeface="Source Sans Pro" panose="020B0503030403020204" pitchFamily="34" charset="0"/>
              </a:rPr>
              <a:t>oring</a:t>
            </a:r>
            <a:r>
              <a:rPr lang="en-US" sz="2400" b="1" dirty="0">
                <a:latin typeface="Source Sans Pro" panose="020B0503030403020204" pitchFamily="34" charset="0"/>
                <a:ea typeface="Source Sans Pro" panose="020B0503030403020204" pitchFamily="34" charset="0"/>
              </a:rPr>
              <a:t> logic</a:t>
            </a:r>
          </a:p>
          <a:p>
            <a:pPr algn="just"/>
            <a:endParaRPr lang="en-US" sz="2400" b="1"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And following Proteins (based on CORUM) </a:t>
            </a:r>
            <a:r>
              <a:rPr lang="en-US" sz="2400" dirty="0">
                <a:latin typeface="Source Sans Pro" panose="020B0503030403020204" pitchFamily="34" charset="0"/>
                <a:ea typeface="Source Sans Pro" panose="020B0503030403020204" pitchFamily="34" charset="0"/>
              </a:rPr>
              <a:t>as … </a:t>
            </a:r>
          </a:p>
          <a:p>
            <a:pPr algn="just"/>
            <a:endParaRPr lang="en-US" sz="2400" noProof="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Positv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Proteins from Complex XXX</a:t>
            </a:r>
          </a:p>
          <a:p>
            <a:pPr algn="just"/>
            <a:endParaRPr lang="en-US" sz="240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Negativ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Prteins</a:t>
            </a:r>
            <a:r>
              <a:rPr lang="en-US" sz="2400" dirty="0">
                <a:latin typeface="Source Sans Pro" panose="020B0503030403020204" pitchFamily="34" charset="0"/>
                <a:ea typeface="Source Sans Pro" panose="020B0503030403020204" pitchFamily="34" charset="0"/>
              </a:rPr>
              <a:t> X and Y </a:t>
            </a:r>
          </a:p>
          <a:p>
            <a:pPr algn="just"/>
            <a:r>
              <a:rPr lang="en-US" sz="2400" dirty="0">
                <a:latin typeface="Source Sans Pro" panose="020B0503030403020204" pitchFamily="34" charset="0"/>
                <a:ea typeface="Source Sans Pro" panose="020B0503030403020204" pitchFamily="34" charset="0"/>
              </a:rPr>
              <a:t> </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074595" y="17620186"/>
            <a:ext cx="6864416" cy="5148312"/>
          </a:xfrm>
          <a:prstGeom prst="rect">
            <a:avLst/>
          </a:prstGeom>
        </p:spPr>
      </p:pic>
      <p:sp>
        <p:nvSpPr>
          <p:cNvPr id="36" name="Textfeld 35">
            <a:extLst>
              <a:ext uri="{FF2B5EF4-FFF2-40B4-BE49-F238E27FC236}">
                <a16:creationId xmlns:a16="http://schemas.microsoft.com/office/drawing/2014/main" id="{F123235E-33F2-9698-09ED-DD83FD4F8AAD}"/>
              </a:ext>
            </a:extLst>
          </p:cNvPr>
          <p:cNvSpPr txBox="1"/>
          <p:nvPr/>
        </p:nvSpPr>
        <p:spPr>
          <a:xfrm>
            <a:off x="15525487" y="17351590"/>
            <a:ext cx="6440919" cy="7109639"/>
          </a:xfrm>
          <a:prstGeom prst="rect">
            <a:avLst/>
          </a:prstGeom>
          <a:noFill/>
        </p:spPr>
        <p:txBody>
          <a:bodyPr wrap="square" rtlCol="0">
            <a:spAutoFit/>
          </a:bodyPr>
          <a:lstStyle/>
          <a:p>
            <a:pPr algn="just"/>
            <a:r>
              <a:rPr lang="de-DE" sz="2400" b="1" dirty="0" err="1"/>
              <a:t>Comparative</a:t>
            </a:r>
            <a:r>
              <a:rPr lang="de-DE" sz="2400" b="1" dirty="0"/>
              <a:t> Shift Analysis</a:t>
            </a:r>
            <a:endParaRPr lang="en-US" sz="2400" b="1" dirty="0"/>
          </a:p>
          <a:p>
            <a:pPr algn="just"/>
            <a:r>
              <a:rPr lang="en-US" sz="2400" dirty="0"/>
              <a:t>To investigate RNA-binding protein (RBP) activity beyond mitosis, we applied the same shift analysis pipeline to non-synchronized HeLa cells. For each protein, shift distances were calculated using center of mass (</a:t>
            </a:r>
            <a:r>
              <a:rPr lang="en-US" sz="2400" dirty="0" err="1"/>
              <a:t>CoM</a:t>
            </a:r>
            <a:r>
              <a:rPr lang="en-US" sz="2400" dirty="0"/>
              <a:t>) values derived from normalized signal distributions across all replicates. Normality was evaluated using the Shapiro–Wilk test, and statistical significance was determined by a one-sided t-test against a defined threshold.</a:t>
            </a:r>
          </a:p>
          <a:p>
            <a:pPr algn="just"/>
            <a:r>
              <a:rPr lang="en-US" sz="2400" dirty="0"/>
              <a:t>This scatterplot visualizes the resulting shift distances for each protein, comparing mitotic and non-synchronized conditions. Each point represents a protein and reflects its condition-specific RNA dependence. The red dashed identity line marks equal shifts across both cell states. </a:t>
            </a:r>
          </a:p>
          <a:p>
            <a:pPr algn="just"/>
            <a:endParaRPr lang="en-US" sz="2400" dirty="0"/>
          </a:p>
        </p:txBody>
      </p:sp>
      <p:sp>
        <p:nvSpPr>
          <p:cNvPr id="43" name="Textfeld 42">
            <a:extLst>
              <a:ext uri="{FF2B5EF4-FFF2-40B4-BE49-F238E27FC236}">
                <a16:creationId xmlns:a16="http://schemas.microsoft.com/office/drawing/2014/main" id="{9C753B82-7F3B-08F2-D5CA-903A2F39B2EF}"/>
              </a:ext>
            </a:extLst>
          </p:cNvPr>
          <p:cNvSpPr txBox="1"/>
          <p:nvPr/>
        </p:nvSpPr>
        <p:spPr>
          <a:xfrm>
            <a:off x="21952883" y="22885382"/>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sp>
        <p:nvSpPr>
          <p:cNvPr id="44" name="Textfeld 43">
            <a:extLst>
              <a:ext uri="{FF2B5EF4-FFF2-40B4-BE49-F238E27FC236}">
                <a16:creationId xmlns:a16="http://schemas.microsoft.com/office/drawing/2014/main" id="{C41FF133-ADEB-E4F3-48D0-CDE044ACB3E5}"/>
              </a:ext>
            </a:extLst>
          </p:cNvPr>
          <p:cNvSpPr txBox="1"/>
          <p:nvPr/>
        </p:nvSpPr>
        <p:spPr>
          <a:xfrm>
            <a:off x="15525487" y="23932563"/>
            <a:ext cx="14181095" cy="1477328"/>
          </a:xfrm>
          <a:prstGeom prst="rect">
            <a:avLst/>
          </a:prstGeom>
          <a:noFill/>
        </p:spPr>
        <p:txBody>
          <a:bodyPr wrap="square" rtlCol="0">
            <a:spAutoFit/>
          </a:bodyPr>
          <a:lstStyle/>
          <a:p>
            <a:pPr algn="just"/>
            <a:r>
              <a:rPr lang="en-US" sz="2400" dirty="0"/>
              <a:t>Proteins falling below this line show significant RNA dependency exclusively during mitosis, suggesting that their activity is tightly linked to this specific cellular phase. In total </a:t>
            </a:r>
            <a:r>
              <a:rPr lang="en-US" sz="2400" b="1" dirty="0"/>
              <a:t>237 of the previous determined RBPs </a:t>
            </a:r>
            <a:r>
              <a:rPr lang="en-US" sz="2400" dirty="0"/>
              <a:t>fall below this line. One of them is </a:t>
            </a:r>
            <a:r>
              <a:rPr lang="en-US" sz="2400" b="1" dirty="0" err="1"/>
              <a:t>RiboSix</a:t>
            </a:r>
            <a:r>
              <a:rPr lang="en-US" sz="2400" dirty="0"/>
              <a:t>, so indeed mitosis appears to be his active season.</a:t>
            </a:r>
          </a:p>
          <a:p>
            <a:pPr algn="just"/>
            <a:endParaRPr lang="en-US" dirty="0"/>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13">
            <a:extLst>
              <a:ext uri="{28A0092B-C50C-407E-A947-70E740481C1C}">
                <a14:useLocalDpi xmlns:a14="http://schemas.microsoft.com/office/drawing/2010/main" val="0"/>
              </a:ext>
            </a:extLst>
          </a:blip>
          <a:srcRect l="2118" t="4855" r="1441" b="4768"/>
          <a:stretch>
            <a:fillRect/>
          </a:stretch>
        </p:blipFill>
        <p:spPr>
          <a:xfrm>
            <a:off x="6978285" y="7124435"/>
            <a:ext cx="7762767" cy="4849741"/>
          </a:xfrm>
          <a:prstGeom prst="rect">
            <a:avLst/>
          </a:prstGeom>
        </p:spPr>
      </p:pic>
      <p:pic>
        <p:nvPicPr>
          <p:cNvPr id="26" name="Grafik 25">
            <a:extLst>
              <a:ext uri="{FF2B5EF4-FFF2-40B4-BE49-F238E27FC236}">
                <a16:creationId xmlns:a16="http://schemas.microsoft.com/office/drawing/2014/main" id="{FF2B16C0-4D27-B3B0-9EF9-A38D106ADDD4}"/>
              </a:ext>
            </a:extLst>
          </p:cNvPr>
          <p:cNvPicPr>
            <a:picLocks noChangeAspect="1"/>
          </p:cNvPicPr>
          <p:nvPr/>
        </p:nvPicPr>
        <p:blipFill>
          <a:blip r:embed="rId14"/>
          <a:stretch>
            <a:fillRect/>
          </a:stretch>
        </p:blipFill>
        <p:spPr>
          <a:xfrm>
            <a:off x="31815832" y="30174766"/>
            <a:ext cx="7990495" cy="8387688"/>
          </a:xfrm>
          <a:prstGeom prst="rect">
            <a:avLst/>
          </a:prstGeom>
        </p:spPr>
      </p:pic>
      <p:sp>
        <p:nvSpPr>
          <p:cNvPr id="29" name="Textfeld 28">
            <a:extLst>
              <a:ext uri="{FF2B5EF4-FFF2-40B4-BE49-F238E27FC236}">
                <a16:creationId xmlns:a16="http://schemas.microsoft.com/office/drawing/2014/main" id="{D9E3DE17-19D6-C882-BD2B-B4DF7821B309}"/>
              </a:ext>
            </a:extLst>
          </p:cNvPr>
          <p:cNvSpPr txBox="1"/>
          <p:nvPr/>
        </p:nvSpPr>
        <p:spPr>
          <a:xfrm>
            <a:off x="12785535" y="5762230"/>
            <a:ext cx="2032929" cy="461665"/>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Hi, that’s me </a:t>
            </a:r>
            <a:r>
              <a:rPr lang="en-US" sz="2400" dirty="0">
                <a:latin typeface="Source Sans Pro" panose="020B0503030403020204" pitchFamily="34" charset="0"/>
                <a:ea typeface="Source Sans Pro" panose="020B0503030403020204" pitchFamily="34" charset="0"/>
                <a:sym typeface="Wingdings" pitchFamily="2" charset="2"/>
              </a:rPr>
              <a:t>:)</a:t>
            </a:r>
            <a:endParaRPr lang="en-US" sz="2400" dirty="0">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A3986082-ACAE-E00C-E675-E165A9064923}"/>
              </a:ext>
            </a:extLst>
          </p:cNvPr>
          <p:cNvSpPr txBox="1"/>
          <p:nvPr/>
        </p:nvSpPr>
        <p:spPr>
          <a:xfrm>
            <a:off x="33929397" y="38539060"/>
            <a:ext cx="5876930" cy="707886"/>
          </a:xfrm>
          <a:prstGeom prst="rect">
            <a:avLst/>
          </a:prstGeom>
          <a:noFill/>
        </p:spPr>
        <p:txBody>
          <a:bodyPr wrap="none" rtlCol="0">
            <a:spAutoFit/>
          </a:bodyPr>
          <a:lstStyle/>
          <a:p>
            <a:r>
              <a:rPr lang="en-US" sz="4000" dirty="0"/>
              <a:t>40S ribosomal </a:t>
            </a:r>
            <a:r>
              <a:rPr lang="en-US" sz="4000" dirty="0" err="1"/>
              <a:t>Comnples</a:t>
            </a:r>
            <a:r>
              <a:rPr lang="en-US" sz="4000" dirty="0"/>
              <a:t> </a:t>
            </a:r>
          </a:p>
        </p:txBody>
      </p:sp>
      <p:sp>
        <p:nvSpPr>
          <p:cNvPr id="34" name="Abgerundetes Rechteck 33">
            <a:extLst>
              <a:ext uri="{FF2B5EF4-FFF2-40B4-BE49-F238E27FC236}">
                <a16:creationId xmlns:a16="http://schemas.microsoft.com/office/drawing/2014/main" id="{E57C5735-A839-978B-E97E-C40A03C77A4E}"/>
              </a:ext>
            </a:extLst>
          </p:cNvPr>
          <p:cNvSpPr/>
          <p:nvPr/>
        </p:nvSpPr>
        <p:spPr>
          <a:xfrm>
            <a:off x="563913" y="28191603"/>
            <a:ext cx="14217724" cy="10272348"/>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5" name="Rechteck 34">
            <a:extLst>
              <a:ext uri="{FF2B5EF4-FFF2-40B4-BE49-F238E27FC236}">
                <a16:creationId xmlns:a16="http://schemas.microsoft.com/office/drawing/2014/main" id="{885F0DB2-E77C-87F4-8AD3-6F6934502130}"/>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sp>
        <p:nvSpPr>
          <p:cNvPr id="37" name="Abgerundetes Rechteck 36">
            <a:extLst>
              <a:ext uri="{FF2B5EF4-FFF2-40B4-BE49-F238E27FC236}">
                <a16:creationId xmlns:a16="http://schemas.microsoft.com/office/drawing/2014/main" id="{04B7D9EB-4904-836D-8358-7A7A4B5DF89F}"/>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9" name="Rechteck 38">
            <a:extLst>
              <a:ext uri="{FF2B5EF4-FFF2-40B4-BE49-F238E27FC236}">
                <a16:creationId xmlns:a16="http://schemas.microsoft.com/office/drawing/2014/main" id="{0604AFDE-5E6E-0DBF-7E4A-46F622D5C0E2}"/>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40" name="Grafik 39" descr="Ein Bild, das Reihe, Diagramm, Text, Screenshot enthält.&#10;&#10;KI-generierte Inhalte können fehlerhaft sein.">
            <a:extLst>
              <a:ext uri="{FF2B5EF4-FFF2-40B4-BE49-F238E27FC236}">
                <a16:creationId xmlns:a16="http://schemas.microsoft.com/office/drawing/2014/main" id="{DCE33149-2988-B52D-D295-37B4094A784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41" name="Grafik 40" descr="Ein Bild, das Text, Diagramm, Reihe, Screenshot enthält.&#10;&#10;KI-generierte Inhalte können fehlerhaft sein.">
            <a:extLst>
              <a:ext uri="{FF2B5EF4-FFF2-40B4-BE49-F238E27FC236}">
                <a16:creationId xmlns:a16="http://schemas.microsoft.com/office/drawing/2014/main" id="{1B380F06-B40B-35F2-0DD9-E52EE3F334F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42" name="Textfeld 41">
            <a:extLst>
              <a:ext uri="{FF2B5EF4-FFF2-40B4-BE49-F238E27FC236}">
                <a16:creationId xmlns:a16="http://schemas.microsoft.com/office/drawing/2014/main" id="{977ABD07-B626-BE38-008D-9E64B5C1CABF}"/>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45" name="Textfeld 44">
            <a:extLst>
              <a:ext uri="{FF2B5EF4-FFF2-40B4-BE49-F238E27FC236}">
                <a16:creationId xmlns:a16="http://schemas.microsoft.com/office/drawing/2014/main" id="{5452B7C8-DF77-7401-3D02-10FC4CE350DC}"/>
              </a:ext>
            </a:extLst>
          </p:cNvPr>
          <p:cNvSpPr txBox="1"/>
          <p:nvPr/>
        </p:nvSpPr>
        <p:spPr>
          <a:xfrm>
            <a:off x="866279" y="13681713"/>
            <a:ext cx="7293979" cy="236988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a:t>
            </a:r>
            <a:r>
              <a:rPr lang="en-US" sz="2400" b="1" dirty="0">
                <a:latin typeface="Source Sans Pro" panose="020B0503030403020204" pitchFamily="34" charset="0"/>
                <a:ea typeface="Source Sans Pro" panose="020B0503030403020204" pitchFamily="34" charset="0"/>
              </a:rPr>
              <a:t>like</a:t>
            </a:r>
            <a:endParaRPr lang="en-US" sz="2400" b="1" noProof="0" dirty="0">
              <a:latin typeface="Source Sans Pro" panose="020B0503030403020204" pitchFamily="34" charset="0"/>
              <a:ea typeface="Source Sans Pro" panose="020B0503030403020204" pitchFamily="34" charset="0"/>
            </a:endParaRPr>
          </a:p>
          <a:p>
            <a:pPr algn="just"/>
            <a:endParaRPr lang="en-US" sz="1000" noProof="0" dirty="0"/>
          </a:p>
          <a:p>
            <a:pPr algn="just"/>
            <a:r>
              <a:rPr lang="en-US" sz="2400" b="1" noProof="0" dirty="0"/>
              <a:t>Peak Analysis: </a:t>
            </a:r>
            <a:r>
              <a:rPr lang="en-US" sz="2400" noProof="0" dirty="0"/>
              <a:t>For each protein profile, up to 6 peaks were identified using a slope-based function on all normalized values for control- and RNase-treatment. </a:t>
            </a:r>
            <a:r>
              <a:rPr lang="en-US" sz="2400" dirty="0"/>
              <a:t>(</a:t>
            </a:r>
            <a:r>
              <a:rPr lang="en-US" sz="2400" noProof="0" dirty="0" err="1"/>
              <a:t>Treshold</a:t>
            </a:r>
            <a:r>
              <a:rPr lang="en-US" sz="2400" noProof="0" dirty="0"/>
              <a:t> : 3% of maximal signal intensity</a:t>
            </a:r>
            <a:r>
              <a:rPr lang="en-US" sz="2400" dirty="0"/>
              <a:t>) </a:t>
            </a:r>
            <a:endParaRPr lang="en-US" sz="2400" noProof="0" dirty="0"/>
          </a:p>
          <a:p>
            <a:endParaRPr lang="en-US" noProof="0" dirty="0"/>
          </a:p>
        </p:txBody>
      </p:sp>
      <p:sp>
        <p:nvSpPr>
          <p:cNvPr id="47" name="Textfeld 46">
            <a:extLst>
              <a:ext uri="{FF2B5EF4-FFF2-40B4-BE49-F238E27FC236}">
                <a16:creationId xmlns:a16="http://schemas.microsoft.com/office/drawing/2014/main" id="{25F20A8E-0F55-8861-3CA2-87C4F976915A}"/>
              </a:ext>
            </a:extLst>
          </p:cNvPr>
          <p:cNvSpPr txBox="1"/>
          <p:nvPr/>
        </p:nvSpPr>
        <p:spPr>
          <a:xfrm>
            <a:off x="808317" y="15923243"/>
            <a:ext cx="7276706" cy="1200329"/>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a:t>
            </a:r>
          </a:p>
        </p:txBody>
      </p:sp>
      <p:grpSp>
        <p:nvGrpSpPr>
          <p:cNvPr id="48" name="Gruppieren 47">
            <a:extLst>
              <a:ext uri="{FF2B5EF4-FFF2-40B4-BE49-F238E27FC236}">
                <a16:creationId xmlns:a16="http://schemas.microsoft.com/office/drawing/2014/main" id="{88E7CB0B-40D2-38E0-1AEC-ED99CE7AEF55}"/>
              </a:ext>
            </a:extLst>
          </p:cNvPr>
          <p:cNvGrpSpPr/>
          <p:nvPr/>
        </p:nvGrpSpPr>
        <p:grpSpPr>
          <a:xfrm>
            <a:off x="10171113" y="17813136"/>
            <a:ext cx="4328867" cy="860116"/>
            <a:chOff x="9061760" y="14098081"/>
            <a:chExt cx="4328867" cy="860116"/>
          </a:xfrm>
        </p:grpSpPr>
        <p:sp>
          <p:nvSpPr>
            <p:cNvPr id="49" name="Abgerundetes Rechteck 48">
              <a:extLst>
                <a:ext uri="{FF2B5EF4-FFF2-40B4-BE49-F238E27FC236}">
                  <a16:creationId xmlns:a16="http://schemas.microsoft.com/office/drawing/2014/main" id="{7B9F909F-3835-9C4F-4BEA-77047B4B7B29}"/>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mc:Choice xmlns:a14="http://schemas.microsoft.com/office/drawing/2010/main" Requires="a14">
            <p:sp>
              <p:nvSpPr>
                <p:cNvPr id="50" name="Textfeld 49">
                  <a:extLst>
                    <a:ext uri="{FF2B5EF4-FFF2-40B4-BE49-F238E27FC236}">
                      <a16:creationId xmlns:a16="http://schemas.microsoft.com/office/drawing/2014/main" id="{5C3ECA6D-9A69-8DEB-2334-F51E083438B5}"/>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p:sp>
              <p:nvSpPr>
                <p:cNvPr id="50" name="Textfeld 49">
                  <a:extLst>
                    <a:ext uri="{FF2B5EF4-FFF2-40B4-BE49-F238E27FC236}">
                      <a16:creationId xmlns:a16="http://schemas.microsoft.com/office/drawing/2014/main" id="{5C3ECA6D-9A69-8DEB-2334-F51E083438B5}"/>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7"/>
                  <a:stretch>
                    <a:fillRect l="-949" t="-68421" b="-107018"/>
                  </a:stretch>
                </a:blipFill>
              </p:spPr>
              <p:txBody>
                <a:bodyPr/>
                <a:lstStyle/>
                <a:p>
                  <a:r>
                    <a:rPr lang="en-US">
                      <a:noFill/>
                    </a:rPr>
                    <a:t> </a:t>
                  </a:r>
                </a:p>
              </p:txBody>
            </p:sp>
          </mc:Fallback>
        </mc:AlternateContent>
      </p:grpSp>
      <p:graphicFrame>
        <p:nvGraphicFramePr>
          <p:cNvPr id="51" name="Diagramm 50">
            <a:extLst>
              <a:ext uri="{FF2B5EF4-FFF2-40B4-BE49-F238E27FC236}">
                <a16:creationId xmlns:a16="http://schemas.microsoft.com/office/drawing/2014/main" id="{F5E15E89-5A32-4670-83FE-4E930365CA82}"/>
              </a:ext>
            </a:extLst>
          </p:cNvPr>
          <p:cNvGraphicFramePr/>
          <p:nvPr>
            <p:extLst>
              <p:ext uri="{D42A27DB-BD31-4B8C-83A1-F6EECF244321}">
                <p14:modId xmlns:p14="http://schemas.microsoft.com/office/powerpoint/2010/main" val="3078974244"/>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8"/>
          </a:graphicData>
        </a:graphic>
      </p:graphicFrame>
      <p:sp>
        <p:nvSpPr>
          <p:cNvPr id="88" name="Textfeld 87">
            <a:extLst>
              <a:ext uri="{FF2B5EF4-FFF2-40B4-BE49-F238E27FC236}">
                <a16:creationId xmlns:a16="http://schemas.microsoft.com/office/drawing/2014/main" id="{A47FC829-4485-8309-93A0-B7DFF86CB1B1}"/>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89" name="Textfeld 88">
            <a:extLst>
              <a:ext uri="{FF2B5EF4-FFF2-40B4-BE49-F238E27FC236}">
                <a16:creationId xmlns:a16="http://schemas.microsoft.com/office/drawing/2014/main" id="{0F6CB962-DF40-E19B-4991-FC5E60B15C2F}"/>
              </a:ext>
            </a:extLst>
          </p:cNvPr>
          <p:cNvSpPr txBox="1"/>
          <p:nvPr/>
        </p:nvSpPr>
        <p:spPr>
          <a:xfrm>
            <a:off x="9993802" y="23105006"/>
            <a:ext cx="4542570"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90" name="Textfeld 89">
            <a:extLst>
              <a:ext uri="{FF2B5EF4-FFF2-40B4-BE49-F238E27FC236}">
                <a16:creationId xmlns:a16="http://schemas.microsoft.com/office/drawing/2014/main" id="{7FF8AA61-D748-B07F-E7B2-8666AE9E7F5F}"/>
              </a:ext>
            </a:extLst>
          </p:cNvPr>
          <p:cNvSpPr txBox="1"/>
          <p:nvPr/>
        </p:nvSpPr>
        <p:spPr>
          <a:xfrm>
            <a:off x="8284652" y="17118345"/>
            <a:ext cx="6477177"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91" name="Textfeld 90">
            <a:extLst>
              <a:ext uri="{FF2B5EF4-FFF2-40B4-BE49-F238E27FC236}">
                <a16:creationId xmlns:a16="http://schemas.microsoft.com/office/drawing/2014/main" id="{B2569326-46D1-0238-E5AF-1ADB0221C671}"/>
              </a:ext>
            </a:extLst>
          </p:cNvPr>
          <p:cNvSpPr txBox="1"/>
          <p:nvPr/>
        </p:nvSpPr>
        <p:spPr>
          <a:xfrm>
            <a:off x="6462072" y="18782829"/>
            <a:ext cx="8276523" cy="2062103"/>
          </a:xfrm>
          <a:prstGeom prst="rect">
            <a:avLst/>
          </a:prstGeom>
          <a:noFill/>
        </p:spPr>
        <p:txBody>
          <a:bodyPr wrap="square" rtlCol="0">
            <a:spAutoFit/>
          </a:bodyPr>
          <a:lstStyle/>
          <a:p>
            <a:pPr algn="just"/>
            <a:endParaRPr lang="en-US" sz="8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92" name="Textfeld 91">
            <a:extLst>
              <a:ext uri="{FF2B5EF4-FFF2-40B4-BE49-F238E27FC236}">
                <a16:creationId xmlns:a16="http://schemas.microsoft.com/office/drawing/2014/main" id="{A4E3878A-4638-187E-A5D6-3BE4E3294B27}"/>
              </a:ext>
            </a:extLst>
          </p:cNvPr>
          <p:cNvSpPr txBox="1"/>
          <p:nvPr/>
        </p:nvSpPr>
        <p:spPr>
          <a:xfrm>
            <a:off x="854627" y="22746702"/>
            <a:ext cx="5409583" cy="461665"/>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a:t>
            </a:r>
            <a:r>
              <a:rPr lang="en-US" sz="1200" b="1" i="1" dirty="0">
                <a:latin typeface="Source Sans Pro" panose="020B0503030403020204" pitchFamily="34" charset="0"/>
                <a:ea typeface="Source Sans Pro" panose="020B0503030403020204" pitchFamily="34" charset="0"/>
              </a:rPr>
              <a:t>Visual Presentation of T-Test Results</a:t>
            </a:r>
            <a:r>
              <a:rPr lang="en-US" sz="1200" b="1" i="1" noProof="0" dirty="0">
                <a:latin typeface="Source Sans Pro" panose="020B0503030403020204" pitchFamily="34" charset="0"/>
                <a:ea typeface="Source Sans Pro" panose="020B0503030403020204" pitchFamily="34" charset="0"/>
              </a:rPr>
              <a:t>: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93" name="Textfeld 92">
            <a:extLst>
              <a:ext uri="{FF2B5EF4-FFF2-40B4-BE49-F238E27FC236}">
                <a16:creationId xmlns:a16="http://schemas.microsoft.com/office/drawing/2014/main" id="{4FA06F05-872B-4A1A-2AF4-177FE4330B32}"/>
              </a:ext>
            </a:extLst>
          </p:cNvPr>
          <p:cNvSpPr txBox="1"/>
          <p:nvPr/>
        </p:nvSpPr>
        <p:spPr>
          <a:xfrm>
            <a:off x="6462073" y="20805737"/>
            <a:ext cx="3494467" cy="2585323"/>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left shift </a:t>
            </a:r>
            <a:r>
              <a:rPr lang="en-US" sz="2400" noProof="0" dirty="0">
                <a:latin typeface="Source Sans Pro" panose="020B0503030403020204" pitchFamily="34" charset="0"/>
                <a:ea typeface="Source Sans Pro" panose="020B0503030403020204" pitchFamily="34" charset="0"/>
              </a:rPr>
              <a:t>with RNase Treatment and where classified as RBPs (RNA-</a:t>
            </a:r>
            <a:r>
              <a:rPr lang="en-US" sz="2400" noProof="0" dirty="0" err="1">
                <a:latin typeface="Source Sans Pro" panose="020B0503030403020204" pitchFamily="34" charset="0"/>
                <a:ea typeface="Source Sans Pro" panose="020B0503030403020204" pitchFamily="34" charset="0"/>
              </a:rPr>
              <a:t>dependend</a:t>
            </a:r>
            <a:r>
              <a:rPr lang="en-US" sz="2400" noProof="0" dirty="0">
                <a:latin typeface="Source Sans Pro" panose="020B0503030403020204" pitchFamily="34" charset="0"/>
                <a:ea typeface="Source Sans Pro" panose="020B0503030403020204" pitchFamily="34" charset="0"/>
              </a:rPr>
              <a:t>). </a:t>
            </a:r>
          </a:p>
          <a:p>
            <a:endParaRPr lang="en-US" noProof="0" dirty="0"/>
          </a:p>
        </p:txBody>
      </p:sp>
      <p:sp>
        <p:nvSpPr>
          <p:cNvPr id="94" name="Textfeld 93">
            <a:extLst>
              <a:ext uri="{FF2B5EF4-FFF2-40B4-BE49-F238E27FC236}">
                <a16:creationId xmlns:a16="http://schemas.microsoft.com/office/drawing/2014/main" id="{921EEF46-DFD7-966E-3D60-2EEEB9F6754B}"/>
              </a:ext>
            </a:extLst>
          </p:cNvPr>
          <p:cNvSpPr txBox="1"/>
          <p:nvPr/>
        </p:nvSpPr>
        <p:spPr>
          <a:xfrm>
            <a:off x="831404" y="23359580"/>
            <a:ext cx="9214407" cy="461665"/>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Validation of Test Results – Comparing with </a:t>
            </a:r>
            <a:r>
              <a:rPr lang="en-US" sz="2400" b="1"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3058F7ED-0D6C-32F7-8538-0560E9719CA5}"/>
              </a:ext>
            </a:extLst>
          </p:cNvPr>
          <p:cNvSpPr txBox="1"/>
          <p:nvPr/>
        </p:nvSpPr>
        <p:spPr>
          <a:xfrm>
            <a:off x="6399324" y="23877546"/>
            <a:ext cx="8137048" cy="1569660"/>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We used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as a reference to identify proteins previously annotated as RNA-binding or RNA-interacting.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lists 3,114 human proteins with RNA-binding function based on experimental data and literature. Of these, 543 were present in</a:t>
            </a:r>
          </a:p>
        </p:txBody>
      </p:sp>
      <p:sp>
        <p:nvSpPr>
          <p:cNvPr id="96" name="Textfeld 95">
            <a:extLst>
              <a:ext uri="{FF2B5EF4-FFF2-40B4-BE49-F238E27FC236}">
                <a16:creationId xmlns:a16="http://schemas.microsoft.com/office/drawing/2014/main" id="{EB0425DE-93D5-254C-5867-D734203B9BA2}"/>
              </a:ext>
            </a:extLst>
          </p:cNvPr>
          <p:cNvSpPr txBox="1"/>
          <p:nvPr/>
        </p:nvSpPr>
        <p:spPr>
          <a:xfrm>
            <a:off x="6399324" y="25343720"/>
            <a:ext cx="4682178" cy="2308324"/>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our dataset, and 230 were correctly identified as RNA-dependent (hit rate: 42.4%). The remaining 564 RNA-dependent proteins detected in our analysis might represent novel RBP candidates.</a:t>
            </a:r>
            <a:endParaRPr lang="en-US" sz="2400" noProof="0" dirty="0"/>
          </a:p>
        </p:txBody>
      </p:sp>
      <p:sp>
        <p:nvSpPr>
          <p:cNvPr id="97" name="Textfeld 96">
            <a:extLst>
              <a:ext uri="{FF2B5EF4-FFF2-40B4-BE49-F238E27FC236}">
                <a16:creationId xmlns:a16="http://schemas.microsoft.com/office/drawing/2014/main" id="{C7A76FD5-DC5D-A28A-5118-3324BF58DF33}"/>
              </a:ext>
            </a:extLst>
          </p:cNvPr>
          <p:cNvSpPr txBox="1"/>
          <p:nvPr/>
        </p:nvSpPr>
        <p:spPr>
          <a:xfrm>
            <a:off x="11048389" y="27167228"/>
            <a:ext cx="369020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a:t>
            </a:r>
            <a:r>
              <a:rPr lang="en-US" sz="1200" i="1" dirty="0">
                <a:latin typeface="Source Sans Pro" panose="020B0503030403020204" pitchFamily="34" charset="0"/>
                <a:ea typeface="Source Sans Pro" panose="020B0503030403020204" pitchFamily="34" charset="0"/>
              </a:rPr>
              <a:t>RBPs identified by this pipeline</a:t>
            </a:r>
            <a:endParaRPr lang="en-US" sz="1200" i="1" noProof="0" dirty="0">
              <a:latin typeface="Source Sans Pro" panose="020B0503030403020204" pitchFamily="34" charset="0"/>
              <a:ea typeface="Source Sans Pro" panose="020B0503030403020204" pitchFamily="34" charset="0"/>
            </a:endParaRPr>
          </a:p>
        </p:txBody>
      </p:sp>
      <p:grpSp>
        <p:nvGrpSpPr>
          <p:cNvPr id="98" name="Gruppieren 97">
            <a:extLst>
              <a:ext uri="{FF2B5EF4-FFF2-40B4-BE49-F238E27FC236}">
                <a16:creationId xmlns:a16="http://schemas.microsoft.com/office/drawing/2014/main" id="{50D09A9A-C67A-22E7-DE7E-23034AD74CC7}"/>
              </a:ext>
            </a:extLst>
          </p:cNvPr>
          <p:cNvGrpSpPr/>
          <p:nvPr/>
        </p:nvGrpSpPr>
        <p:grpSpPr>
          <a:xfrm>
            <a:off x="10890314" y="25390782"/>
            <a:ext cx="4029448" cy="1817068"/>
            <a:chOff x="10890314" y="25390782"/>
            <a:chExt cx="4029448" cy="1817068"/>
          </a:xfrm>
        </p:grpSpPr>
        <p:pic>
          <p:nvPicPr>
            <p:cNvPr id="99" name="Grafik 98">
              <a:extLst>
                <a:ext uri="{FF2B5EF4-FFF2-40B4-BE49-F238E27FC236}">
                  <a16:creationId xmlns:a16="http://schemas.microsoft.com/office/drawing/2014/main" id="{4A29EDF5-2CD1-2484-5857-467F3608C7CB}"/>
                </a:ext>
              </a:extLst>
            </p:cNvPr>
            <p:cNvPicPr>
              <a:picLocks noChangeAspect="1"/>
            </p:cNvPicPr>
            <p:nvPr/>
          </p:nvPicPr>
          <p:blipFill>
            <a:blip r:embed="rId19"/>
            <a:stretch>
              <a:fillRect/>
            </a:stretch>
          </p:blipFill>
          <p:spPr>
            <a:xfrm>
              <a:off x="11430000" y="25484539"/>
              <a:ext cx="3011842" cy="1723311"/>
            </a:xfrm>
            <a:prstGeom prst="rect">
              <a:avLst/>
            </a:prstGeom>
          </p:spPr>
        </p:pic>
        <p:sp>
          <p:nvSpPr>
            <p:cNvPr id="100" name="Textfeld 99">
              <a:extLst>
                <a:ext uri="{FF2B5EF4-FFF2-40B4-BE49-F238E27FC236}">
                  <a16:creationId xmlns:a16="http://schemas.microsoft.com/office/drawing/2014/main" id="{9496E45E-A884-CF13-0316-2134080FB5F4}"/>
                </a:ext>
              </a:extLst>
            </p:cNvPr>
            <p:cNvSpPr txBox="1"/>
            <p:nvPr/>
          </p:nvSpPr>
          <p:spPr>
            <a:xfrm>
              <a:off x="11900087" y="26142788"/>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564</a:t>
              </a:r>
            </a:p>
          </p:txBody>
        </p:sp>
        <p:sp>
          <p:nvSpPr>
            <p:cNvPr id="101" name="Textfeld 100">
              <a:extLst>
                <a:ext uri="{FF2B5EF4-FFF2-40B4-BE49-F238E27FC236}">
                  <a16:creationId xmlns:a16="http://schemas.microsoft.com/office/drawing/2014/main" id="{74C70080-6711-41EF-FC1F-140FD5FD95DE}"/>
                </a:ext>
              </a:extLst>
            </p:cNvPr>
            <p:cNvSpPr txBox="1"/>
            <p:nvPr/>
          </p:nvSpPr>
          <p:spPr>
            <a:xfrm>
              <a:off x="12785535" y="26127453"/>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230</a:t>
              </a:r>
            </a:p>
          </p:txBody>
        </p:sp>
        <p:sp>
          <p:nvSpPr>
            <p:cNvPr id="102" name="Textfeld 101">
              <a:extLst>
                <a:ext uri="{FF2B5EF4-FFF2-40B4-BE49-F238E27FC236}">
                  <a16:creationId xmlns:a16="http://schemas.microsoft.com/office/drawing/2014/main" id="{F81092BD-C600-4048-279F-C8215B771948}"/>
                </a:ext>
              </a:extLst>
            </p:cNvPr>
            <p:cNvSpPr txBox="1"/>
            <p:nvPr/>
          </p:nvSpPr>
          <p:spPr>
            <a:xfrm>
              <a:off x="13557147" y="26127452"/>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313</a:t>
              </a:r>
            </a:p>
          </p:txBody>
        </p:sp>
        <p:sp>
          <p:nvSpPr>
            <p:cNvPr id="103" name="Textfeld 102">
              <a:extLst>
                <a:ext uri="{FF2B5EF4-FFF2-40B4-BE49-F238E27FC236}">
                  <a16:creationId xmlns:a16="http://schemas.microsoft.com/office/drawing/2014/main" id="{3407EAF6-BD4B-5762-FD00-7DAA249102F6}"/>
                </a:ext>
              </a:extLst>
            </p:cNvPr>
            <p:cNvSpPr txBox="1"/>
            <p:nvPr/>
          </p:nvSpPr>
          <p:spPr>
            <a:xfrm>
              <a:off x="13693936" y="25390782"/>
              <a:ext cx="1225826" cy="584775"/>
            </a:xfrm>
            <a:prstGeom prst="rect">
              <a:avLst/>
            </a:prstGeom>
            <a:noFill/>
          </p:spPr>
          <p:txBody>
            <a:bodyPr wrap="square" rtlCol="0">
              <a:spAutoFit/>
            </a:bodyPr>
            <a:lstStyle/>
            <a:p>
              <a:pPr algn="ctr"/>
              <a:r>
                <a:rPr lang="en-US" sz="1600" dirty="0" err="1">
                  <a:latin typeface="Source Sans Pro" panose="020B0503030403020204" pitchFamily="34" charset="0"/>
                  <a:ea typeface="Source Sans Pro" panose="020B0503030403020204" pitchFamily="34" charset="0"/>
                </a:rPr>
                <a:t>UniProt</a:t>
              </a:r>
              <a:r>
                <a:rPr lang="en-US" sz="1600" dirty="0">
                  <a:latin typeface="Source Sans Pro" panose="020B0503030403020204" pitchFamily="34" charset="0"/>
                  <a:ea typeface="Source Sans Pro" panose="020B0503030403020204" pitchFamily="34" charset="0"/>
                </a:rPr>
                <a:t> RBPs</a:t>
              </a:r>
            </a:p>
          </p:txBody>
        </p:sp>
        <p:sp>
          <p:nvSpPr>
            <p:cNvPr id="104" name="Textfeld 103">
              <a:extLst>
                <a:ext uri="{FF2B5EF4-FFF2-40B4-BE49-F238E27FC236}">
                  <a16:creationId xmlns:a16="http://schemas.microsoft.com/office/drawing/2014/main" id="{C6480412-5847-B979-B1AF-6E35C49C8732}"/>
                </a:ext>
              </a:extLst>
            </p:cNvPr>
            <p:cNvSpPr txBox="1"/>
            <p:nvPr/>
          </p:nvSpPr>
          <p:spPr>
            <a:xfrm>
              <a:off x="10890314" y="25401192"/>
              <a:ext cx="1225826"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Identified  RBPs</a:t>
              </a:r>
            </a:p>
          </p:txBody>
        </p:sp>
      </p:grpSp>
      <p:grpSp>
        <p:nvGrpSpPr>
          <p:cNvPr id="105" name="Gruppieren 104">
            <a:extLst>
              <a:ext uri="{FF2B5EF4-FFF2-40B4-BE49-F238E27FC236}">
                <a16:creationId xmlns:a16="http://schemas.microsoft.com/office/drawing/2014/main" id="{2060B862-0D85-CC3C-77AD-C8B940D93328}"/>
              </a:ext>
            </a:extLst>
          </p:cNvPr>
          <p:cNvGrpSpPr/>
          <p:nvPr/>
        </p:nvGrpSpPr>
        <p:grpSpPr>
          <a:xfrm>
            <a:off x="8330622" y="13355534"/>
            <a:ext cx="6325335" cy="3697912"/>
            <a:chOff x="8330622" y="13316348"/>
            <a:chExt cx="6325335" cy="3697912"/>
          </a:xfrm>
        </p:grpSpPr>
        <p:pic>
          <p:nvPicPr>
            <p:cNvPr id="106" name="Grafik 105">
              <a:extLst>
                <a:ext uri="{FF2B5EF4-FFF2-40B4-BE49-F238E27FC236}">
                  <a16:creationId xmlns:a16="http://schemas.microsoft.com/office/drawing/2014/main" id="{B0163D62-75B9-8F8B-93F4-C5A65ED2A8B5}"/>
                </a:ext>
              </a:extLst>
            </p:cNvPr>
            <p:cNvPicPr>
              <a:picLocks noChangeAspect="1"/>
            </p:cNvPicPr>
            <p:nvPr/>
          </p:nvPicPr>
          <p:blipFill>
            <a:blip r:embed="rId20"/>
            <a:srcRect r="35845"/>
            <a:stretch>
              <a:fillRect/>
            </a:stretch>
          </p:blipFill>
          <p:spPr>
            <a:xfrm>
              <a:off x="8330622" y="13319527"/>
              <a:ext cx="4320000" cy="3694733"/>
            </a:xfrm>
            <a:prstGeom prst="rect">
              <a:avLst/>
            </a:prstGeom>
          </p:spPr>
        </p:pic>
        <p:pic>
          <p:nvPicPr>
            <p:cNvPr id="107" name="Grafik 106">
              <a:extLst>
                <a:ext uri="{FF2B5EF4-FFF2-40B4-BE49-F238E27FC236}">
                  <a16:creationId xmlns:a16="http://schemas.microsoft.com/office/drawing/2014/main" id="{D685EABF-3605-D655-A5B6-E9DC2D316662}"/>
                </a:ext>
              </a:extLst>
            </p:cNvPr>
            <p:cNvPicPr>
              <a:picLocks noChangeAspect="1"/>
            </p:cNvPicPr>
            <p:nvPr/>
          </p:nvPicPr>
          <p:blipFill>
            <a:blip r:embed="rId20"/>
            <a:srcRect l="68080"/>
            <a:stretch>
              <a:fillRect/>
            </a:stretch>
          </p:blipFill>
          <p:spPr>
            <a:xfrm>
              <a:off x="12507242" y="13316348"/>
              <a:ext cx="2148715" cy="3693600"/>
            </a:xfrm>
            <a:prstGeom prst="rect">
              <a:avLst/>
            </a:prstGeom>
          </p:spPr>
        </p:pic>
      </p:grpSp>
      <p:pic>
        <p:nvPicPr>
          <p:cNvPr id="108" name="Grafik 107" descr="Ein Bild, das Text, Reihe, Diagramm, Screenshot enthält.&#10;&#10;KI-generierte Inhalte können fehlerhaft sein.">
            <a:extLst>
              <a:ext uri="{FF2B5EF4-FFF2-40B4-BE49-F238E27FC236}">
                <a16:creationId xmlns:a16="http://schemas.microsoft.com/office/drawing/2014/main" id="{4634A122-A0C1-ABB6-659E-A0ED2D1D39A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647088" y="31666361"/>
            <a:ext cx="6888091" cy="5045526"/>
          </a:xfrm>
          <a:prstGeom prst="rect">
            <a:avLst/>
          </a:prstGeom>
        </p:spPr>
      </p:pic>
      <p:sp>
        <p:nvSpPr>
          <p:cNvPr id="109" name="Textfeld 108">
            <a:extLst>
              <a:ext uri="{FF2B5EF4-FFF2-40B4-BE49-F238E27FC236}">
                <a16:creationId xmlns:a16="http://schemas.microsoft.com/office/drawing/2014/main" id="{B7A0B59E-9BE4-C013-2F92-DC7283BC667A}"/>
              </a:ext>
            </a:extLst>
          </p:cNvPr>
          <p:cNvSpPr txBox="1"/>
          <p:nvPr/>
        </p:nvSpPr>
        <p:spPr>
          <a:xfrm>
            <a:off x="830996" y="29129819"/>
            <a:ext cx="13824961" cy="1938992"/>
          </a:xfrm>
          <a:prstGeom prst="rect">
            <a:avLst/>
          </a:prstGeom>
          <a:noFill/>
        </p:spPr>
        <p:txBody>
          <a:bodyPr wrap="square" rtlCol="0">
            <a:spAutoFit/>
          </a:bodyPr>
          <a:lstStyle/>
          <a:p>
            <a:pPr algn="just"/>
            <a:r>
              <a:rPr lang="en-US" sz="2400" b="1" noProof="0"/>
              <a:t>Hypothesis: </a:t>
            </a:r>
            <a:r>
              <a:rPr lang="en-US" sz="2400" noProof="0"/>
              <a:t>In theory, heavier proteins migrate to deeper fractions in a sucrose gradient, so we therefore hypothesized, that a protein‘s peak position after RNase treatment might </a:t>
            </a:r>
            <a:r>
              <a:rPr lang="en-US" sz="2400" noProof="0" dirty="0" err="1"/>
              <a:t>reflectits</a:t>
            </a:r>
            <a:r>
              <a:rPr lang="en-US" sz="2400" noProof="0" dirty="0"/>
              <a:t> molecular weight. </a:t>
            </a:r>
            <a:r>
              <a:rPr lang="en-US" sz="2400" noProof="0" dirty="0">
                <a:latin typeface="Source Sans Pro" panose="020B0503030403020204" pitchFamily="34" charset="0"/>
                <a:ea typeface="Source Sans Pro" panose="020B0503030403020204" pitchFamily="34" charset="0"/>
              </a:rPr>
              <a:t>Monomeric molecular weights were retrieved from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To illustrate the expected relationship, we included five standard reference proteins from </a:t>
            </a:r>
            <a:r>
              <a:rPr lang="en-US" sz="2400" i="1" noProof="0" dirty="0">
                <a:latin typeface="Source Sans Pro" panose="020B0503030403020204" pitchFamily="34" charset="0"/>
                <a:ea typeface="Source Sans Pro" panose="020B0503030403020204" pitchFamily="34" charset="0"/>
              </a:rPr>
              <a:t>Caudron- Herger et al. (2019) </a:t>
            </a:r>
            <a:r>
              <a:rPr lang="en-US" sz="2400" noProof="0" dirty="0">
                <a:latin typeface="Source Sans Pro" panose="020B0503030403020204" pitchFamily="34" charset="0"/>
                <a:ea typeface="Source Sans Pro" panose="020B0503030403020204" pitchFamily="34" charset="0"/>
              </a:rPr>
              <a:t>with known mass and elution positions. </a:t>
            </a:r>
            <a:endParaRPr lang="en-US" sz="2400" noProof="0" dirty="0"/>
          </a:p>
        </p:txBody>
      </p:sp>
      <p:sp>
        <p:nvSpPr>
          <p:cNvPr id="110" name="Textfeld 109">
            <a:extLst>
              <a:ext uri="{FF2B5EF4-FFF2-40B4-BE49-F238E27FC236}">
                <a16:creationId xmlns:a16="http://schemas.microsoft.com/office/drawing/2014/main" id="{9B8B6E5F-9EA6-A072-0588-A30765D13209}"/>
              </a:ext>
            </a:extLst>
          </p:cNvPr>
          <p:cNvSpPr txBox="1"/>
          <p:nvPr/>
        </p:nvSpPr>
        <p:spPr>
          <a:xfrm>
            <a:off x="6512381" y="30711489"/>
            <a:ext cx="8143576" cy="461665"/>
          </a:xfrm>
          <a:prstGeom prst="rect">
            <a:avLst/>
          </a:prstGeom>
          <a:noFill/>
        </p:spPr>
        <p:txBody>
          <a:bodyPr wrap="none" rtlCol="0">
            <a:spAutoFit/>
          </a:bodyPr>
          <a:lstStyle/>
          <a:p>
            <a:r>
              <a:rPr lang="en-US" sz="2400" b="1" dirty="0">
                <a:latin typeface="Source Sans Pro" panose="020B0503030403020204" pitchFamily="34" charset="0"/>
                <a:ea typeface="Source Sans Pro" panose="020B0503030403020204" pitchFamily="34" charset="0"/>
              </a:rPr>
              <a:t>However, most proteins did not follow the expected trend!</a:t>
            </a:r>
            <a:endParaRPr lang="en-US" sz="2400" b="1" dirty="0"/>
          </a:p>
        </p:txBody>
      </p:sp>
      <p:sp>
        <p:nvSpPr>
          <p:cNvPr id="111" name="Textfeld 110">
            <a:extLst>
              <a:ext uri="{FF2B5EF4-FFF2-40B4-BE49-F238E27FC236}">
                <a16:creationId xmlns:a16="http://schemas.microsoft.com/office/drawing/2014/main" id="{3BAF4636-9EBB-F137-C77E-EF3F109F9CD9}"/>
              </a:ext>
            </a:extLst>
          </p:cNvPr>
          <p:cNvSpPr txBox="1"/>
          <p:nvPr/>
        </p:nvSpPr>
        <p:spPr>
          <a:xfrm>
            <a:off x="830996" y="31191817"/>
            <a:ext cx="13847641" cy="1569660"/>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Results: </a:t>
            </a:r>
            <a:r>
              <a:rPr lang="en-US" sz="2400" dirty="0">
                <a:latin typeface="Source Sans Pro" panose="020B0503030403020204" pitchFamily="34" charset="0"/>
                <a:ea typeface="Source Sans Pro" panose="020B0503030403020204" pitchFamily="34" charset="0"/>
              </a:rPr>
              <a:t>Predicting molecular weight by maximal peak position</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Spearman Correlation</a:t>
            </a:r>
            <a:r>
              <a:rPr lang="en-US" sz="2400" i="1" dirty="0">
                <a:latin typeface="Source Sans Pro" panose="020B0503030403020204" pitchFamily="34" charset="0"/>
                <a:ea typeface="Source Sans Pro" panose="020B0503030403020204" pitchFamily="34" charset="0"/>
              </a:rPr>
              <a:t>: </a:t>
            </a:r>
            <a:r>
              <a:rPr lang="el-GR" sz="2400" i="1" dirty="0">
                <a:ea typeface="Source Sans Pro" panose="020B0503030403020204" pitchFamily="34" charset="0"/>
              </a:rPr>
              <a:t>ρ</a:t>
            </a:r>
            <a:r>
              <a:rPr lang="de-DE" sz="2400" i="1" dirty="0">
                <a:latin typeface="Source Sans Pro" panose="020B0503030403020204" pitchFamily="34" charset="0"/>
                <a:ea typeface="Source Sans Pro" panose="020B0503030403020204" pitchFamily="34" charset="0"/>
              </a:rPr>
              <a:t> </a:t>
            </a:r>
            <a:r>
              <a:rPr lang="el-GR" sz="2400" i="1" dirty="0">
                <a:latin typeface="Source Sans Pro" panose="020B0503030403020204" pitchFamily="34" charset="0"/>
                <a:ea typeface="Source Sans Pro" panose="020B0503030403020204" pitchFamily="34" charset="0"/>
              </a:rPr>
              <a:t>= 0.014, </a:t>
            </a:r>
            <a:r>
              <a:rPr lang="de-DE" sz="2400" i="1" dirty="0">
                <a:latin typeface="Source Sans Pro" panose="020B0503030403020204" pitchFamily="34" charset="0"/>
                <a:ea typeface="Source Sans Pro" panose="020B0503030403020204" pitchFamily="34" charset="0"/>
              </a:rPr>
              <a:t>p = 0.25</a:t>
            </a:r>
          </a:p>
          <a:p>
            <a:pPr marL="342900" indent="-342900" algn="just">
              <a:buFont typeface="Arial" panose="020B0604020202020204" pitchFamily="34" charset="0"/>
              <a:buChar char="•"/>
            </a:pPr>
            <a:r>
              <a:rPr lang="de-DE" sz="2400" dirty="0">
                <a:latin typeface="Source Sans Pro" panose="020B0503030403020204" pitchFamily="34" charset="0"/>
                <a:ea typeface="Source Sans Pro" panose="020B0503030403020204" pitchFamily="34" charset="0"/>
              </a:rPr>
              <a:t>Linear Regression:  </a:t>
            </a:r>
            <a:r>
              <a:rPr lang="de-DE" sz="2400" i="1" dirty="0">
                <a:latin typeface="Source Sans Pro" panose="020B0503030403020204" pitchFamily="34" charset="0"/>
                <a:ea typeface="Source Sans Pro" panose="020B0503030403020204" pitchFamily="34" charset="0"/>
              </a:rPr>
              <a:t>R² = 0.00017, p = 0.26 (F-Test)</a:t>
            </a:r>
          </a:p>
          <a:p>
            <a:pPr algn="just"/>
            <a:endParaRPr lang="en-US" sz="2400" dirty="0">
              <a:latin typeface="Source Sans Pro" panose="020B0503030403020204" pitchFamily="34" charset="0"/>
              <a:ea typeface="Source Sans Pro" panose="020B0503030403020204" pitchFamily="34" charset="0"/>
            </a:endParaRPr>
          </a:p>
        </p:txBody>
      </p:sp>
      <p:sp>
        <p:nvSpPr>
          <p:cNvPr id="112" name="Textfeld 111">
            <a:extLst>
              <a:ext uri="{FF2B5EF4-FFF2-40B4-BE49-F238E27FC236}">
                <a16:creationId xmlns:a16="http://schemas.microsoft.com/office/drawing/2014/main" id="{66BBB3C3-E763-14EF-3644-939273F9DCFD}"/>
              </a:ext>
            </a:extLst>
          </p:cNvPr>
          <p:cNvSpPr txBox="1"/>
          <p:nvPr/>
        </p:nvSpPr>
        <p:spPr>
          <a:xfrm>
            <a:off x="830996" y="32472462"/>
            <a:ext cx="6504395" cy="3785652"/>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Further Analysis:  </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All tests we repeated using the Center of Mass (</a:t>
            </a:r>
            <a:r>
              <a:rPr lang="en-US" sz="2400" dirty="0" err="1">
                <a:latin typeface="Source Sans Pro" panose="020B0503030403020204" pitchFamily="34" charset="0"/>
                <a:ea typeface="Source Sans Pro" panose="020B0503030403020204" pitchFamily="34" charset="0"/>
              </a:rPr>
              <a:t>CoM</a:t>
            </a:r>
            <a:r>
              <a:rPr lang="en-US" sz="2400" dirty="0">
                <a:latin typeface="Source Sans Pro" panose="020B0503030403020204" pitchFamily="34" charset="0"/>
                <a:ea typeface="Source Sans Pro" panose="020B0503030403020204" pitchFamily="34" charset="0"/>
              </a:rPr>
              <a:t>) instead of peak position. </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We also tested the hypothesis that many proteins may remain in RNA-independent complexes after RNase treatment, which could distort elution profiles. To test this, we removed all 2200 proteins listed in the CORUM</a:t>
            </a:r>
            <a:r>
              <a:rPr lang="en-US" sz="2400" b="1" dirty="0">
                <a:latin typeface="Source Sans Pro" panose="020B0503030403020204" pitchFamily="34" charset="0"/>
                <a:ea typeface="Source Sans Pro" panose="020B0503030403020204" pitchFamily="34" charset="0"/>
              </a:rPr>
              <a:t>* </a:t>
            </a:r>
            <a:r>
              <a:rPr lang="en-US" sz="2400" dirty="0">
                <a:latin typeface="Source Sans Pro" panose="020B0503030403020204" pitchFamily="34" charset="0"/>
                <a:ea typeface="Source Sans Pro" panose="020B0503030403020204" pitchFamily="34" charset="0"/>
              </a:rPr>
              <a:t>database. </a:t>
            </a:r>
          </a:p>
          <a:p>
            <a:pPr marL="342900" indent="-342900" algn="just">
              <a:buFont typeface="Wingdings" pitchFamily="2" charset="2"/>
              <a:buChar char="à"/>
            </a:pPr>
            <a:r>
              <a:rPr lang="en-US" sz="2400" dirty="0">
                <a:latin typeface="Source Sans Pro" panose="020B0503030403020204" pitchFamily="34" charset="0"/>
                <a:ea typeface="Source Sans Pro" panose="020B0503030403020204" pitchFamily="34" charset="0"/>
              </a:rPr>
              <a:t>No improvement in correlation or regression</a:t>
            </a:r>
          </a:p>
        </p:txBody>
      </p:sp>
      <p:sp>
        <p:nvSpPr>
          <p:cNvPr id="113" name="Textfeld 112">
            <a:extLst>
              <a:ext uri="{FF2B5EF4-FFF2-40B4-BE49-F238E27FC236}">
                <a16:creationId xmlns:a16="http://schemas.microsoft.com/office/drawing/2014/main" id="{C27E6C31-2091-75C9-29FC-ACC3C11D87ED}"/>
              </a:ext>
            </a:extLst>
          </p:cNvPr>
          <p:cNvSpPr txBox="1"/>
          <p:nvPr/>
        </p:nvSpPr>
        <p:spPr>
          <a:xfrm>
            <a:off x="830996" y="36276838"/>
            <a:ext cx="6728934" cy="1938992"/>
          </a:xfrm>
          <a:prstGeom prst="rect">
            <a:avLst/>
          </a:prstGeom>
          <a:noFill/>
        </p:spPr>
        <p:txBody>
          <a:bodyPr wrap="square" rtlCol="0">
            <a:spAutoFit/>
          </a:bodyPr>
          <a:lstStyle/>
          <a:p>
            <a:pPr algn="just"/>
            <a:r>
              <a:rPr lang="en-US" sz="2400" b="1" dirty="0" err="1">
                <a:latin typeface="Source Sans Pro" panose="020B0503030403020204" pitchFamily="34" charset="0"/>
                <a:ea typeface="Source Sans Pro" panose="020B0503030403020204" pitchFamily="34" charset="0"/>
              </a:rPr>
              <a:t>Disscussion</a:t>
            </a:r>
            <a:r>
              <a:rPr lang="en-US" sz="2400" b="1" dirty="0">
                <a:latin typeface="Source Sans Pro" panose="020B0503030403020204" pitchFamily="34" charset="0"/>
                <a:ea typeface="Source Sans Pro" panose="020B0503030403020204" pitchFamily="34" charset="0"/>
              </a:rPr>
              <a:t>:</a:t>
            </a:r>
          </a:p>
          <a:p>
            <a:pPr algn="just"/>
            <a:r>
              <a:rPr lang="en-US" sz="2400" dirty="0">
                <a:latin typeface="Source Sans Pro" panose="020B0503030403020204" pitchFamily="34" charset="0"/>
                <a:ea typeface="Source Sans Pro" panose="020B0503030403020204" pitchFamily="34" charset="0"/>
              </a:rPr>
              <a:t>Elution does not only depend on size, but also on shape and density, so peak based features might be to simplistic. Plus CORUM does not </a:t>
            </a:r>
            <a:r>
              <a:rPr lang="en-US" sz="2400" dirty="0" err="1">
                <a:latin typeface="Source Sans Pro" panose="020B0503030403020204" pitchFamily="34" charset="0"/>
                <a:ea typeface="Source Sans Pro" panose="020B0503030403020204" pitchFamily="34" charset="0"/>
              </a:rPr>
              <a:t>reflekt</a:t>
            </a:r>
            <a:r>
              <a:rPr lang="en-US" sz="2400" dirty="0">
                <a:latin typeface="Source Sans Pro" panose="020B0503030403020204" pitchFamily="34" charset="0"/>
                <a:ea typeface="Source Sans Pro" panose="020B0503030403020204" pitchFamily="34" charset="0"/>
              </a:rPr>
              <a:t> all protein interactions, that might influence elution. </a:t>
            </a:r>
          </a:p>
        </p:txBody>
      </p:sp>
      <p:sp>
        <p:nvSpPr>
          <p:cNvPr id="114" name="Textfeld 113">
            <a:extLst>
              <a:ext uri="{FF2B5EF4-FFF2-40B4-BE49-F238E27FC236}">
                <a16:creationId xmlns:a16="http://schemas.microsoft.com/office/drawing/2014/main" id="{7D2E3FE3-C136-CF6C-8450-5576613DE338}"/>
              </a:ext>
            </a:extLst>
          </p:cNvPr>
          <p:cNvSpPr txBox="1"/>
          <p:nvPr/>
        </p:nvSpPr>
        <p:spPr>
          <a:xfrm>
            <a:off x="7632618" y="36829537"/>
            <a:ext cx="6888091" cy="1292662"/>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Relation of monomeric molecular weight and maximal peak position : </a:t>
            </a:r>
            <a:r>
              <a:rPr lang="en-US" sz="1200" i="1" dirty="0">
                <a:latin typeface="Source Sans Pro" panose="020B0503030403020204" pitchFamily="34" charset="0"/>
                <a:ea typeface="Source Sans Pro" panose="020B0503030403020204" pitchFamily="34" charset="0"/>
              </a:rPr>
              <a:t>Scatterplot</a:t>
            </a:r>
            <a:r>
              <a:rPr lang="en-US" dirty="0"/>
              <a:t> </a:t>
            </a:r>
            <a:r>
              <a:rPr lang="en-US" sz="1200" i="1" dirty="0">
                <a:latin typeface="Source Sans Pro" panose="020B0503030403020204" pitchFamily="34" charset="0"/>
                <a:ea typeface="Source Sans Pro" panose="020B0503030403020204" pitchFamily="34" charset="0"/>
              </a:rPr>
              <a:t>of all analyzed proteins, showing their monomeric molecular weight (</a:t>
            </a:r>
            <a:r>
              <a:rPr lang="en-US" sz="1200" i="1" dirty="0" err="1">
                <a:latin typeface="Source Sans Pro" panose="020B0503030403020204" pitchFamily="34" charset="0"/>
                <a:ea typeface="Source Sans Pro" panose="020B0503030403020204" pitchFamily="34" charset="0"/>
              </a:rPr>
              <a:t>UniProt</a:t>
            </a:r>
            <a:r>
              <a:rPr lang="en-US" sz="1200" i="1" dirty="0">
                <a:latin typeface="Source Sans Pro" panose="020B0503030403020204" pitchFamily="34" charset="0"/>
                <a:ea typeface="Source Sans Pro" panose="020B0503030403020204" pitchFamily="34" charset="0"/>
              </a:rPr>
              <a:t>) versus maximal peak position in the RNase condition. Red line shows expected linear trend based on five reference proteins (Caudron-Herger et al., 2019). </a:t>
            </a:r>
          </a:p>
          <a:p>
            <a:pPr algn="just"/>
            <a:endParaRPr lang="en-US" sz="1200" i="1" dirty="0">
              <a:latin typeface="Source Sans Pro" panose="020B0503030403020204" pitchFamily="34" charset="0"/>
              <a:ea typeface="Source Sans Pro" panose="020B0503030403020204" pitchFamily="34" charset="0"/>
            </a:endParaRPr>
          </a:p>
          <a:p>
            <a:pPr algn="just"/>
            <a:r>
              <a:rPr lang="en-US" sz="1200" i="1" dirty="0">
                <a:latin typeface="Source Sans Pro" panose="020B0503030403020204" pitchFamily="34" charset="0"/>
                <a:ea typeface="Source Sans Pro" panose="020B0503030403020204" pitchFamily="34" charset="0"/>
              </a:rPr>
              <a:t>* CORUM is a curated database of experimentally validated protein complexes in mammals. </a:t>
            </a:r>
          </a:p>
        </p:txBody>
      </p:sp>
      <mc:AlternateContent xmlns:mc="http://schemas.openxmlformats.org/markup-compatibility/2006">
        <mc:Choice xmlns:a14="http://schemas.microsoft.com/office/drawing/2010/main" Requires="a14">
          <p:sp>
            <p:nvSpPr>
              <p:cNvPr id="115" name="Textfeld 114">
                <a:extLst>
                  <a:ext uri="{FF2B5EF4-FFF2-40B4-BE49-F238E27FC236}">
                    <a16:creationId xmlns:a16="http://schemas.microsoft.com/office/drawing/2014/main" id="{8F533B4F-BBEB-D386-3798-B9B942681A67}"/>
                  </a:ext>
                </a:extLst>
              </p:cNvPr>
              <p:cNvSpPr txBox="1"/>
              <p:nvPr/>
            </p:nvSpPr>
            <p:spPr>
              <a:xfrm>
                <a:off x="854627" y="17233374"/>
                <a:ext cx="5771644"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𝑆h𝑖𝑓𝑡</m:t>
                      </m:r>
                      <m:r>
                        <a:rPr lang="de-DE" sz="2400" b="0" i="1" smtClean="0">
                          <a:latin typeface="Cambria Math" panose="02040503050406030204" pitchFamily="18" charset="0"/>
                        </a:rPr>
                        <m:t> </m:t>
                      </m:r>
                      <m:r>
                        <a:rPr lang="de-DE" sz="2400" b="0" i="1" smtClean="0">
                          <a:latin typeface="Cambria Math" panose="02040503050406030204" pitchFamily="18" charset="0"/>
                        </a:rPr>
                        <m:t>𝑑𝑖𝑠𝑡𝑎𝑛𝑐𝑒</m:t>
                      </m:r>
                      <m:r>
                        <a:rPr lang="de-DE" sz="2400" b="0" i="1" smtClean="0">
                          <a:latin typeface="Cambria Math" panose="02040503050406030204" pitchFamily="18" charset="0"/>
                        </a:rPr>
                        <m:t> =</m:t>
                      </m:r>
                      <m:r>
                        <a:rPr lang="de-DE" sz="2400" b="0" i="1" smtClean="0">
                          <a:latin typeface="Cambria Math" panose="02040503050406030204" pitchFamily="18" charset="0"/>
                        </a:rPr>
                        <m:t>𝐶𝑜𝑀</m:t>
                      </m:r>
                      <m:r>
                        <a:rPr lang="de-DE" sz="2400" b="0" i="1" smtClean="0">
                          <a:latin typeface="Cambria Math" panose="02040503050406030204" pitchFamily="18" charset="0"/>
                        </a:rPr>
                        <m:t> </m:t>
                      </m:r>
                      <m:r>
                        <a:rPr lang="de-DE" sz="2400" b="0" i="1" smtClean="0">
                          <a:latin typeface="Cambria Math" panose="02040503050406030204" pitchFamily="18" charset="0"/>
                        </a:rPr>
                        <m:t>𝐶𝑡𝑟𝑙</m:t>
                      </m:r>
                      <m:r>
                        <a:rPr lang="de-DE" sz="2400" b="0" i="1" smtClean="0">
                          <a:latin typeface="Cambria Math" panose="02040503050406030204" pitchFamily="18" charset="0"/>
                        </a:rPr>
                        <m:t> −</m:t>
                      </m:r>
                      <m:r>
                        <a:rPr lang="de-DE" sz="2400" b="0" i="1" smtClean="0">
                          <a:latin typeface="Cambria Math" panose="02040503050406030204" pitchFamily="18" charset="0"/>
                        </a:rPr>
                        <m:t>𝐶𝑜𝑀</m:t>
                      </m:r>
                      <m:r>
                        <a:rPr lang="de-DE" sz="2400" b="0" i="1" smtClean="0">
                          <a:latin typeface="Cambria Math" panose="02040503050406030204" pitchFamily="18" charset="0"/>
                        </a:rPr>
                        <m:t> </m:t>
                      </m:r>
                      <m:r>
                        <a:rPr lang="de-DE" sz="2400" b="0" i="1" smtClean="0">
                          <a:latin typeface="Cambria Math" panose="02040503050406030204" pitchFamily="18" charset="0"/>
                        </a:rPr>
                        <m:t>𝑅𝑁𝑎𝑠𝑒</m:t>
                      </m:r>
                    </m:oMath>
                  </m:oMathPara>
                </a14:m>
                <a:endParaRPr lang="en-US" sz="2400" dirty="0"/>
              </a:p>
            </p:txBody>
          </p:sp>
        </mc:Choice>
        <mc:Fallback>
          <p:sp>
            <p:nvSpPr>
              <p:cNvPr id="115" name="Textfeld 114">
                <a:extLst>
                  <a:ext uri="{FF2B5EF4-FFF2-40B4-BE49-F238E27FC236}">
                    <a16:creationId xmlns:a16="http://schemas.microsoft.com/office/drawing/2014/main" id="{8F533B4F-BBEB-D386-3798-B9B942681A67}"/>
                  </a:ext>
                </a:extLst>
              </p:cNvPr>
              <p:cNvSpPr txBox="1">
                <a:spLocks noRot="1" noChangeAspect="1" noMove="1" noResize="1" noEditPoints="1" noAdjustHandles="1" noChangeArrowheads="1" noChangeShapeType="1" noTextEdit="1"/>
              </p:cNvSpPr>
              <p:nvPr/>
            </p:nvSpPr>
            <p:spPr>
              <a:xfrm>
                <a:off x="854627" y="17233374"/>
                <a:ext cx="5771644" cy="369332"/>
              </a:xfrm>
              <a:prstGeom prst="rect">
                <a:avLst/>
              </a:prstGeom>
              <a:blipFill>
                <a:blip r:embed="rId22"/>
                <a:stretch>
                  <a:fillRect l="-1538" t="-6452" r="-659" b="-32258"/>
                </a:stretch>
              </a:blipFill>
            </p:spPr>
            <p:txBody>
              <a:bodyPr/>
              <a:lstStyle/>
              <a:p>
                <a:r>
                  <a:rPr lang="en-US">
                    <a:noFill/>
                  </a:rPr>
                  <a:t> </a:t>
                </a:r>
              </a:p>
            </p:txBody>
          </p:sp>
        </mc:Fallback>
      </mc:AlternateContent>
      <p:sp>
        <p:nvSpPr>
          <p:cNvPr id="116" name="Textfeld 115">
            <a:extLst>
              <a:ext uri="{FF2B5EF4-FFF2-40B4-BE49-F238E27FC236}">
                <a16:creationId xmlns:a16="http://schemas.microsoft.com/office/drawing/2014/main" id="{AF8FA4C3-475A-92E9-EDC7-F9CD63EC36EE}"/>
              </a:ext>
            </a:extLst>
          </p:cNvPr>
          <p:cNvSpPr txBox="1"/>
          <p:nvPr/>
        </p:nvSpPr>
        <p:spPr>
          <a:xfrm>
            <a:off x="808316" y="17738200"/>
            <a:ext cx="9038052" cy="830997"/>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Left shift: distance &gt; 0 ; Right shift: distance &lt; 0 ; No shift: distance ~ 0 </a:t>
            </a:r>
          </a:p>
          <a:p>
            <a:endParaRPr lang="en-US" sz="2400" dirty="0"/>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1510</Words>
  <Application>Microsoft Macintosh PowerPoint</Application>
  <PresentationFormat>Benutzerdefiniert</PresentationFormat>
  <Paragraphs>105</Paragraphs>
  <Slides>1</Slides>
  <Notes>1</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9" baseType="lpstr">
      <vt:lpstr>Aptos</vt:lpstr>
      <vt:lpstr>Aptos Display</vt:lpstr>
      <vt:lpstr>Arial</vt:lpstr>
      <vt:lpstr>Cambria Math</vt:lpstr>
      <vt:lpstr>Source Sans Pro</vt:lpstr>
      <vt:lpstr>Wingdings</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Baumueller, Annalina</cp:lastModifiedBy>
  <cp:revision>11</cp:revision>
  <dcterms:created xsi:type="dcterms:W3CDTF">2025-06-30T15:36:19Z</dcterms:created>
  <dcterms:modified xsi:type="dcterms:W3CDTF">2025-07-05T10:29:56Z</dcterms:modified>
</cp:coreProperties>
</file>