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8" r:id="rId3"/>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BC70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12" dt="2025-07-02T09:58:00.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92"/>
  </p:normalViewPr>
  <p:slideViewPr>
    <p:cSldViewPr snapToGrid="0">
      <p:cViewPr>
        <p:scale>
          <a:sx n="25" d="100"/>
          <a:sy n="25" d="100"/>
        </p:scale>
        <p:origin x="1230" y="-15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custSel modSld">
      <pc:chgData name="Cihan Zeyrek" userId="dd9724baaf2e43d1" providerId="LiveId" clId="{E5A86D5C-552E-4995-AB32-5E49D96B1D3A}" dt="2025-07-02T09:58:49.653" v="2867" actId="20577"/>
      <pc:docMkLst>
        <pc:docMk/>
      </pc:docMkLst>
      <pc:sldChg chg="addSp delSp modSp mod">
        <pc:chgData name="Cihan Zeyrek" userId="dd9724baaf2e43d1" providerId="LiveId" clId="{E5A86D5C-552E-4995-AB32-5E49D96B1D3A}" dt="2025-07-02T09:58:49.653" v="2867" actId="20577"/>
        <pc:sldMkLst>
          <pc:docMk/>
          <pc:sldMk cId="4168340417" sldId="256"/>
        </pc:sldMkLst>
        <pc:spChg chg="add mod">
          <ac:chgData name="Cihan Zeyrek" userId="dd9724baaf2e43d1" providerId="LiveId" clId="{E5A86D5C-552E-4995-AB32-5E49D96B1D3A}" dt="2025-07-02T09:40:18.023" v="1545" actId="790"/>
          <ac:spMkLst>
            <pc:docMk/>
            <pc:sldMk cId="4168340417" sldId="256"/>
            <ac:spMk id="2" creationId="{0D5FB33D-C847-FE6A-05CF-01F05979D75A}"/>
          </ac:spMkLst>
        </pc:spChg>
        <pc:spChg chg="add mod">
          <ac:chgData name="Cihan Zeyrek" userId="dd9724baaf2e43d1" providerId="LiveId" clId="{E5A86D5C-552E-4995-AB32-5E49D96B1D3A}" dt="2025-07-02T09:58:49.653" v="2867" actId="20577"/>
          <ac:spMkLst>
            <pc:docMk/>
            <pc:sldMk cId="4168340417" sldId="256"/>
            <ac:spMk id="3" creationId="{04624BEE-2D85-D971-6B0E-6AFB63D073B6}"/>
          </ac:spMkLst>
        </pc:spChg>
        <pc:spChg chg="add del mod">
          <ac:chgData name="Cihan Zeyrek" userId="dd9724baaf2e43d1" providerId="LiveId" clId="{E5A86D5C-552E-4995-AB32-5E49D96B1D3A}" dt="2025-07-01T11:46:09.549" v="504" actId="478"/>
          <ac:spMkLst>
            <pc:docMk/>
            <pc:sldMk cId="4168340417" sldId="256"/>
            <ac:spMk id="3" creationId="{D6502805-559F-9867-BD20-68A8AC9C3C19}"/>
          </ac:spMkLst>
        </pc:spChg>
        <pc:spChg chg="mod">
          <ac:chgData name="Cihan Zeyrek" userId="dd9724baaf2e43d1" providerId="LiveId" clId="{E5A86D5C-552E-4995-AB32-5E49D96B1D3A}" dt="2025-07-02T09:58:13.466" v="2863" actId="20577"/>
          <ac:spMkLst>
            <pc:docMk/>
            <pc:sldMk cId="4168340417" sldId="256"/>
            <ac:spMk id="4" creationId="{D8639449-219D-AED7-D04A-B775BF5F50B3}"/>
          </ac:spMkLst>
        </pc:spChg>
        <pc:spChg chg="mod">
          <ac:chgData name="Cihan Zeyrek" userId="dd9724baaf2e43d1" providerId="LiveId" clId="{E5A86D5C-552E-4995-AB32-5E49D96B1D3A}" dt="2025-07-02T09:40:18.023" v="1545" actId="790"/>
          <ac:spMkLst>
            <pc:docMk/>
            <pc:sldMk cId="4168340417" sldId="256"/>
            <ac:spMk id="5" creationId="{3F162AEF-046C-CB92-39EA-A5D9F1BED53C}"/>
          </ac:spMkLst>
        </pc:spChg>
        <pc:spChg chg="mod">
          <ac:chgData name="Cihan Zeyrek" userId="dd9724baaf2e43d1" providerId="LiveId" clId="{E5A86D5C-552E-4995-AB32-5E49D96B1D3A}" dt="2025-07-02T09:40:18.023" v="1545" actId="790"/>
          <ac:spMkLst>
            <pc:docMk/>
            <pc:sldMk cId="4168340417" sldId="256"/>
            <ac:spMk id="6" creationId="{C4639C69-68ED-0C86-8FE4-B1B8B32B2740}"/>
          </ac:spMkLst>
        </pc:spChg>
        <pc:spChg chg="add del mod">
          <ac:chgData name="Cihan Zeyrek" userId="dd9724baaf2e43d1" providerId="LiveId" clId="{E5A86D5C-552E-4995-AB32-5E49D96B1D3A}" dt="2025-07-01T11:46:07.747" v="503" actId="478"/>
          <ac:spMkLst>
            <pc:docMk/>
            <pc:sldMk cId="4168340417" sldId="256"/>
            <ac:spMk id="7" creationId="{800E7A44-961E-9783-3047-2F1FDEE010A7}"/>
          </ac:spMkLst>
        </pc:spChg>
        <pc:spChg chg="add mod">
          <ac:chgData name="Cihan Zeyrek" userId="dd9724baaf2e43d1" providerId="LiveId" clId="{E5A86D5C-552E-4995-AB32-5E49D96B1D3A}" dt="2025-07-02T09:58:03.949" v="2860" actId="20577"/>
          <ac:spMkLst>
            <pc:docMk/>
            <pc:sldMk cId="4168340417" sldId="256"/>
            <ac:spMk id="7" creationId="{E825588A-E12C-8099-3FB3-5077EFD79267}"/>
          </ac:spMkLst>
        </pc:spChg>
        <pc:spChg chg="add del mod">
          <ac:chgData name="Cihan Zeyrek" userId="dd9724baaf2e43d1" providerId="LiveId" clId="{E5A86D5C-552E-4995-AB32-5E49D96B1D3A}" dt="2025-07-01T11:52:51.314" v="535"/>
          <ac:spMkLst>
            <pc:docMk/>
            <pc:sldMk cId="4168340417" sldId="256"/>
            <ac:spMk id="10" creationId="{0228EA42-7125-79B2-7104-98BB3B7B232E}"/>
          </ac:spMkLst>
        </pc:spChg>
        <pc:spChg chg="mod">
          <ac:chgData name="Cihan Zeyrek" userId="dd9724baaf2e43d1" providerId="LiveId" clId="{E5A86D5C-552E-4995-AB32-5E49D96B1D3A}" dt="2025-07-02T09:40:18.023" v="1545" actId="790"/>
          <ac:spMkLst>
            <pc:docMk/>
            <pc:sldMk cId="4168340417" sldId="256"/>
            <ac:spMk id="11" creationId="{5A24B293-A65B-2C8C-6344-768FE9D9C774}"/>
          </ac:spMkLst>
        </pc:spChg>
        <pc:spChg chg="mod">
          <ac:chgData name="Cihan Zeyrek" userId="dd9724baaf2e43d1" providerId="LiveId" clId="{E5A86D5C-552E-4995-AB32-5E49D96B1D3A}" dt="2025-07-02T09:40:18.023" v="1545" actId="790"/>
          <ac:spMkLst>
            <pc:docMk/>
            <pc:sldMk cId="4168340417" sldId="256"/>
            <ac:spMk id="14" creationId="{0A5B7BE7-83E4-B6D7-8980-BFFDA0A4A35E}"/>
          </ac:spMkLst>
        </pc:spChg>
        <pc:spChg chg="mod">
          <ac:chgData name="Cihan Zeyrek" userId="dd9724baaf2e43d1" providerId="LiveId" clId="{E5A86D5C-552E-4995-AB32-5E49D96B1D3A}" dt="2025-07-02T09:40:18.023" v="1545" actId="790"/>
          <ac:spMkLst>
            <pc:docMk/>
            <pc:sldMk cId="4168340417" sldId="256"/>
            <ac:spMk id="15" creationId="{34498636-DA62-FA52-F894-81E249289BCD}"/>
          </ac:spMkLst>
        </pc:spChg>
        <pc:spChg chg="mod">
          <ac:chgData name="Cihan Zeyrek" userId="dd9724baaf2e43d1" providerId="LiveId" clId="{E5A86D5C-552E-4995-AB32-5E49D96B1D3A}" dt="2025-07-02T09:40:18.023" v="1545" actId="790"/>
          <ac:spMkLst>
            <pc:docMk/>
            <pc:sldMk cId="4168340417" sldId="256"/>
            <ac:spMk id="16" creationId="{79FCF681-1FB2-0C9B-5601-1D3FF2E0617B}"/>
          </ac:spMkLst>
        </pc:spChg>
        <pc:spChg chg="mod">
          <ac:chgData name="Cihan Zeyrek" userId="dd9724baaf2e43d1" providerId="LiveId" clId="{E5A86D5C-552E-4995-AB32-5E49D96B1D3A}" dt="2025-07-02T09:40:18.023" v="1545" actId="790"/>
          <ac:spMkLst>
            <pc:docMk/>
            <pc:sldMk cId="4168340417" sldId="256"/>
            <ac:spMk id="17" creationId="{3D4251CA-B37E-2ADC-3EC4-92CDFC656422}"/>
          </ac:spMkLst>
        </pc:spChg>
        <pc:picChg chg="add mod">
          <ac:chgData name="Cihan Zeyrek" userId="dd9724baaf2e43d1" providerId="LiveId" clId="{E5A86D5C-552E-4995-AB32-5E49D96B1D3A}" dt="2025-06-30T15:56:28.718" v="131" actId="1076"/>
          <ac:picMkLst>
            <pc:docMk/>
            <pc:sldMk cId="4168340417" sldId="256"/>
            <ac:picMk id="18" creationId="{AED22679-52DC-ECE8-A2D7-89A7E33E7A44}"/>
          </ac:picMkLst>
        </pc:picChg>
        <pc:picChg chg="add mod">
          <ac:chgData name="Cihan Zeyrek" userId="dd9724baaf2e43d1" providerId="LiveId" clId="{E5A86D5C-552E-4995-AB32-5E49D96B1D3A}" dt="2025-06-30T15:55:56.601" v="127" actId="1076"/>
          <ac:picMkLst>
            <pc:docMk/>
            <pc:sldMk cId="4168340417" sldId="256"/>
            <ac:picMk id="20" creationId="{109B983B-C86E-49D0-A0E7-DCBDB9FF69F8}"/>
          </ac:picMkLst>
        </pc:picChg>
        <pc:cxnChg chg="add del">
          <ac:chgData name="Cihan Zeyrek" userId="dd9724baaf2e43d1" providerId="LiveId" clId="{E5A86D5C-552E-4995-AB32-5E49D96B1D3A}" dt="2025-07-01T11:46:42.275" v="506" actId="11529"/>
          <ac:cxnSpMkLst>
            <pc:docMk/>
            <pc:sldMk cId="4168340417" sldId="256"/>
            <ac:cxnSpMk id="9" creationId="{A499BE1F-D91A-2436-1D1E-1A1A8376156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02.07.2025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420742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2</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02.07.2025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02.07.2025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02.07.2025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02.07.2025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02.07.2025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02.07.2025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02.07.2025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02.07.2025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02.07.2025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02.07.2025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02.07.2025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02.07.2025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2.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1.jpg"/><Relationship Id="rId5" Type="http://schemas.openxmlformats.org/officeDocument/2006/relationships/image" Target="../media/image3.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D8639449-219D-AED7-D04A-B775BF5F50B3}"/>
              </a:ext>
            </a:extLst>
          </p:cNvPr>
          <p:cNvSpPr/>
          <p:nvPr/>
        </p:nvSpPr>
        <p:spPr>
          <a:xfrm>
            <a:off x="1" y="0"/>
            <a:ext cx="17556480" cy="2773680"/>
          </a:xfrm>
          <a:prstGeom prst="rect">
            <a:avLst/>
          </a:prstGeom>
          <a:solidFill>
            <a:srgbClr val="BC70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noProof="0" dirty="0" err="1"/>
              <a:t>RiboSix</a:t>
            </a:r>
            <a:r>
              <a:rPr lang="en-US" sz="5400" noProof="0" dirty="0"/>
              <a:t> – A</a:t>
            </a:r>
            <a:r>
              <a:rPr lang="en-US" sz="5400" dirty="0"/>
              <a:t>N </a:t>
            </a:r>
            <a:r>
              <a:rPr lang="en-US" sz="5400" noProof="0" dirty="0"/>
              <a:t>RNA-BINDING PROTEIN STORY </a:t>
            </a:r>
          </a:p>
        </p:txBody>
      </p:sp>
      <p:sp>
        <p:nvSpPr>
          <p:cNvPr id="5" name="Rechteck 4">
            <a:extLst>
              <a:ext uri="{FF2B5EF4-FFF2-40B4-BE49-F238E27FC236}">
                <a16:creationId xmlns:a16="http://schemas.microsoft.com/office/drawing/2014/main" id="{3F162AEF-046C-CB92-39EA-A5D9F1BED53C}"/>
              </a:ext>
            </a:extLst>
          </p:cNvPr>
          <p:cNvSpPr/>
          <p:nvPr/>
        </p:nvSpPr>
        <p:spPr>
          <a:xfrm>
            <a:off x="609598" y="6501760"/>
            <a:ext cx="14050090" cy="4796366"/>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Reproducibility Analysis: Am I real? </a:t>
            </a:r>
          </a:p>
        </p:txBody>
      </p:sp>
      <p:sp>
        <p:nvSpPr>
          <p:cNvPr id="6" name="Rechteck 5">
            <a:extLst>
              <a:ext uri="{FF2B5EF4-FFF2-40B4-BE49-F238E27FC236}">
                <a16:creationId xmlns:a16="http://schemas.microsoft.com/office/drawing/2014/main" id="{C4639C69-68ED-0C86-8FE4-B1B8B32B2740}"/>
              </a:ext>
            </a:extLst>
          </p:cNvPr>
          <p:cNvSpPr/>
          <p:nvPr/>
        </p:nvSpPr>
        <p:spPr>
          <a:xfrm>
            <a:off x="15137605" y="9162964"/>
            <a:ext cx="13572174" cy="719473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Normalization: Finding the right fit for the day </a:t>
            </a:r>
          </a:p>
          <a:p>
            <a:endParaRPr lang="en-US" sz="4400" noProof="0" dirty="0">
              <a:solidFill>
                <a:schemeClr val="tx1"/>
              </a:solidFill>
            </a:endParaRPr>
          </a:p>
          <a:p>
            <a:r>
              <a:rPr lang="en-US" sz="4400" noProof="0" dirty="0">
                <a:solidFill>
                  <a:schemeClr val="tx1"/>
                </a:solidFill>
              </a:rPr>
              <a:t>- SD + Mean</a:t>
            </a:r>
          </a:p>
        </p:txBody>
      </p:sp>
      <p:sp>
        <p:nvSpPr>
          <p:cNvPr id="11" name="Rechteck 10">
            <a:extLst>
              <a:ext uri="{FF2B5EF4-FFF2-40B4-BE49-F238E27FC236}">
                <a16:creationId xmlns:a16="http://schemas.microsoft.com/office/drawing/2014/main" id="{5A24B293-A65B-2C8C-6344-768FE9D9C774}"/>
              </a:ext>
            </a:extLst>
          </p:cNvPr>
          <p:cNvSpPr/>
          <p:nvPr/>
        </p:nvSpPr>
        <p:spPr>
          <a:xfrm>
            <a:off x="0" y="39329044"/>
            <a:ext cx="30275213" cy="3474720"/>
          </a:xfrm>
          <a:prstGeom prst="rect">
            <a:avLst/>
          </a:prstGeom>
          <a:solidFill>
            <a:srgbClr val="BC70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hteck 13">
            <a:extLst>
              <a:ext uri="{FF2B5EF4-FFF2-40B4-BE49-F238E27FC236}">
                <a16:creationId xmlns:a16="http://schemas.microsoft.com/office/drawing/2014/main" id="{0A5B7BE7-83E4-B6D7-8980-BFFDA0A4A35E}"/>
              </a:ext>
            </a:extLst>
          </p:cNvPr>
          <p:cNvSpPr/>
          <p:nvPr/>
        </p:nvSpPr>
        <p:spPr>
          <a:xfrm>
            <a:off x="609598" y="11835251"/>
            <a:ext cx="14050091" cy="1050658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Shift Analysis: Finding my species </a:t>
            </a:r>
          </a:p>
        </p:txBody>
      </p:sp>
      <p:sp>
        <p:nvSpPr>
          <p:cNvPr id="15" name="Rechteck 14">
            <a:extLst>
              <a:ext uri="{FF2B5EF4-FFF2-40B4-BE49-F238E27FC236}">
                <a16:creationId xmlns:a16="http://schemas.microsoft.com/office/drawing/2014/main" id="{34498636-DA62-FA52-F894-81E249289BCD}"/>
              </a:ext>
            </a:extLst>
          </p:cNvPr>
          <p:cNvSpPr/>
          <p:nvPr/>
        </p:nvSpPr>
        <p:spPr>
          <a:xfrm>
            <a:off x="8900159" y="16894822"/>
            <a:ext cx="19809619" cy="989343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Mitosis: Finding my home</a:t>
            </a:r>
          </a:p>
        </p:txBody>
      </p:sp>
      <p:sp>
        <p:nvSpPr>
          <p:cNvPr id="16" name="Rechteck 15">
            <a:extLst>
              <a:ext uri="{FF2B5EF4-FFF2-40B4-BE49-F238E27FC236}">
                <a16:creationId xmlns:a16="http://schemas.microsoft.com/office/drawing/2014/main" id="{79FCF681-1FB2-0C9B-5601-1D3FF2E0617B}"/>
              </a:ext>
            </a:extLst>
          </p:cNvPr>
          <p:cNvSpPr/>
          <p:nvPr/>
        </p:nvSpPr>
        <p:spPr>
          <a:xfrm>
            <a:off x="609599" y="22878965"/>
            <a:ext cx="14050090" cy="15617056"/>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err="1">
                <a:solidFill>
                  <a:schemeClr val="tx1"/>
                </a:solidFill>
              </a:rPr>
              <a:t>Complexe</a:t>
            </a:r>
            <a:r>
              <a:rPr lang="en-US" sz="4400" noProof="0" dirty="0">
                <a:solidFill>
                  <a:schemeClr val="tx1"/>
                </a:solidFill>
              </a:rPr>
              <a:t> Analysis: Finding Friends</a:t>
            </a:r>
          </a:p>
          <a:p>
            <a:endParaRPr lang="en-US" sz="4400" noProof="0" dirty="0">
              <a:solidFill>
                <a:schemeClr val="tx1"/>
              </a:solidFill>
            </a:endParaRPr>
          </a:p>
        </p:txBody>
      </p:sp>
      <p:sp>
        <p:nvSpPr>
          <p:cNvPr id="17" name="Rechteck 16">
            <a:extLst>
              <a:ext uri="{FF2B5EF4-FFF2-40B4-BE49-F238E27FC236}">
                <a16:creationId xmlns:a16="http://schemas.microsoft.com/office/drawing/2014/main" id="{3D4251CA-B37E-2ADC-3EC4-92CDFC656422}"/>
              </a:ext>
            </a:extLst>
          </p:cNvPr>
          <p:cNvSpPr/>
          <p:nvPr/>
        </p:nvSpPr>
        <p:spPr>
          <a:xfrm>
            <a:off x="15137605" y="28193781"/>
            <a:ext cx="13572174" cy="1030224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Linear Regression: Determining my weight</a:t>
            </a:r>
          </a:p>
        </p:txBody>
      </p:sp>
      <p:pic>
        <p:nvPicPr>
          <p:cNvPr id="18" name="Picture 8">
            <a:extLst>
              <a:ext uri="{FF2B5EF4-FFF2-40B4-BE49-F238E27FC236}">
                <a16:creationId xmlns:a16="http://schemas.microsoft.com/office/drawing/2014/main" id="{AED22679-52DC-ECE8-A2D7-89A7E33E7A44}"/>
              </a:ext>
            </a:extLst>
          </p:cNvPr>
          <p:cNvPicPr>
            <a:picLocks noChangeAspect="1"/>
          </p:cNvPicPr>
          <p:nvPr/>
        </p:nvPicPr>
        <p:blipFill>
          <a:blip r:embed="rId3"/>
          <a:stretch>
            <a:fillRect/>
          </a:stretch>
        </p:blipFill>
        <p:spPr>
          <a:xfrm>
            <a:off x="18093111" y="44931"/>
            <a:ext cx="5766795" cy="3242540"/>
          </a:xfrm>
          <a:prstGeom prst="rect">
            <a:avLst/>
          </a:prstGeom>
        </p:spPr>
      </p:pic>
      <p:pic>
        <p:nvPicPr>
          <p:cNvPr id="20" name="Picture 10">
            <a:extLst>
              <a:ext uri="{FF2B5EF4-FFF2-40B4-BE49-F238E27FC236}">
                <a16:creationId xmlns:a16="http://schemas.microsoft.com/office/drawing/2014/main" id="{109B983B-C86E-49D0-A0E7-DCBDB9FF69F8}"/>
              </a:ext>
            </a:extLst>
          </p:cNvPr>
          <p:cNvPicPr>
            <a:picLocks noChangeAspect="1"/>
          </p:cNvPicPr>
          <p:nvPr/>
        </p:nvPicPr>
        <p:blipFill>
          <a:blip r:embed="rId4"/>
          <a:stretch>
            <a:fillRect/>
          </a:stretch>
        </p:blipFill>
        <p:spPr>
          <a:xfrm>
            <a:off x="24396537" y="89863"/>
            <a:ext cx="5604759" cy="3152677"/>
          </a:xfrm>
          <a:prstGeom prst="rect">
            <a:avLst/>
          </a:prstGeom>
        </p:spPr>
      </p:pic>
      <p:sp>
        <p:nvSpPr>
          <p:cNvPr id="2" name="L-Form 1">
            <a:extLst>
              <a:ext uri="{FF2B5EF4-FFF2-40B4-BE49-F238E27FC236}">
                <a16:creationId xmlns:a16="http://schemas.microsoft.com/office/drawing/2014/main" id="{0D5FB33D-C847-FE6A-05CF-01F05979D75A}"/>
              </a:ext>
            </a:extLst>
          </p:cNvPr>
          <p:cNvSpPr>
            <a:spLocks/>
          </p:cNvSpPr>
          <p:nvPr/>
        </p:nvSpPr>
        <p:spPr>
          <a:xfrm rot="10800000">
            <a:off x="609598" y="3514836"/>
            <a:ext cx="28100181" cy="4796364"/>
          </a:xfrm>
          <a:prstGeom prst="corner">
            <a:avLst>
              <a:gd name="adj1" fmla="val 53813"/>
              <a:gd name="adj2" fmla="val 282586"/>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noProof="0" dirty="0">
              <a:solidFill>
                <a:schemeClr val="tx1"/>
              </a:solidFill>
            </a:endParaRPr>
          </a:p>
        </p:txBody>
      </p:sp>
      <p:sp>
        <p:nvSpPr>
          <p:cNvPr id="3" name="Textfeld 2">
            <a:extLst>
              <a:ext uri="{FF2B5EF4-FFF2-40B4-BE49-F238E27FC236}">
                <a16:creationId xmlns:a16="http://schemas.microsoft.com/office/drawing/2014/main" id="{04624BEE-2D85-D971-6B0E-6AFB63D073B6}"/>
              </a:ext>
            </a:extLst>
          </p:cNvPr>
          <p:cNvSpPr txBox="1"/>
          <p:nvPr/>
        </p:nvSpPr>
        <p:spPr>
          <a:xfrm>
            <a:off x="609598" y="3514835"/>
            <a:ext cx="14528007" cy="3170099"/>
          </a:xfrm>
          <a:prstGeom prst="rect">
            <a:avLst/>
          </a:prstGeom>
          <a:noFill/>
        </p:spPr>
        <p:txBody>
          <a:bodyPr wrap="square" rtlCol="0">
            <a:spAutoFit/>
          </a:bodyPr>
          <a:lstStyle/>
          <a:p>
            <a:r>
              <a:rPr lang="en-US" sz="4000" noProof="0" dirty="0"/>
              <a:t>The world of RBPs</a:t>
            </a:r>
          </a:p>
          <a:p>
            <a:r>
              <a:rPr lang="en-US" sz="2400" noProof="0" dirty="0"/>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t>RiboSix</a:t>
            </a:r>
            <a:r>
              <a:rPr lang="en-US" sz="2400" noProof="0" dirty="0"/>
              <a:t>. </a:t>
            </a:r>
          </a:p>
          <a:p>
            <a:r>
              <a:rPr lang="en-US" sz="2400" noProof="0" dirty="0"/>
              <a:t>So, jo</a:t>
            </a:r>
            <a:r>
              <a:rPr lang="en-US" sz="2400" dirty="0"/>
              <a:t>i</a:t>
            </a:r>
            <a:r>
              <a:rPr lang="en-US" sz="2400" noProof="0" dirty="0"/>
              <a:t>n us on his journey to discover the village of HeLa. </a:t>
            </a:r>
            <a:endParaRPr lang="en-US" sz="3600" noProof="0" dirty="0"/>
          </a:p>
          <a:p>
            <a:endParaRPr lang="en-US" sz="4000" noProof="0" dirty="0"/>
          </a:p>
        </p:txBody>
      </p:sp>
      <p:sp>
        <p:nvSpPr>
          <p:cNvPr id="7" name="Textfeld 6">
            <a:extLst>
              <a:ext uri="{FF2B5EF4-FFF2-40B4-BE49-F238E27FC236}">
                <a16:creationId xmlns:a16="http://schemas.microsoft.com/office/drawing/2014/main" id="{E825588A-E12C-8099-3FB3-5077EFD79267}"/>
              </a:ext>
            </a:extLst>
          </p:cNvPr>
          <p:cNvSpPr txBox="1"/>
          <p:nvPr/>
        </p:nvSpPr>
        <p:spPr>
          <a:xfrm>
            <a:off x="15370492" y="3559766"/>
            <a:ext cx="13106400" cy="4770537"/>
          </a:xfrm>
          <a:prstGeom prst="rect">
            <a:avLst/>
          </a:prstGeom>
          <a:noFill/>
        </p:spPr>
        <p:txBody>
          <a:bodyPr wrap="square" rtlCol="0">
            <a:spAutoFit/>
          </a:bodyPr>
          <a:lstStyle/>
          <a:p>
            <a:r>
              <a:rPr lang="en-US" sz="4000" noProof="0" dirty="0"/>
              <a:t>Our Goal: </a:t>
            </a:r>
            <a:r>
              <a:rPr lang="en-US" sz="4000" dirty="0"/>
              <a:t>Hunting RNA-Binding Proteins in the Deep</a:t>
            </a:r>
          </a:p>
          <a:p>
            <a:r>
              <a:rPr lang="en-US" sz="2400" noProof="0" dirty="0"/>
              <a:t>During our project, our main goal was to identify all the RBPs </a:t>
            </a:r>
            <a:r>
              <a:rPr lang="en-US" sz="2400" dirty="0"/>
              <a:t>in mitotic HeLa cells. For this, all proteins were fractioned once with RNase treatment and once without. The intensity of each proteins in 25 fraction was then analyzed by mass spectrometry in triplicates. </a:t>
            </a:r>
          </a:p>
          <a:p>
            <a:r>
              <a:rPr lang="en-US" sz="2400" noProof="0" dirty="0"/>
              <a:t>The gathered data was </a:t>
            </a:r>
            <a:r>
              <a:rPr lang="en-US" sz="2400" dirty="0"/>
              <a:t>tested for reproducibility, cleaned up and characterized by their peak pattern. What was now the criteria we used to characterize a protein as an RBP? </a:t>
            </a:r>
          </a:p>
          <a:p>
            <a:r>
              <a:rPr lang="en-US" sz="2400" noProof="0" dirty="0"/>
              <a:t>We used a function used Centre of Mass (</a:t>
            </a:r>
            <a:r>
              <a:rPr lang="en-US" sz="2400" noProof="0" dirty="0" err="1"/>
              <a:t>CoM</a:t>
            </a:r>
            <a:r>
              <a:rPr lang="en-US" sz="2400" noProof="0" dirty="0"/>
              <a:t>) to have one specific value for every protein for both treatments. When the </a:t>
            </a:r>
            <a:r>
              <a:rPr lang="en-US" sz="2400" noProof="0" dirty="0" err="1"/>
              <a:t>CoM</a:t>
            </a:r>
            <a:r>
              <a:rPr lang="en-US" sz="2400" noProof="0" dirty="0"/>
              <a:t> showed a significant left shift from Ctrl to RNase, the protein was defined as an RBP. </a:t>
            </a:r>
          </a:p>
          <a:p>
            <a:r>
              <a:rPr lang="en-US" sz="2400" dirty="0"/>
              <a:t>Additionally, the identified RBPs were compared to RBPs of non-synchronized cells to identify the RBPs only active in mitosis. Furthermore, complexes of these RBPs were determined by clustering and a linear regression analysis was performed to predict molecular weight of the RBPs. </a:t>
            </a:r>
            <a:endParaRPr lang="en-US" sz="2400" noProof="0" dirty="0"/>
          </a:p>
        </p:txBody>
      </p:sp>
    </p:spTree>
    <p:extLst>
      <p:ext uri="{BB962C8B-B14F-4D97-AF65-F5344CB8AC3E}">
        <p14:creationId xmlns:p14="http://schemas.microsoft.com/office/powerpoint/2010/main" val="416834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9598" y="6537760"/>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13" name="Abgerundetes Rechteck 12">
            <a:extLst>
              <a:ext uri="{FF2B5EF4-FFF2-40B4-BE49-F238E27FC236}">
                <a16:creationId xmlns:a16="http://schemas.microsoft.com/office/drawing/2014/main" id="{E675C58A-82F4-3A2A-3752-68174F9BCEBA}"/>
              </a:ext>
            </a:extLst>
          </p:cNvPr>
          <p:cNvSpPr/>
          <p:nvPr/>
        </p:nvSpPr>
        <p:spPr>
          <a:xfrm>
            <a:off x="609595" y="13187235"/>
            <a:ext cx="14295120" cy="14480172"/>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19" name="Abgerundetes Rechteck 18">
            <a:extLst>
              <a:ext uri="{FF2B5EF4-FFF2-40B4-BE49-F238E27FC236}">
                <a16:creationId xmlns:a16="http://schemas.microsoft.com/office/drawing/2014/main" id="{A79DB282-97A5-4F70-6071-974EECF280C5}"/>
              </a:ext>
            </a:extLst>
          </p:cNvPr>
          <p:cNvSpPr/>
          <p:nvPr/>
        </p:nvSpPr>
        <p:spPr>
          <a:xfrm>
            <a:off x="15370492" y="9063601"/>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370492" y="16768694"/>
            <a:ext cx="14295120" cy="10898714"/>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2" name="Abgerundetes Rechteck 21">
            <a:extLst>
              <a:ext uri="{FF2B5EF4-FFF2-40B4-BE49-F238E27FC236}">
                <a16:creationId xmlns:a16="http://schemas.microsoft.com/office/drawing/2014/main" id="{CADA5048-84E9-7610-1363-103CE5D313B8}"/>
              </a:ext>
            </a:extLst>
          </p:cNvPr>
          <p:cNvSpPr/>
          <p:nvPr/>
        </p:nvSpPr>
        <p:spPr>
          <a:xfrm>
            <a:off x="609595" y="28108222"/>
            <a:ext cx="14295120" cy="10195805"/>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3" name="Abgerundetes Rechteck 22">
            <a:extLst>
              <a:ext uri="{FF2B5EF4-FFF2-40B4-BE49-F238E27FC236}">
                <a16:creationId xmlns:a16="http://schemas.microsoft.com/office/drawing/2014/main" id="{05D3A7DB-93DD-7817-A586-701FA44BDDE8}"/>
              </a:ext>
            </a:extLst>
          </p:cNvPr>
          <p:cNvSpPr/>
          <p:nvPr/>
        </p:nvSpPr>
        <p:spPr>
          <a:xfrm>
            <a:off x="15370492" y="28259607"/>
            <a:ext cx="14295120" cy="10003290"/>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a:t>
            </a:r>
            <a:r>
              <a:rPr lang="en-US" sz="8000" dirty="0">
                <a:latin typeface="Source Sans Pro" panose="020B0503030403020204" pitchFamily="34" charset="0"/>
                <a:ea typeface="Source Sans Pro" panose="020B0503030403020204" pitchFamily="34" charset="0"/>
              </a:rPr>
              <a:t>–Story of an RNA-Binding Protein </a:t>
            </a:r>
            <a:endParaRPr lang="en-US" sz="8000" noProof="0" dirty="0">
              <a:latin typeface="Source Sans Pro" panose="020B0503030403020204" pitchFamily="34" charset="0"/>
              <a:ea typeface="Source Sans Pro" panose="020B0503030403020204" pitchFamily="34" charset="0"/>
            </a:endParaRPr>
          </a:p>
        </p:txBody>
      </p:sp>
      <p:sp>
        <p:nvSpPr>
          <p:cNvPr id="5" name="Rechteck 4">
            <a:extLst>
              <a:ext uri="{FF2B5EF4-FFF2-40B4-BE49-F238E27FC236}">
                <a16:creationId xmlns:a16="http://schemas.microsoft.com/office/drawing/2014/main" id="{D04637A8-2720-C09A-253F-D30767B31FFF}"/>
              </a:ext>
            </a:extLst>
          </p:cNvPr>
          <p:cNvSpPr/>
          <p:nvPr/>
        </p:nvSpPr>
        <p:spPr>
          <a:xfrm>
            <a:off x="854627" y="6925033"/>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6"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pPr marL="571500" indent="-571500">
              <a:buFontTx/>
              <a:buChar char="-"/>
            </a:pPr>
            <a:r>
              <a:rPr lang="en-US" sz="4000" noProof="0" dirty="0">
                <a:solidFill>
                  <a:schemeClr val="tx1"/>
                </a:solidFill>
                <a:latin typeface="Source Sans Pro" panose="020B0503030403020204" pitchFamily="34" charset="0"/>
                <a:ea typeface="Source Sans Pro" panose="020B0503030403020204" pitchFamily="34" charset="0"/>
              </a:rPr>
              <a:t>SD + Mean</a:t>
            </a:r>
          </a:p>
          <a:p>
            <a:pPr marL="571500" indent="-571500">
              <a:buFontTx/>
              <a:buChar char="-"/>
            </a:pPr>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hteck 13">
            <a:extLst>
              <a:ext uri="{FF2B5EF4-FFF2-40B4-BE49-F238E27FC236}">
                <a16:creationId xmlns:a16="http://schemas.microsoft.com/office/drawing/2014/main" id="{F5EFCC97-9DD6-9B66-B741-8353BC492A78}"/>
              </a:ext>
            </a:extLst>
          </p:cNvPr>
          <p:cNvSpPr/>
          <p:nvPr/>
        </p:nvSpPr>
        <p:spPr>
          <a:xfrm>
            <a:off x="854627" y="13579439"/>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sp>
        <p:nvSpPr>
          <p:cNvPr id="15" name="Rechteck 14">
            <a:extLst>
              <a:ext uri="{FF2B5EF4-FFF2-40B4-BE49-F238E27FC236}">
                <a16:creationId xmlns:a16="http://schemas.microsoft.com/office/drawing/2014/main" id="{318D8B86-DFF0-9641-CEC3-3D48CFA515DB}"/>
              </a:ext>
            </a:extLst>
          </p:cNvPr>
          <p:cNvSpPr/>
          <p:nvPr/>
        </p:nvSpPr>
        <p:spPr>
          <a:xfrm>
            <a:off x="15848412" y="17300030"/>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Mitosis: Finding my home</a:t>
            </a:r>
          </a:p>
        </p:txBody>
      </p:sp>
      <p:sp>
        <p:nvSpPr>
          <p:cNvPr id="16" name="Rechteck 15">
            <a:extLst>
              <a:ext uri="{FF2B5EF4-FFF2-40B4-BE49-F238E27FC236}">
                <a16:creationId xmlns:a16="http://schemas.microsoft.com/office/drawing/2014/main" id="{0FCE50A5-8321-3A15-8F2E-E7A4119AE242}"/>
              </a:ext>
            </a:extLst>
          </p:cNvPr>
          <p:cNvSpPr/>
          <p:nvPr/>
        </p:nvSpPr>
        <p:spPr>
          <a:xfrm>
            <a:off x="1087514" y="28500430"/>
            <a:ext cx="14050090"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err="1">
                <a:solidFill>
                  <a:schemeClr val="tx1"/>
                </a:solidFill>
                <a:latin typeface="Source Sans Pro" panose="020B0503030403020204" pitchFamily="34" charset="0"/>
                <a:ea typeface="Source Sans Pro" panose="020B0503030403020204" pitchFamily="34" charset="0"/>
              </a:rPr>
              <a:t>Complexe</a:t>
            </a:r>
            <a:r>
              <a:rPr lang="en-US" sz="4000" noProof="0" dirty="0">
                <a:solidFill>
                  <a:schemeClr val="tx1"/>
                </a:solidFill>
                <a:latin typeface="Source Sans Pro" panose="020B0503030403020204" pitchFamily="34" charset="0"/>
                <a:ea typeface="Source Sans Pro" panose="020B0503030403020204" pitchFamily="34" charset="0"/>
              </a:rPr>
              <a:t>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7" name="Rechteck 16">
            <a:extLst>
              <a:ext uri="{FF2B5EF4-FFF2-40B4-BE49-F238E27FC236}">
                <a16:creationId xmlns:a16="http://schemas.microsoft.com/office/drawing/2014/main" id="{78BA0288-07D1-398D-6200-42A4A63DE015}"/>
              </a:ext>
            </a:extLst>
          </p:cNvPr>
          <p:cNvSpPr/>
          <p:nvPr/>
        </p:nvSpPr>
        <p:spPr>
          <a:xfrm>
            <a:off x="15731965" y="28610869"/>
            <a:ext cx="13572174"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6"/>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7"/>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854627" y="3513522"/>
            <a:ext cx="14528007" cy="3170099"/>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a:t>
            </a:r>
          </a:p>
          <a:p>
            <a:r>
              <a:rPr lang="en-US" sz="2400" noProof="0" dirty="0">
                <a:latin typeface="Source Sans Pro" panose="020B0503030403020204" pitchFamily="34" charset="0"/>
                <a:ea typeface="Source Sans Pro" panose="020B0503030403020204" pitchFamily="34" charset="0"/>
              </a:rPr>
              <a:t>So, jo</a:t>
            </a:r>
            <a:r>
              <a:rPr lang="en-US" sz="2400" dirty="0">
                <a:latin typeface="Source Sans Pro" panose="020B0503030403020204" pitchFamily="34" charset="0"/>
                <a:ea typeface="Source Sans Pro" panose="020B0503030403020204" pitchFamily="34" charset="0"/>
              </a:rPr>
              <a:t>i</a:t>
            </a:r>
            <a:r>
              <a:rPr lang="en-US" sz="2400" noProof="0" dirty="0">
                <a:latin typeface="Source Sans Pro" panose="020B0503030403020204" pitchFamily="34" charset="0"/>
                <a:ea typeface="Source Sans Pro" panose="020B0503030403020204" pitchFamily="34" charset="0"/>
              </a:rPr>
              <a:t>n us on his journey to 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731965" y="4070931"/>
            <a:ext cx="13106400" cy="4770537"/>
          </a:xfrm>
          <a:prstGeom prst="rect">
            <a:avLst/>
          </a:prstGeom>
          <a:noFill/>
        </p:spPr>
        <p:txBody>
          <a:bodyPr wrap="square" rtlCol="0">
            <a:spAutoFit/>
          </a:bodyPr>
          <a:lstStyle/>
          <a:p>
            <a:r>
              <a:rPr lang="en-US" sz="4000" noProof="0" dirty="0"/>
              <a:t>Our Goal: </a:t>
            </a:r>
            <a:r>
              <a:rPr lang="en-US" sz="4000" dirty="0"/>
              <a:t>Hunting RNA-Binding Proteins in the Deep</a:t>
            </a:r>
          </a:p>
          <a:p>
            <a:r>
              <a:rPr lang="en-US" sz="2400" noProof="0" dirty="0"/>
              <a:t>During our </a:t>
            </a:r>
            <a:r>
              <a:rPr lang="en-US" sz="2400" noProof="0" dirty="0">
                <a:latin typeface="Source Sans Pro" panose="020B0503030403020204" pitchFamily="34" charset="0"/>
                <a:ea typeface="Source Sans Pro" panose="020B0503030403020204" pitchFamily="34" charset="0"/>
              </a:rPr>
              <a:t>project</a:t>
            </a:r>
            <a:r>
              <a:rPr lang="en-US" sz="2400" noProof="0" dirty="0"/>
              <a:t>, our main goal was to identify all the RBPs </a:t>
            </a:r>
            <a:r>
              <a:rPr lang="en-US" sz="2400" dirty="0"/>
              <a:t>in mitotic HeLa cells. For this, all proteins were fractioned once with RNase treatment and once without. The intensity of each proteins in 25 fraction was then analyzed by mass spectrometry in triplicates. </a:t>
            </a:r>
          </a:p>
          <a:p>
            <a:r>
              <a:rPr lang="en-US" sz="2400" noProof="0" dirty="0"/>
              <a:t>The gathered data was </a:t>
            </a:r>
            <a:r>
              <a:rPr lang="en-US" sz="2400" dirty="0"/>
              <a:t>tested for reproducibility, cleaned up and characterized by their peak pattern. What was now the criteria we used to characterize a protein as an RBP? </a:t>
            </a:r>
          </a:p>
          <a:p>
            <a:r>
              <a:rPr lang="en-US" sz="2400" noProof="0" dirty="0"/>
              <a:t>We used a function used Centre of Mass (</a:t>
            </a:r>
            <a:r>
              <a:rPr lang="en-US" sz="2400" noProof="0" dirty="0" err="1"/>
              <a:t>CoM</a:t>
            </a:r>
            <a:r>
              <a:rPr lang="en-US" sz="2400" noProof="0" dirty="0"/>
              <a:t>) to have one specific value for every protein for both treatments. When the </a:t>
            </a:r>
            <a:r>
              <a:rPr lang="en-US" sz="2400" noProof="0" dirty="0" err="1"/>
              <a:t>CoM</a:t>
            </a:r>
            <a:r>
              <a:rPr lang="en-US" sz="2400" noProof="0" dirty="0"/>
              <a:t> showed a significant left shift from Ctrl to RNase, the protein was defined as an RBP. </a:t>
            </a:r>
          </a:p>
          <a:p>
            <a:r>
              <a:rPr lang="en-US" sz="2400" dirty="0"/>
              <a:t>Additionally, the identified RBPs were compared to RBPs of non-synchronized cells to identify the RBPs only active in mitosis. Furthermore, complexes of these RBPs were determined by clustering and a linear regression analysis was performed to predict molecular weight of the RBPs. </a:t>
            </a:r>
            <a:endParaRPr lang="en-US" sz="2400" noProof="0" dirty="0"/>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dirty="0">
                <a:solidFill>
                  <a:schemeClr val="bg1"/>
                </a:solidFill>
                <a:latin typeface="Source Sans Pro" panose="020B0503030403020204" pitchFamily="34" charset="0"/>
                <a:ea typeface="Source Sans Pro" panose="020B0503030403020204" pitchFamily="34" charset="0"/>
              </a:rPr>
              <a:t>Main </a:t>
            </a:r>
            <a:r>
              <a:rPr lang="en-US" sz="4000" dirty="0" err="1">
                <a:solidFill>
                  <a:schemeClr val="bg1"/>
                </a:solidFill>
                <a:latin typeface="Source Sans Pro" panose="020B0503030403020204" pitchFamily="34" charset="0"/>
                <a:ea typeface="Source Sans Pro" panose="020B0503030403020204" pitchFamily="34" charset="0"/>
              </a:rPr>
              <a:t>FIndings</a:t>
            </a:r>
            <a:endParaRPr lang="en-US" sz="4000" dirty="0">
              <a:solidFill>
                <a:schemeClr val="bg1"/>
              </a:solidFill>
              <a:latin typeface="Source Sans Pro" panose="020B0503030403020204" pitchFamily="34" charset="0"/>
              <a:ea typeface="Source Sans Pro" panose="020B0503030403020204" pitchFamily="34" charset="0"/>
            </a:endParaRPr>
          </a:p>
        </p:txBody>
      </p:sp>
      <p:sp>
        <p:nvSpPr>
          <p:cNvPr id="12" name="Rectangle 11">
            <a:extLst>
              <a:ext uri="{FF2B5EF4-FFF2-40B4-BE49-F238E27FC236}">
                <a16:creationId xmlns:a16="http://schemas.microsoft.com/office/drawing/2014/main" id="{B9A6FAFB-7C49-7213-7BD8-8E66DBEDBBBF}"/>
              </a:ext>
            </a:extLst>
          </p:cNvPr>
          <p:cNvSpPr/>
          <p:nvPr/>
        </p:nvSpPr>
        <p:spPr>
          <a:xfrm>
            <a:off x="15848412" y="11927105"/>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8" name="Picture 7"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02479" y="11965102"/>
            <a:ext cx="5232939" cy="3924704"/>
          </a:xfrm>
          <a:prstGeom prst="rect">
            <a:avLst/>
          </a:prstGeom>
        </p:spPr>
      </p:pic>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673</Words>
  <Application>Microsoft Office PowerPoint</Application>
  <PresentationFormat>Custom</PresentationFormat>
  <Paragraphs>38</Paragraphs>
  <Slides>2</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8" baseType="lpstr">
      <vt:lpstr>Aptos</vt:lpstr>
      <vt:lpstr>Aptos Display</vt:lpstr>
      <vt:lpstr>Arial</vt:lpstr>
      <vt:lpstr>Source Sans Pro</vt:lpstr>
      <vt:lpstr>Office</vt:lpstr>
      <vt:lpstr>think-cell Folie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Emma Lledo Padova</cp:lastModifiedBy>
  <cp:revision>3</cp:revision>
  <dcterms:created xsi:type="dcterms:W3CDTF">2025-06-30T15:36:19Z</dcterms:created>
  <dcterms:modified xsi:type="dcterms:W3CDTF">2025-07-02T21:29:36Z</dcterms:modified>
</cp:coreProperties>
</file>