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2F28"/>
    <a:srgbClr val="BC7070"/>
    <a:srgbClr val="E49596"/>
    <a:srgbClr val="FF6699"/>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30" dt="2025-07-04T12:10:23.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84"/>
  </p:normalViewPr>
  <p:slideViewPr>
    <p:cSldViewPr snapToGrid="0">
      <p:cViewPr>
        <p:scale>
          <a:sx n="25" d="100"/>
          <a:sy n="25" d="100"/>
        </p:scale>
        <p:origin x="1474" y="-2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redo custSel delSld modSld">
      <pc:chgData name="Cihan Zeyrek" userId="dd9724baaf2e43d1" providerId="LiveId" clId="{E5A86D5C-552E-4995-AB32-5E49D96B1D3A}" dt="2025-07-04T12:14:56.378" v="4414" actId="1076"/>
      <pc:docMkLst>
        <pc:docMk/>
      </pc:docMkLst>
      <pc:sldChg chg="addSp delSp modSp del mod">
        <pc:chgData name="Cihan Zeyrek" userId="dd9724baaf2e43d1" providerId="LiveId" clId="{E5A86D5C-552E-4995-AB32-5E49D96B1D3A}" dt="2025-07-04T06:56:45.793" v="4306" actId="2696"/>
        <pc:sldMkLst>
          <pc:docMk/>
          <pc:sldMk cId="4168340417" sldId="256"/>
        </pc:sldMkLst>
        <pc:spChg chg="add mod">
          <ac:chgData name="Cihan Zeyrek" userId="dd9724baaf2e43d1" providerId="LiveId" clId="{E5A86D5C-552E-4995-AB32-5E49D96B1D3A}" dt="2025-07-03T13:41:54.663" v="2908" actId="790"/>
          <ac:spMkLst>
            <pc:docMk/>
            <pc:sldMk cId="4168340417" sldId="256"/>
            <ac:spMk id="2" creationId="{0D5FB33D-C847-FE6A-05CF-01F05979D75A}"/>
          </ac:spMkLst>
        </pc:spChg>
        <pc:spChg chg="add mod">
          <ac:chgData name="Cihan Zeyrek" userId="dd9724baaf2e43d1" providerId="LiveId" clId="{E5A86D5C-552E-4995-AB32-5E49D96B1D3A}" dt="2025-07-03T13:41:54.663" v="2908" actId="790"/>
          <ac:spMkLst>
            <pc:docMk/>
            <pc:sldMk cId="4168340417" sldId="256"/>
            <ac:spMk id="3" creationId="{04624BEE-2D85-D971-6B0E-6AFB63D073B6}"/>
          </ac:spMkLst>
        </pc:spChg>
        <pc:spChg chg="mod">
          <ac:chgData name="Cihan Zeyrek" userId="dd9724baaf2e43d1" providerId="LiveId" clId="{E5A86D5C-552E-4995-AB32-5E49D96B1D3A}" dt="2025-07-03T13:41:54.663" v="2908" actId="790"/>
          <ac:spMkLst>
            <pc:docMk/>
            <pc:sldMk cId="4168340417" sldId="256"/>
            <ac:spMk id="4" creationId="{D8639449-219D-AED7-D04A-B775BF5F50B3}"/>
          </ac:spMkLst>
        </pc:spChg>
        <pc:spChg chg="mod">
          <ac:chgData name="Cihan Zeyrek" userId="dd9724baaf2e43d1" providerId="LiveId" clId="{E5A86D5C-552E-4995-AB32-5E49D96B1D3A}" dt="2025-07-03T13:41:54.663" v="2908" actId="790"/>
          <ac:spMkLst>
            <pc:docMk/>
            <pc:sldMk cId="4168340417" sldId="256"/>
            <ac:spMk id="5" creationId="{3F162AEF-046C-CB92-39EA-A5D9F1BED53C}"/>
          </ac:spMkLst>
        </pc:spChg>
        <pc:spChg chg="mod">
          <ac:chgData name="Cihan Zeyrek" userId="dd9724baaf2e43d1" providerId="LiveId" clId="{E5A86D5C-552E-4995-AB32-5E49D96B1D3A}" dt="2025-07-03T13:41:54.663" v="2908" actId="790"/>
          <ac:spMkLst>
            <pc:docMk/>
            <pc:sldMk cId="4168340417" sldId="256"/>
            <ac:spMk id="6" creationId="{C4639C69-68ED-0C86-8FE4-B1B8B32B2740}"/>
          </ac:spMkLst>
        </pc:spChg>
        <pc:spChg chg="add mod">
          <ac:chgData name="Cihan Zeyrek" userId="dd9724baaf2e43d1" providerId="LiveId" clId="{E5A86D5C-552E-4995-AB32-5E49D96B1D3A}" dt="2025-07-03T13:41:54.663" v="2908" actId="790"/>
          <ac:spMkLst>
            <pc:docMk/>
            <pc:sldMk cId="4168340417" sldId="256"/>
            <ac:spMk id="7" creationId="{E825588A-E12C-8099-3FB3-5077EFD79267}"/>
          </ac:spMkLst>
        </pc:spChg>
        <pc:spChg chg="mod">
          <ac:chgData name="Cihan Zeyrek" userId="dd9724baaf2e43d1" providerId="LiveId" clId="{E5A86D5C-552E-4995-AB32-5E49D96B1D3A}" dt="2025-07-03T13:41:54.663" v="2908" actId="790"/>
          <ac:spMkLst>
            <pc:docMk/>
            <pc:sldMk cId="4168340417" sldId="256"/>
            <ac:spMk id="11" creationId="{5A24B293-A65B-2C8C-6344-768FE9D9C774}"/>
          </ac:spMkLst>
        </pc:spChg>
        <pc:spChg chg="mod">
          <ac:chgData name="Cihan Zeyrek" userId="dd9724baaf2e43d1" providerId="LiveId" clId="{E5A86D5C-552E-4995-AB32-5E49D96B1D3A}" dt="2025-07-03T13:41:54.663" v="2908" actId="790"/>
          <ac:spMkLst>
            <pc:docMk/>
            <pc:sldMk cId="4168340417" sldId="256"/>
            <ac:spMk id="14" creationId="{0A5B7BE7-83E4-B6D7-8980-BFFDA0A4A35E}"/>
          </ac:spMkLst>
        </pc:spChg>
        <pc:spChg chg="mod">
          <ac:chgData name="Cihan Zeyrek" userId="dd9724baaf2e43d1" providerId="LiveId" clId="{E5A86D5C-552E-4995-AB32-5E49D96B1D3A}" dt="2025-07-03T13:41:54.663" v="2908" actId="790"/>
          <ac:spMkLst>
            <pc:docMk/>
            <pc:sldMk cId="4168340417" sldId="256"/>
            <ac:spMk id="16" creationId="{79FCF681-1FB2-0C9B-5601-1D3FF2E0617B}"/>
          </ac:spMkLst>
        </pc:spChg>
        <pc:spChg chg="mod">
          <ac:chgData name="Cihan Zeyrek" userId="dd9724baaf2e43d1" providerId="LiveId" clId="{E5A86D5C-552E-4995-AB32-5E49D96B1D3A}" dt="2025-07-03T13:41:54.663" v="2908" actId="790"/>
          <ac:spMkLst>
            <pc:docMk/>
            <pc:sldMk cId="4168340417" sldId="256"/>
            <ac:spMk id="17" creationId="{3D4251CA-B37E-2ADC-3EC4-92CDFC656422}"/>
          </ac:spMkLst>
        </pc:spChg>
      </pc:sldChg>
      <pc:sldChg chg="addSp delSp modSp mod">
        <pc:chgData name="Cihan Zeyrek" userId="dd9724baaf2e43d1" providerId="LiveId" clId="{E5A86D5C-552E-4995-AB32-5E49D96B1D3A}" dt="2025-07-04T12:14:56.378" v="4414" actId="1076"/>
        <pc:sldMkLst>
          <pc:docMk/>
          <pc:sldMk cId="3613911005" sldId="258"/>
        </pc:sldMkLst>
        <pc:spChg chg="mod">
          <ac:chgData name="Cihan Zeyrek" userId="dd9724baaf2e43d1" providerId="LiveId" clId="{E5A86D5C-552E-4995-AB32-5E49D96B1D3A}" dt="2025-07-03T13:41:54.663" v="2908" actId="790"/>
          <ac:spMkLst>
            <pc:docMk/>
            <pc:sldMk cId="3613911005" sldId="258"/>
            <ac:spMk id="2" creationId="{49A02D2B-FEBA-8240-4F80-1023D79A7ABD}"/>
          </ac:spMkLst>
        </pc:spChg>
        <pc:spChg chg="mod">
          <ac:chgData name="Cihan Zeyrek" userId="dd9724baaf2e43d1" providerId="LiveId" clId="{E5A86D5C-552E-4995-AB32-5E49D96B1D3A}" dt="2025-07-03T13:41:54.663" v="2908" actId="790"/>
          <ac:spMkLst>
            <pc:docMk/>
            <pc:sldMk cId="3613911005" sldId="258"/>
            <ac:spMk id="3" creationId="{0D810A4A-92B1-68EC-1B3D-A5167555FDE6}"/>
          </ac:spMkLst>
        </pc:spChg>
        <pc:spChg chg="mod">
          <ac:chgData name="Cihan Zeyrek" userId="dd9724baaf2e43d1" providerId="LiveId" clId="{E5A86D5C-552E-4995-AB32-5E49D96B1D3A}" dt="2025-07-03T14:03:36.632" v="3496" actId="1076"/>
          <ac:spMkLst>
            <pc:docMk/>
            <pc:sldMk cId="3613911005" sldId="258"/>
            <ac:spMk id="5" creationId="{D04637A8-2720-C09A-253F-D30767B31FFF}"/>
          </ac:spMkLst>
        </pc:spChg>
        <pc:spChg chg="mod">
          <ac:chgData name="Cihan Zeyrek" userId="dd9724baaf2e43d1" providerId="LiveId" clId="{E5A86D5C-552E-4995-AB32-5E49D96B1D3A}" dt="2025-07-04T07:00:05.051" v="4318" actId="20577"/>
          <ac:spMkLst>
            <pc:docMk/>
            <pc:sldMk cId="3613911005" sldId="258"/>
            <ac:spMk id="7" creationId="{04DB3D5B-799E-DEB3-55A1-77E0B672A6B4}"/>
          </ac:spMkLst>
        </pc:spChg>
        <pc:spChg chg="mod">
          <ac:chgData name="Cihan Zeyrek" userId="dd9724baaf2e43d1" providerId="LiveId" clId="{E5A86D5C-552E-4995-AB32-5E49D96B1D3A}" dt="2025-07-03T14:06:21.345" v="3514" actId="1076"/>
          <ac:spMkLst>
            <pc:docMk/>
            <pc:sldMk cId="3613911005" sldId="258"/>
            <ac:spMk id="10" creationId="{E81C1AF9-B932-00D1-B316-FD13BCD22722}"/>
          </ac:spMkLst>
        </pc:spChg>
        <pc:spChg chg="mod">
          <ac:chgData name="Cihan Zeyrek" userId="dd9724baaf2e43d1" providerId="LiveId" clId="{E5A86D5C-552E-4995-AB32-5E49D96B1D3A}" dt="2025-07-03T13:41:54.663" v="2908" actId="790"/>
          <ac:spMkLst>
            <pc:docMk/>
            <pc:sldMk cId="3613911005" sldId="258"/>
            <ac:spMk id="11" creationId="{021CF195-2D3D-9BF1-3771-664A809C04FB}"/>
          </ac:spMkLst>
        </pc:spChg>
        <pc:spChg chg="add mod">
          <ac:chgData name="Cihan Zeyrek" userId="dd9724baaf2e43d1" providerId="LiveId" clId="{E5A86D5C-552E-4995-AB32-5E49D96B1D3A}" dt="2025-07-03T14:15:26.543" v="3686" actId="20577"/>
          <ac:spMkLst>
            <pc:docMk/>
            <pc:sldMk cId="3613911005" sldId="258"/>
            <ac:spMk id="13" creationId="{B1FDECB6-1FBA-D64A-249B-C2A37669EFAA}"/>
          </ac:spMkLst>
        </pc:spChg>
        <pc:spChg chg="mod">
          <ac:chgData name="Cihan Zeyrek" userId="dd9724baaf2e43d1" providerId="LiveId" clId="{E5A86D5C-552E-4995-AB32-5E49D96B1D3A}" dt="2025-07-04T12:14:43.019" v="4411" actId="1076"/>
          <ac:spMkLst>
            <pc:docMk/>
            <pc:sldMk cId="3613911005" sldId="258"/>
            <ac:spMk id="14" creationId="{AB754934-85BC-3E41-3BC6-0759F2D51BE4}"/>
          </ac:spMkLst>
        </pc:spChg>
        <pc:spChg chg="mod">
          <ac:chgData name="Cihan Zeyrek" userId="dd9724baaf2e43d1" providerId="LiveId" clId="{E5A86D5C-552E-4995-AB32-5E49D96B1D3A}" dt="2025-07-04T12:09:32.805" v="4362" actId="1076"/>
          <ac:spMkLst>
            <pc:docMk/>
            <pc:sldMk cId="3613911005" sldId="258"/>
            <ac:spMk id="15" creationId="{318D8B86-DFF0-9641-CEC3-3D48CFA515DB}"/>
          </ac:spMkLst>
        </pc:spChg>
        <pc:spChg chg="mod">
          <ac:chgData name="Cihan Zeyrek" userId="dd9724baaf2e43d1" providerId="LiveId" clId="{E5A86D5C-552E-4995-AB32-5E49D96B1D3A}" dt="2025-07-04T12:14:14.797" v="4403" actId="1076"/>
          <ac:spMkLst>
            <pc:docMk/>
            <pc:sldMk cId="3613911005" sldId="258"/>
            <ac:spMk id="16" creationId="{0FCE50A5-8321-3A15-8F2E-E7A4119AE242}"/>
          </ac:spMkLst>
        </pc:spChg>
        <pc:spChg chg="mod">
          <ac:chgData name="Cihan Zeyrek" userId="dd9724baaf2e43d1" providerId="LiveId" clId="{E5A86D5C-552E-4995-AB32-5E49D96B1D3A}" dt="2025-07-04T12:13:35.547" v="4394" actId="1076"/>
          <ac:spMkLst>
            <pc:docMk/>
            <pc:sldMk cId="3613911005" sldId="258"/>
            <ac:spMk id="17" creationId="{78BA0288-07D1-398D-6200-42A4A63DE015}"/>
          </ac:spMkLst>
        </pc:spChg>
        <pc:spChg chg="mod">
          <ac:chgData name="Cihan Zeyrek" userId="dd9724baaf2e43d1" providerId="LiveId" clId="{E5A86D5C-552E-4995-AB32-5E49D96B1D3A}" dt="2025-07-04T06:57:01.834" v="4307" actId="1076"/>
          <ac:spMkLst>
            <pc:docMk/>
            <pc:sldMk cId="3613911005" sldId="258"/>
            <ac:spMk id="19" creationId="{A79DB282-97A5-4F70-6071-974EECF280C5}"/>
          </ac:spMkLst>
        </pc:spChg>
        <pc:spChg chg="mod">
          <ac:chgData name="Cihan Zeyrek" userId="dd9724baaf2e43d1" providerId="LiveId" clId="{E5A86D5C-552E-4995-AB32-5E49D96B1D3A}" dt="2025-07-04T12:11:46.511" v="4379" actId="14100"/>
          <ac:spMkLst>
            <pc:docMk/>
            <pc:sldMk cId="3613911005" sldId="258"/>
            <ac:spMk id="21" creationId="{A0CD15E0-7BFA-5A9D-1A3C-5F6A9AC9CC1F}"/>
          </ac:spMkLst>
        </pc:spChg>
        <pc:spChg chg="mod">
          <ac:chgData name="Cihan Zeyrek" userId="dd9724baaf2e43d1" providerId="LiveId" clId="{E5A86D5C-552E-4995-AB32-5E49D96B1D3A}" dt="2025-07-04T12:14:48.359" v="4412" actId="14100"/>
          <ac:spMkLst>
            <pc:docMk/>
            <pc:sldMk cId="3613911005" sldId="258"/>
            <ac:spMk id="22" creationId="{CADA5048-84E9-7610-1363-103CE5D313B8}"/>
          </ac:spMkLst>
        </pc:spChg>
        <pc:spChg chg="mod">
          <ac:chgData name="Cihan Zeyrek" userId="dd9724baaf2e43d1" providerId="LiveId" clId="{E5A86D5C-552E-4995-AB32-5E49D96B1D3A}" dt="2025-07-04T12:13:54.121" v="4398" actId="14100"/>
          <ac:spMkLst>
            <pc:docMk/>
            <pc:sldMk cId="3613911005" sldId="258"/>
            <ac:spMk id="23" creationId="{05D3A7DB-93DD-7817-A586-701FA44BDDE8}"/>
          </ac:spMkLst>
        </pc:spChg>
        <pc:spChg chg="mod">
          <ac:chgData name="Cihan Zeyrek" userId="dd9724baaf2e43d1" providerId="LiveId" clId="{E5A86D5C-552E-4995-AB32-5E49D96B1D3A}" dt="2025-07-03T13:38:33.064" v="2870" actId="1076"/>
          <ac:spMkLst>
            <pc:docMk/>
            <pc:sldMk cId="3613911005" sldId="258"/>
            <ac:spMk id="26" creationId="{BE290EAF-1A4B-D335-43DA-78DE46D94BC7}"/>
          </ac:spMkLst>
        </pc:spChg>
        <pc:spChg chg="add mod">
          <ac:chgData name="Cihan Zeyrek" userId="dd9724baaf2e43d1" providerId="LiveId" clId="{E5A86D5C-552E-4995-AB32-5E49D96B1D3A}" dt="2025-07-04T12:11:53.989" v="4380" actId="1076"/>
          <ac:spMkLst>
            <pc:docMk/>
            <pc:sldMk cId="3613911005" sldId="258"/>
            <ac:spMk id="36" creationId="{F123235E-33F2-9698-09ED-DD83FD4F8AAD}"/>
          </ac:spMkLst>
        </pc:spChg>
        <pc:spChg chg="mod">
          <ac:chgData name="Cihan Zeyrek" userId="dd9724baaf2e43d1" providerId="LiveId" clId="{E5A86D5C-552E-4995-AB32-5E49D96B1D3A}" dt="2025-07-03T13:39:50.039" v="2883" actId="1076"/>
          <ac:spMkLst>
            <pc:docMk/>
            <pc:sldMk cId="3613911005" sldId="258"/>
            <ac:spMk id="39" creationId="{E6EF7BF0-8EEC-4498-FCA6-9E2123BFB423}"/>
          </ac:spMkLst>
        </pc:spChg>
        <pc:spChg chg="mod">
          <ac:chgData name="Cihan Zeyrek" userId="dd9724baaf2e43d1" providerId="LiveId" clId="{E5A86D5C-552E-4995-AB32-5E49D96B1D3A}" dt="2025-07-03T13:40:37.904" v="2889" actId="1076"/>
          <ac:spMkLst>
            <pc:docMk/>
            <pc:sldMk cId="3613911005" sldId="258"/>
            <ac:spMk id="40" creationId="{9E00ACD3-20DA-AFDB-EE91-F0B099D4597C}"/>
          </ac:spMkLst>
        </pc:spChg>
        <pc:spChg chg="add mod">
          <ac:chgData name="Cihan Zeyrek" userId="dd9724baaf2e43d1" providerId="LiveId" clId="{E5A86D5C-552E-4995-AB32-5E49D96B1D3A}" dt="2025-07-04T12:11:35.975" v="4377" actId="1076"/>
          <ac:spMkLst>
            <pc:docMk/>
            <pc:sldMk cId="3613911005" sldId="258"/>
            <ac:spMk id="43" creationId="{9C753B82-7F3B-08F2-D5CA-903A2F39B2EF}"/>
          </ac:spMkLst>
        </pc:spChg>
        <pc:spChg chg="add mod">
          <ac:chgData name="Cihan Zeyrek" userId="dd9724baaf2e43d1" providerId="LiveId" clId="{E5A86D5C-552E-4995-AB32-5E49D96B1D3A}" dt="2025-07-04T12:12:00.166" v="4381" actId="1076"/>
          <ac:spMkLst>
            <pc:docMk/>
            <pc:sldMk cId="3613911005" sldId="258"/>
            <ac:spMk id="44" creationId="{C41FF133-ADEB-E4F3-48D0-CDE044ACB3E5}"/>
          </ac:spMkLst>
        </pc:spChg>
        <pc:spChg chg="mod">
          <ac:chgData name="Cihan Zeyrek" userId="dd9724baaf2e43d1" providerId="LiveId" clId="{E5A86D5C-552E-4995-AB32-5E49D96B1D3A}" dt="2025-07-03T13:41:54.663" v="2908" actId="790"/>
          <ac:spMkLst>
            <pc:docMk/>
            <pc:sldMk cId="3613911005" sldId="258"/>
            <ac:spMk id="45" creationId="{383CE23E-E30E-605A-7CAB-C3F82B7FB91A}"/>
          </ac:spMkLst>
        </pc:spChg>
        <pc:spChg chg="mod">
          <ac:chgData name="Cihan Zeyrek" userId="dd9724baaf2e43d1" providerId="LiveId" clId="{E5A86D5C-552E-4995-AB32-5E49D96B1D3A}" dt="2025-07-04T12:14:23.688" v="4406" actId="1076"/>
          <ac:spMkLst>
            <pc:docMk/>
            <pc:sldMk cId="3613911005" sldId="258"/>
            <ac:spMk id="46" creationId="{09012934-17D9-9E1F-A0A5-E6B32DB352BC}"/>
          </ac:spMkLst>
        </pc:spChg>
        <pc:spChg chg="mod">
          <ac:chgData name="Cihan Zeyrek" userId="dd9724baaf2e43d1" providerId="LiveId" clId="{E5A86D5C-552E-4995-AB32-5E49D96B1D3A}" dt="2025-07-03T13:41:54.663" v="2908" actId="790"/>
          <ac:spMkLst>
            <pc:docMk/>
            <pc:sldMk cId="3613911005" sldId="258"/>
            <ac:spMk id="47" creationId="{C8697122-1F57-2A95-C751-74F7E5823F08}"/>
          </ac:spMkLst>
        </pc:spChg>
        <pc:spChg chg="mod">
          <ac:chgData name="Cihan Zeyrek" userId="dd9724baaf2e43d1" providerId="LiveId" clId="{E5A86D5C-552E-4995-AB32-5E49D96B1D3A}" dt="2025-07-03T13:40:14.839" v="2885" actId="1076"/>
          <ac:spMkLst>
            <pc:docMk/>
            <pc:sldMk cId="3613911005" sldId="258"/>
            <ac:spMk id="49" creationId="{06A51717-529C-69ED-4034-81B1351AD584}"/>
          </ac:spMkLst>
        </pc:spChg>
        <pc:spChg chg="mod">
          <ac:chgData name="Cihan Zeyrek" userId="dd9724baaf2e43d1" providerId="LiveId" clId="{E5A86D5C-552E-4995-AB32-5E49D96B1D3A}" dt="2025-07-03T14:14:28.529" v="3680" actId="20577"/>
          <ac:spMkLst>
            <pc:docMk/>
            <pc:sldMk cId="3613911005" sldId="258"/>
            <ac:spMk id="50" creationId="{71AC231F-D6F1-37AC-E477-4F200AD7EBA5}"/>
          </ac:spMkLst>
        </pc:spChg>
        <pc:spChg chg="mod">
          <ac:chgData name="Cihan Zeyrek" userId="dd9724baaf2e43d1" providerId="LiveId" clId="{E5A86D5C-552E-4995-AB32-5E49D96B1D3A}" dt="2025-07-03T14:14:20.122" v="3674" actId="20577"/>
          <ac:spMkLst>
            <pc:docMk/>
            <pc:sldMk cId="3613911005" sldId="258"/>
            <ac:spMk id="51" creationId="{1EFE5839-827F-4EE7-93B1-21F410F3AF68}"/>
          </ac:spMkLst>
        </pc:spChg>
        <pc:spChg chg="mod">
          <ac:chgData name="Cihan Zeyrek" userId="dd9724baaf2e43d1" providerId="LiveId" clId="{E5A86D5C-552E-4995-AB32-5E49D96B1D3A}" dt="2025-07-04T12:14:35.508" v="4409" actId="1076"/>
          <ac:spMkLst>
            <pc:docMk/>
            <pc:sldMk cId="3613911005" sldId="258"/>
            <ac:spMk id="52" creationId="{0C9E6692-E493-9100-A3A2-2553EE851C05}"/>
          </ac:spMkLst>
        </pc:spChg>
        <pc:spChg chg="add mod">
          <ac:chgData name="Cihan Zeyrek" userId="dd9724baaf2e43d1" providerId="LiveId" clId="{E5A86D5C-552E-4995-AB32-5E49D96B1D3A}" dt="2025-07-03T14:16:27.570" v="3691" actId="113"/>
          <ac:spMkLst>
            <pc:docMk/>
            <pc:sldMk cId="3613911005" sldId="258"/>
            <ac:spMk id="56" creationId="{7866C7D8-BD84-2809-E6DA-3A7BCF109C79}"/>
          </ac:spMkLst>
        </pc:spChg>
        <pc:spChg chg="mod">
          <ac:chgData name="Cihan Zeyrek" userId="dd9724baaf2e43d1" providerId="LiveId" clId="{E5A86D5C-552E-4995-AB32-5E49D96B1D3A}" dt="2025-07-04T12:14:56.378" v="4414" actId="1076"/>
          <ac:spMkLst>
            <pc:docMk/>
            <pc:sldMk cId="3613911005" sldId="258"/>
            <ac:spMk id="73" creationId="{497B7107-C6F9-BC8E-32F9-4EB58EBC3122}"/>
          </ac:spMkLst>
        </pc:spChg>
        <pc:grpChg chg="mod">
          <ac:chgData name="Cihan Zeyrek" userId="dd9724baaf2e43d1" providerId="LiveId" clId="{E5A86D5C-552E-4995-AB32-5E49D96B1D3A}" dt="2025-07-03T13:40:34.252" v="2888" actId="1076"/>
          <ac:grpSpMkLst>
            <pc:docMk/>
            <pc:sldMk cId="3613911005" sldId="258"/>
            <ac:grpSpMk id="42" creationId="{AF808B17-6572-A307-B9E8-253821F89EE7}"/>
          </ac:grpSpMkLst>
        </pc:grpChg>
        <pc:grpChg chg="del mod">
          <ac:chgData name="Cihan Zeyrek" userId="dd9724baaf2e43d1" providerId="LiveId" clId="{E5A86D5C-552E-4995-AB32-5E49D96B1D3A}" dt="2025-07-04T07:16:55.680" v="4338" actId="478"/>
          <ac:grpSpMkLst>
            <pc:docMk/>
            <pc:sldMk cId="3613911005" sldId="258"/>
            <ac:grpSpMk id="44" creationId="{40211F4B-E423-2BFB-9135-28A3C8361C2A}"/>
          </ac:grpSpMkLst>
        </pc:grpChg>
        <pc:graphicFrameChg chg="mod">
          <ac:chgData name="Cihan Zeyrek" userId="dd9724baaf2e43d1" providerId="LiveId" clId="{E5A86D5C-552E-4995-AB32-5E49D96B1D3A}" dt="2025-07-03T13:40:26.857" v="2887" actId="1076"/>
          <ac:graphicFrameMkLst>
            <pc:docMk/>
            <pc:sldMk cId="3613911005" sldId="258"/>
            <ac:graphicFrameMk id="48" creationId="{B4582048-10B5-61D2-9583-8E75A86FF2D5}"/>
          </ac:graphicFrameMkLst>
        </pc:graphicFrameChg>
        <pc:picChg chg="mod">
          <ac:chgData name="Cihan Zeyrek" userId="dd9724baaf2e43d1" providerId="LiveId" clId="{E5A86D5C-552E-4995-AB32-5E49D96B1D3A}" dt="2025-07-04T07:08:38.727" v="4328" actId="1076"/>
          <ac:picMkLst>
            <pc:docMk/>
            <pc:sldMk cId="3613911005" sldId="258"/>
            <ac:picMk id="29" creationId="{ACBF7A39-3336-9D05-9D48-508D000FD43F}"/>
          </ac:picMkLst>
        </pc:picChg>
        <pc:picChg chg="mod">
          <ac:chgData name="Cihan Zeyrek" userId="dd9724baaf2e43d1" providerId="LiveId" clId="{E5A86D5C-552E-4995-AB32-5E49D96B1D3A}" dt="2025-07-04T07:08:29.875" v="4324" actId="1076"/>
          <ac:picMkLst>
            <pc:docMk/>
            <pc:sldMk cId="3613911005" sldId="258"/>
            <ac:picMk id="31" creationId="{A0E5FA54-BA75-9B3C-0580-9B0ACD702D6B}"/>
          </ac:picMkLst>
        </pc:picChg>
        <pc:picChg chg="mod">
          <ac:chgData name="Cihan Zeyrek" userId="dd9724baaf2e43d1" providerId="LiveId" clId="{E5A86D5C-552E-4995-AB32-5E49D96B1D3A}" dt="2025-07-04T12:13:37.934" v="4395" actId="1076"/>
          <ac:picMkLst>
            <pc:docMk/>
            <pc:sldMk cId="3613911005" sldId="258"/>
            <ac:picMk id="38" creationId="{E5FDED8C-E7AC-C058-2B47-E49642388937}"/>
          </ac:picMkLst>
        </pc:picChg>
        <pc:picChg chg="mod">
          <ac:chgData name="Cihan Zeyrek" userId="dd9724baaf2e43d1" providerId="LiveId" clId="{E5A86D5C-552E-4995-AB32-5E49D96B1D3A}" dt="2025-07-03T13:40:43.839" v="2891" actId="1076"/>
          <ac:picMkLst>
            <pc:docMk/>
            <pc:sldMk cId="3613911005" sldId="258"/>
            <ac:picMk id="41" creationId="{085B1AAD-70BC-D43F-DE61-2739306A23EC}"/>
          </ac:picMkLst>
        </pc:picChg>
        <pc:picChg chg="add del mod">
          <ac:chgData name="Cihan Zeyrek" userId="dd9724baaf2e43d1" providerId="LiveId" clId="{E5A86D5C-552E-4995-AB32-5E49D96B1D3A}" dt="2025-07-03T14:03:55.686" v="3500" actId="478"/>
          <ac:picMkLst>
            <pc:docMk/>
            <pc:sldMk cId="3613911005" sldId="258"/>
            <ac:picMk id="46" creationId="{0D302B69-227B-F98A-9C17-505C30F9EF34}"/>
          </ac:picMkLst>
        </pc:picChg>
        <pc:picChg chg="add mod">
          <ac:chgData name="Cihan Zeyrek" userId="dd9724baaf2e43d1" providerId="LiveId" clId="{E5A86D5C-552E-4995-AB32-5E49D96B1D3A}" dt="2025-07-03T14:10:34.175" v="3535" actId="1076"/>
          <ac:picMkLst>
            <pc:docMk/>
            <pc:sldMk cId="3613911005" sldId="258"/>
            <ac:picMk id="53" creationId="{BAAF9A28-A00D-D8F6-8487-F57CBEA64C0C}"/>
          </ac:picMkLst>
        </pc:picChg>
        <pc:picChg chg="add del mod">
          <ac:chgData name="Cihan Zeyrek" userId="dd9724baaf2e43d1" providerId="LiveId" clId="{E5A86D5C-552E-4995-AB32-5E49D96B1D3A}" dt="2025-07-03T14:10:27.546" v="3533" actId="478"/>
          <ac:picMkLst>
            <pc:docMk/>
            <pc:sldMk cId="3613911005" sldId="258"/>
            <ac:picMk id="55" creationId="{2850C1C9-B223-F7BE-1D76-2515B899DD6B}"/>
          </ac:picMkLst>
        </pc:picChg>
        <pc:picChg chg="add del mod">
          <ac:chgData name="Cihan Zeyrek" userId="dd9724baaf2e43d1" providerId="LiveId" clId="{E5A86D5C-552E-4995-AB32-5E49D96B1D3A}" dt="2025-07-04T07:08:49.478" v="4330" actId="478"/>
          <ac:picMkLst>
            <pc:docMk/>
            <pc:sldMk cId="3613911005" sldId="258"/>
            <ac:picMk id="55" creationId="{A08733B5-E39F-DE9F-59C5-A211788BFA98}"/>
          </ac:picMkLst>
        </pc:picChg>
        <pc:picChg chg="add mod">
          <ac:chgData name="Cihan Zeyrek" userId="dd9724baaf2e43d1" providerId="LiveId" clId="{E5A86D5C-552E-4995-AB32-5E49D96B1D3A}" dt="2025-07-04T12:11:32.745" v="4376" actId="1076"/>
          <ac:picMkLst>
            <pc:docMk/>
            <pc:sldMk cId="3613911005" sldId="258"/>
            <ac:picMk id="58" creationId="{A4E66611-3D6E-9A44-4656-502C42629693}"/>
          </ac:picMkLst>
        </pc:picChg>
        <pc:picChg chg="mod">
          <ac:chgData name="Cihan Zeyrek" userId="dd9724baaf2e43d1" providerId="LiveId" clId="{E5A86D5C-552E-4995-AB32-5E49D96B1D3A}" dt="2025-07-04T12:14:38.686" v="4410" actId="1076"/>
          <ac:picMkLst>
            <pc:docMk/>
            <pc:sldMk cId="3613911005" sldId="258"/>
            <ac:picMk id="68" creationId="{288F68B4-DDA1-2EEB-9F23-81C0A0F5FDB5}"/>
          </ac:picMkLst>
        </pc:picChg>
        <pc:picChg chg="mod">
          <ac:chgData name="Cihan Zeyrek" userId="dd9724baaf2e43d1" providerId="LiveId" clId="{E5A86D5C-552E-4995-AB32-5E49D96B1D3A}" dt="2025-07-04T12:14:51.643" v="4413" actId="1076"/>
          <ac:picMkLst>
            <pc:docMk/>
            <pc:sldMk cId="3613911005" sldId="258"/>
            <ac:picMk id="72" creationId="{08B70003-AD1E-4701-456D-41507D8EABB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r>
              <a:rPr lang="en-US" sz="1200" b="0" i="0" u="none" strike="noStrike" baseline="0" noProof="0" dirty="0">
                <a:solidFill>
                  <a:schemeClr val="tx1"/>
                </a:solidFill>
                <a:effectLst/>
                <a:latin typeface="Source Sans Pro" panose="020B0503030403020204" pitchFamily="34" charset="0"/>
                <a:ea typeface="Source Sans Pro" panose="020B0503030403020204" pitchFamily="34" charset="0"/>
              </a:rPr>
              <a:t>Results and Limitations of Shift Significance Testing</a:t>
            </a:r>
            <a:endParaRPr lang="en-US" sz="1200" noProof="0" dirty="0">
              <a:solidFill>
                <a:schemeClr val="tx1"/>
              </a:solidFill>
              <a:latin typeface="Source Sans Pro" panose="020B0503030403020204" pitchFamily="34" charset="0"/>
              <a:ea typeface="Source Sans Pro" panose="020B0503030403020204" pitchFamily="34" charset="0"/>
            </a:endParaRPr>
          </a:p>
        </c:rich>
      </c:tx>
      <c:layout>
        <c:manualLayout>
          <c:xMode val="edge"/>
          <c:yMode val="edge"/>
          <c:x val="2.0111960011707456E-2"/>
          <c:y val="5.531299752497102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title>
    <c:autoTitleDeleted val="0"/>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79C9-6C4D-AD61-958EFD168548}"/>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79C9-6C4D-AD61-958EFD168548}"/>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79C9-6C4D-AD61-958EFD168548}"/>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79C9-6C4D-AD61-958EFD168548}"/>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79C9-6C4D-AD61-958EFD168548}"/>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04.07.2025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‹Nr.›</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04.07.2025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04.07.2025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04.07.2025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04.07.2025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04.07.2025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04.07.2025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04.07.2025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10" name="think-cell data - do not delete" hidden="1">
                        <a:extLst>
                          <a:ext uri="{FF2B5EF4-FFF2-40B4-BE49-F238E27FC236}">
                            <a16:creationId xmlns:a16="http://schemas.microsoft.com/office/drawing/2014/main" id="{0FF58641-B676-E7BF-E159-1466E7EADC17}"/>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04.07.2025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‹Nr.›</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3.png"/><Relationship Id="rId3" Type="http://schemas.openxmlformats.org/officeDocument/2006/relationships/notesSlide" Target="../notesSlides/notesSlide1.xml"/><Relationship Id="rId7" Type="http://schemas.openxmlformats.org/officeDocument/2006/relationships/image" Target="../media/image4.png"/><Relationship Id="rId12" Type="http://schemas.openxmlformats.org/officeDocument/2006/relationships/image" Target="../media/image9.emf"/><Relationship Id="rId17" Type="http://schemas.openxmlformats.org/officeDocument/2006/relationships/image" Target="../media/image11.png"/><Relationship Id="rId2" Type="http://schemas.openxmlformats.org/officeDocument/2006/relationships/slideLayout" Target="../slideLayouts/slideLayout1.xml"/><Relationship Id="rId16" Type="http://schemas.openxmlformats.org/officeDocument/2006/relationships/chart" Target="../charts/chart1.xml"/><Relationship Id="rId20" Type="http://schemas.openxmlformats.org/officeDocument/2006/relationships/image" Target="../media/image15.png"/><Relationship Id="rId1" Type="http://schemas.openxmlformats.org/officeDocument/2006/relationships/tags" Target="../tags/tag2.xml"/><Relationship Id="rId6" Type="http://schemas.openxmlformats.org/officeDocument/2006/relationships/image" Target="../media/image3.jpg"/><Relationship Id="rId11" Type="http://schemas.openxmlformats.org/officeDocument/2006/relationships/image" Target="../media/image8.png"/><Relationship Id="rId5" Type="http://schemas.openxmlformats.org/officeDocument/2006/relationships/image" Target="../media/image2.emf"/><Relationship Id="rId15" Type="http://schemas.openxmlformats.org/officeDocument/2006/relationships/image" Target="../media/image12.png"/><Relationship Id="rId10" Type="http://schemas.openxmlformats.org/officeDocument/2006/relationships/image" Target="../media/image7.png"/><Relationship Id="rId19" Type="http://schemas.openxmlformats.org/officeDocument/2006/relationships/image" Target="../media/image14.png"/><Relationship Id="rId4" Type="http://schemas.openxmlformats.org/officeDocument/2006/relationships/oleObject" Target="../embeddings/oleObject2.bin"/><Relationship Id="rId9"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31623300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3395" y="6393054"/>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9" name="Abgerundetes Rechteck 18">
            <a:extLst>
              <a:ext uri="{FF2B5EF4-FFF2-40B4-BE49-F238E27FC236}">
                <a16:creationId xmlns:a16="http://schemas.microsoft.com/office/drawing/2014/main" id="{A79DB282-97A5-4F70-6071-974EECF280C5}"/>
              </a:ext>
            </a:extLst>
          </p:cNvPr>
          <p:cNvSpPr/>
          <p:nvPr/>
        </p:nvSpPr>
        <p:spPr>
          <a:xfrm>
            <a:off x="15330252" y="9094236"/>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400185" y="16615940"/>
            <a:ext cx="14295120" cy="8643709"/>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2" name="Abgerundetes Rechteck 21">
            <a:extLst>
              <a:ext uri="{FF2B5EF4-FFF2-40B4-BE49-F238E27FC236}">
                <a16:creationId xmlns:a16="http://schemas.microsoft.com/office/drawing/2014/main" id="{CADA5048-84E9-7610-1363-103CE5D313B8}"/>
              </a:ext>
            </a:extLst>
          </p:cNvPr>
          <p:cNvSpPr/>
          <p:nvPr/>
        </p:nvSpPr>
        <p:spPr>
          <a:xfrm>
            <a:off x="15286763" y="25651859"/>
            <a:ext cx="14528007" cy="12645545"/>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3" name="Abgerundetes Rechteck 22">
            <a:extLst>
              <a:ext uri="{FF2B5EF4-FFF2-40B4-BE49-F238E27FC236}">
                <a16:creationId xmlns:a16="http://schemas.microsoft.com/office/drawing/2014/main" id="{05D3A7DB-93DD-7817-A586-701FA44BDDE8}"/>
              </a:ext>
            </a:extLst>
          </p:cNvPr>
          <p:cNvSpPr/>
          <p:nvPr/>
        </p:nvSpPr>
        <p:spPr>
          <a:xfrm>
            <a:off x="563913" y="28191603"/>
            <a:ext cx="14217724" cy="10003290"/>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D04637A8-2720-C09A-253F-D30767B31FFF}"/>
              </a:ext>
            </a:extLst>
          </p:cNvPr>
          <p:cNvSpPr/>
          <p:nvPr/>
        </p:nvSpPr>
        <p:spPr>
          <a:xfrm>
            <a:off x="808316" y="6503870"/>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6"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pPr marL="571500" indent="-571500">
              <a:buFontTx/>
              <a:buChar char="-"/>
            </a:pPr>
            <a:r>
              <a:rPr lang="en-US" sz="4000" noProof="0" dirty="0">
                <a:solidFill>
                  <a:schemeClr val="tx1"/>
                </a:solidFill>
                <a:latin typeface="Source Sans Pro" panose="020B0503030403020204" pitchFamily="34" charset="0"/>
                <a:ea typeface="Source Sans Pro" panose="020B0503030403020204" pitchFamily="34" charset="0"/>
              </a:rPr>
              <a:t>SD + Mean</a:t>
            </a:r>
          </a:p>
          <a:p>
            <a:pPr marL="571500" indent="-571500">
              <a:buFontTx/>
              <a:buChar char="-"/>
            </a:pPr>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hteck 14">
            <a:extLst>
              <a:ext uri="{FF2B5EF4-FFF2-40B4-BE49-F238E27FC236}">
                <a16:creationId xmlns:a16="http://schemas.microsoft.com/office/drawing/2014/main" id="{318D8B86-DFF0-9641-CEC3-3D48CFA515DB}"/>
              </a:ext>
            </a:extLst>
          </p:cNvPr>
          <p:cNvSpPr/>
          <p:nvPr/>
        </p:nvSpPr>
        <p:spPr>
          <a:xfrm>
            <a:off x="15595757" y="16812766"/>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Source Sans Pro" panose="020B0503030403020204" pitchFamily="34" charset="0"/>
                <a:ea typeface="Source Sans Pro" panose="020B0503030403020204" pitchFamily="34" charset="0"/>
              </a:rPr>
              <a:t>Identification of Mitosis-Specific RBPs: Clocking in for the season</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6" name="Rechteck 15">
            <a:extLst>
              <a:ext uri="{FF2B5EF4-FFF2-40B4-BE49-F238E27FC236}">
                <a16:creationId xmlns:a16="http://schemas.microsoft.com/office/drawing/2014/main" id="{0FCE50A5-8321-3A15-8F2E-E7A4119AE242}"/>
              </a:ext>
            </a:extLst>
          </p:cNvPr>
          <p:cNvSpPr/>
          <p:nvPr/>
        </p:nvSpPr>
        <p:spPr>
          <a:xfrm>
            <a:off x="15449965" y="25898532"/>
            <a:ext cx="15355262"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Complex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7" name="Rechteck 16">
            <a:extLst>
              <a:ext uri="{FF2B5EF4-FFF2-40B4-BE49-F238E27FC236}">
                <a16:creationId xmlns:a16="http://schemas.microsoft.com/office/drawing/2014/main" id="{78BA0288-07D1-398D-6200-42A4A63DE015}"/>
              </a:ext>
            </a:extLst>
          </p:cNvPr>
          <p:cNvSpPr/>
          <p:nvPr/>
        </p:nvSpPr>
        <p:spPr>
          <a:xfrm>
            <a:off x="854627" y="28439764"/>
            <a:ext cx="12383450"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6"/>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7"/>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854627" y="3513522"/>
            <a:ext cx="14528007" cy="3170099"/>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a:t>
            </a:r>
          </a:p>
          <a:p>
            <a:r>
              <a:rPr lang="en-US" sz="2400" noProof="0" dirty="0">
                <a:latin typeface="Source Sans Pro" panose="020B0503030403020204" pitchFamily="34" charset="0"/>
                <a:ea typeface="Source Sans Pro" panose="020B0503030403020204" pitchFamily="34" charset="0"/>
              </a:rPr>
              <a:t>So, join us on his journey to 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764119" y="3807041"/>
            <a:ext cx="13785052" cy="6986528"/>
          </a:xfrm>
          <a:prstGeom prst="rect">
            <a:avLst/>
          </a:prstGeom>
          <a:noFill/>
        </p:spPr>
        <p:txBody>
          <a:bodyPr wrap="square" rtlCol="0">
            <a:spAutoFit/>
          </a:bodyPr>
          <a:lstStyle/>
          <a:p>
            <a:r>
              <a:rPr lang="en-US" sz="4000" noProof="0" dirty="0"/>
              <a:t>Our Goal: Hunting RNA-Binding Proteins in the Deep</a:t>
            </a:r>
          </a:p>
          <a:p>
            <a:r>
              <a:rPr lang="en-US" sz="2400" dirty="0"/>
              <a:t>The main goal of our project was to identify RNA-binding proteins (RBPs) in mitotic HeLa cells. To achieve this, proteins were fractionated with and without RNase treatment. Each sample was separated into 25 fractions, and protein intensities were measured using mass spectrometry in triplicates.</a:t>
            </a:r>
          </a:p>
          <a:p>
            <a:r>
              <a:rPr lang="en-US" sz="2400" dirty="0"/>
              <a:t>To uncover potential RBPs, we performed the following key steps:</a:t>
            </a:r>
          </a:p>
          <a:p>
            <a:pPr marL="342900" indent="-342900">
              <a:buFont typeface="Arial" panose="020B0604020202020204" pitchFamily="34" charset="0"/>
              <a:buChar char="•"/>
            </a:pPr>
            <a:r>
              <a:rPr lang="en-US" sz="2400" dirty="0"/>
              <a:t>Reproducibility analysis</a:t>
            </a:r>
          </a:p>
          <a:p>
            <a:pPr marL="342900" indent="-342900">
              <a:buFont typeface="Arial" panose="020B0604020202020204" pitchFamily="34" charset="0"/>
              <a:buChar char="•"/>
            </a:pPr>
            <a:r>
              <a:rPr lang="en-US" sz="2400" dirty="0"/>
              <a:t>Normalization of the data</a:t>
            </a:r>
          </a:p>
          <a:p>
            <a:pPr marL="342900" indent="-342900">
              <a:buFont typeface="Arial" panose="020B0604020202020204" pitchFamily="34" charset="0"/>
              <a:buChar char="•"/>
            </a:pPr>
            <a:r>
              <a:rPr lang="en-US" sz="2400" dirty="0"/>
              <a:t>Peak characterization</a:t>
            </a:r>
          </a:p>
          <a:p>
            <a:pPr marL="342900" indent="-342900">
              <a:buFont typeface="Arial" panose="020B0604020202020204" pitchFamily="34" charset="0"/>
              <a:buChar char="•"/>
            </a:pPr>
            <a:r>
              <a:rPr lang="en-US" sz="2400" dirty="0"/>
              <a:t>Shift analysis, where a left shift in the RNase condition indicates RBP behavior</a:t>
            </a:r>
          </a:p>
          <a:p>
            <a:r>
              <a:rPr lang="en-US" sz="2400" dirty="0"/>
              <a:t>To gain deeper insights, we extended the analysis by:</a:t>
            </a:r>
          </a:p>
          <a:p>
            <a:pPr marL="342900" indent="-342900">
              <a:buFont typeface="Arial" panose="020B0604020202020204" pitchFamily="34" charset="0"/>
              <a:buChar char="•"/>
            </a:pPr>
            <a:r>
              <a:rPr lang="en-US" sz="2400" dirty="0"/>
              <a:t>Identifying RBPs specifically active during mitosis</a:t>
            </a:r>
          </a:p>
          <a:p>
            <a:pPr marL="342900" indent="-342900">
              <a:buFont typeface="Arial" panose="020B0604020202020204" pitchFamily="34" charset="0"/>
              <a:buChar char="•"/>
            </a:pPr>
            <a:r>
              <a:rPr lang="en-US" sz="2400" dirty="0"/>
              <a:t>Clustering peak characteristics to reveal potential complexes</a:t>
            </a:r>
          </a:p>
          <a:p>
            <a:pPr marL="342900" indent="-342900">
              <a:buFont typeface="Arial" panose="020B0604020202020204" pitchFamily="34" charset="0"/>
              <a:buChar char="•"/>
            </a:pPr>
            <a:r>
              <a:rPr lang="en-US" sz="2400" dirty="0"/>
              <a:t>Performing linear regression to predict molecular weight from peak data</a:t>
            </a:r>
          </a:p>
          <a:p>
            <a:pPr marL="342900" indent="-342900">
              <a:buFont typeface="Arial" panose="020B0604020202020204" pitchFamily="34" charset="0"/>
              <a:buChar char="•"/>
            </a:pPr>
            <a:endParaRPr lang="en-US" sz="2400" dirty="0"/>
          </a:p>
          <a:p>
            <a:endParaRPr lang="en-US" sz="2400" noProof="0" dirty="0"/>
          </a:p>
          <a:p>
            <a:endParaRPr lang="en-US" sz="2400" dirty="0"/>
          </a:p>
          <a:p>
            <a:endParaRPr lang="en-US" sz="2400" noProof="0" dirty="0"/>
          </a:p>
          <a:p>
            <a:endParaRPr lang="en-US" sz="2400" noProof="0" dirty="0"/>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noProof="0" dirty="0">
                <a:solidFill>
                  <a:schemeClr val="bg1"/>
                </a:solidFill>
                <a:latin typeface="Source Sans Pro" panose="020B0503030403020204" pitchFamily="34" charset="0"/>
                <a:ea typeface="Source Sans Pro" panose="020B0503030403020204" pitchFamily="34" charset="0"/>
              </a:rPr>
              <a:t>Main </a:t>
            </a:r>
            <a:r>
              <a:rPr lang="en-US" sz="4000" noProof="0" dirty="0" err="1">
                <a:solidFill>
                  <a:schemeClr val="bg1"/>
                </a:solidFill>
                <a:latin typeface="Source Sans Pro" panose="020B0503030403020204" pitchFamily="34" charset="0"/>
                <a:ea typeface="Source Sans Pro" panose="020B0503030403020204" pitchFamily="34" charset="0"/>
              </a:rPr>
              <a:t>FIndings</a:t>
            </a:r>
            <a:endParaRPr lang="en-US" sz="4000" noProof="0" dirty="0">
              <a:solidFill>
                <a:schemeClr val="bg1"/>
              </a:solidFill>
              <a:latin typeface="Source Sans Pro" panose="020B0503030403020204" pitchFamily="34" charset="0"/>
              <a:ea typeface="Source Sans Pro" panose="020B0503030403020204" pitchFamily="34" charset="0"/>
            </a:endParaRPr>
          </a:p>
        </p:txBody>
      </p:sp>
      <p:sp>
        <p:nvSpPr>
          <p:cNvPr id="12" name="Rectangle 11">
            <a:extLst>
              <a:ext uri="{FF2B5EF4-FFF2-40B4-BE49-F238E27FC236}">
                <a16:creationId xmlns:a16="http://schemas.microsoft.com/office/drawing/2014/main" id="{B9A6FAFB-7C49-7213-7BD8-8E66DBEDBBBF}"/>
              </a:ext>
            </a:extLst>
          </p:cNvPr>
          <p:cNvSpPr/>
          <p:nvPr/>
        </p:nvSpPr>
        <p:spPr>
          <a:xfrm>
            <a:off x="15848412" y="11927105"/>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8" name="Picture 7"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02479" y="11965102"/>
            <a:ext cx="5232939" cy="3924704"/>
          </a:xfrm>
          <a:prstGeom prst="rect">
            <a:avLst/>
          </a:prstGeom>
        </p:spPr>
      </p:pic>
      <p:pic>
        <p:nvPicPr>
          <p:cNvPr id="38" name="Grafik 37">
            <a:extLst>
              <a:ext uri="{FF2B5EF4-FFF2-40B4-BE49-F238E27FC236}">
                <a16:creationId xmlns:a16="http://schemas.microsoft.com/office/drawing/2014/main" id="{E5FDED8C-E7AC-C058-2B47-E49642388937}"/>
              </a:ext>
            </a:extLst>
          </p:cNvPr>
          <p:cNvPicPr>
            <a:picLocks noChangeAspect="1"/>
          </p:cNvPicPr>
          <p:nvPr/>
        </p:nvPicPr>
        <p:blipFill>
          <a:blip r:embed="rId9"/>
          <a:stretch>
            <a:fillRect/>
          </a:stretch>
        </p:blipFill>
        <p:spPr>
          <a:xfrm>
            <a:off x="6929493" y="31010872"/>
            <a:ext cx="6449752" cy="4364752"/>
          </a:xfrm>
          <a:prstGeom prst="rect">
            <a:avLst/>
          </a:prstGeom>
        </p:spPr>
      </p:pic>
      <p:sp>
        <p:nvSpPr>
          <p:cNvPr id="2" name="Abgerundetes Rechteck 1">
            <a:extLst>
              <a:ext uri="{FF2B5EF4-FFF2-40B4-BE49-F238E27FC236}">
                <a16:creationId xmlns:a16="http://schemas.microsoft.com/office/drawing/2014/main" id="{49A02D2B-FEBA-8240-4F80-1023D79A7ABD}"/>
              </a:ext>
            </a:extLst>
          </p:cNvPr>
          <p:cNvSpPr/>
          <p:nvPr/>
        </p:nvSpPr>
        <p:spPr>
          <a:xfrm>
            <a:off x="560466" y="12905499"/>
            <a:ext cx="14295120" cy="14982315"/>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6" name="Rechteck 25">
            <a:extLst>
              <a:ext uri="{FF2B5EF4-FFF2-40B4-BE49-F238E27FC236}">
                <a16:creationId xmlns:a16="http://schemas.microsoft.com/office/drawing/2014/main" id="{BE290EAF-1A4B-D335-43DA-78DE46D94BC7}"/>
              </a:ext>
            </a:extLst>
          </p:cNvPr>
          <p:cNvSpPr/>
          <p:nvPr/>
        </p:nvSpPr>
        <p:spPr>
          <a:xfrm>
            <a:off x="898676" y="12970966"/>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pic>
        <p:nvPicPr>
          <p:cNvPr id="29" name="Grafik 28" descr="Ein Bild, das Reihe, Diagramm, Text, Screenshot enthält.&#10;&#10;KI-generierte Inhalte können fehlerhaft sein.">
            <a:extLst>
              <a:ext uri="{FF2B5EF4-FFF2-40B4-BE49-F238E27FC236}">
                <a16:creationId xmlns:a16="http://schemas.microsoft.com/office/drawing/2014/main" id="{ACBF7A39-3336-9D05-9D48-508D000FD43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43140" y="25426971"/>
            <a:ext cx="3325770" cy="2301759"/>
          </a:xfrm>
          <a:prstGeom prst="rect">
            <a:avLst/>
          </a:prstGeom>
        </p:spPr>
      </p:pic>
      <p:pic>
        <p:nvPicPr>
          <p:cNvPr id="31" name="Grafik 30" descr="Ein Bild, das Text, Diagramm, Reihe, Screenshot enthält.&#10;&#10;KI-generierte Inhalte können fehlerhaft sein.">
            <a:extLst>
              <a:ext uri="{FF2B5EF4-FFF2-40B4-BE49-F238E27FC236}">
                <a16:creationId xmlns:a16="http://schemas.microsoft.com/office/drawing/2014/main" id="{A0E5FA54-BA75-9B3C-0580-9B0ACD702D6B}"/>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22279" y="22355196"/>
            <a:ext cx="5033382" cy="3483594"/>
          </a:xfrm>
          <a:prstGeom prst="rect">
            <a:avLst/>
          </a:prstGeom>
        </p:spPr>
      </p:pic>
      <p:grpSp>
        <p:nvGrpSpPr>
          <p:cNvPr id="32" name="Gruppieren 31">
            <a:extLst>
              <a:ext uri="{FF2B5EF4-FFF2-40B4-BE49-F238E27FC236}">
                <a16:creationId xmlns:a16="http://schemas.microsoft.com/office/drawing/2014/main" id="{89CCBC6A-B864-9CD5-EAE0-99DF0B68B3EE}"/>
              </a:ext>
            </a:extLst>
          </p:cNvPr>
          <p:cNvGrpSpPr/>
          <p:nvPr/>
        </p:nvGrpSpPr>
        <p:grpSpPr>
          <a:xfrm>
            <a:off x="7361509" y="22683687"/>
            <a:ext cx="6445233" cy="2826613"/>
            <a:chOff x="5781935" y="15382625"/>
            <a:chExt cx="9102943" cy="4004262"/>
          </a:xfrm>
        </p:grpSpPr>
        <p:pic>
          <p:nvPicPr>
            <p:cNvPr id="33" name="Grafik 32">
              <a:extLst>
                <a:ext uri="{FF2B5EF4-FFF2-40B4-BE49-F238E27FC236}">
                  <a16:creationId xmlns:a16="http://schemas.microsoft.com/office/drawing/2014/main" id="{EBD00EA7-4C39-028D-529E-493655AA75AB}"/>
                </a:ext>
              </a:extLst>
            </p:cNvPr>
            <p:cNvPicPr>
              <a:picLocks noChangeAspect="1"/>
            </p:cNvPicPr>
            <p:nvPr/>
          </p:nvPicPr>
          <p:blipFill>
            <a:blip r:embed="rId12"/>
            <a:stretch>
              <a:fillRect/>
            </a:stretch>
          </p:blipFill>
          <p:spPr>
            <a:xfrm>
              <a:off x="7259397" y="15382625"/>
              <a:ext cx="5643803" cy="4004262"/>
            </a:xfrm>
            <a:prstGeom prst="rect">
              <a:avLst/>
            </a:prstGeom>
          </p:spPr>
        </p:pic>
        <p:sp>
          <p:nvSpPr>
            <p:cNvPr id="34" name="Textfeld 33">
              <a:extLst>
                <a:ext uri="{FF2B5EF4-FFF2-40B4-BE49-F238E27FC236}">
                  <a16:creationId xmlns:a16="http://schemas.microsoft.com/office/drawing/2014/main" id="{7ED38EB0-8928-F487-679D-DC08BBE8EFFC}"/>
                </a:ext>
              </a:extLst>
            </p:cNvPr>
            <p:cNvSpPr txBox="1"/>
            <p:nvPr/>
          </p:nvSpPr>
          <p:spPr>
            <a:xfrm>
              <a:off x="5781935" y="15436311"/>
              <a:ext cx="2810933" cy="830997"/>
            </a:xfrm>
            <a:prstGeom prst="rect">
              <a:avLst/>
            </a:prstGeom>
            <a:noFill/>
          </p:spPr>
          <p:txBody>
            <a:bodyPr wrap="square" rtlCol="0">
              <a:spAutoFit/>
            </a:bodyPr>
            <a:lstStyle/>
            <a:p>
              <a:pPr algn="ctr"/>
              <a:r>
                <a:rPr lang="en-US" sz="2400" noProof="0" dirty="0"/>
                <a:t>Identified </a:t>
              </a:r>
            </a:p>
            <a:p>
              <a:pPr algn="ctr"/>
              <a:r>
                <a:rPr lang="en-US" sz="2400" noProof="0" dirty="0"/>
                <a:t>RBPs</a:t>
              </a:r>
            </a:p>
          </p:txBody>
        </p:sp>
        <p:sp>
          <p:nvSpPr>
            <p:cNvPr id="35" name="Textfeld 34">
              <a:extLst>
                <a:ext uri="{FF2B5EF4-FFF2-40B4-BE49-F238E27FC236}">
                  <a16:creationId xmlns:a16="http://schemas.microsoft.com/office/drawing/2014/main" id="{F03FDA52-46F0-5D59-8ACF-A557623994B9}"/>
                </a:ext>
              </a:extLst>
            </p:cNvPr>
            <p:cNvSpPr txBox="1"/>
            <p:nvPr/>
          </p:nvSpPr>
          <p:spPr>
            <a:xfrm>
              <a:off x="11603557" y="18236389"/>
              <a:ext cx="3281321" cy="830997"/>
            </a:xfrm>
            <a:prstGeom prst="rect">
              <a:avLst/>
            </a:prstGeom>
            <a:noFill/>
          </p:spPr>
          <p:txBody>
            <a:bodyPr wrap="square" rtlCol="0">
              <a:spAutoFit/>
            </a:bodyPr>
            <a:lstStyle/>
            <a:p>
              <a:pPr algn="ctr"/>
              <a:r>
                <a:rPr lang="en-US" sz="2400" noProof="0" dirty="0" err="1"/>
                <a:t>Analysed</a:t>
              </a:r>
              <a:r>
                <a:rPr lang="en-US" sz="2400" noProof="0" dirty="0"/>
                <a:t> </a:t>
              </a:r>
            </a:p>
            <a:p>
              <a:pPr algn="ctr"/>
              <a:r>
                <a:rPr lang="en-US" sz="2400" noProof="0" dirty="0" err="1"/>
                <a:t>UniProt</a:t>
              </a:r>
              <a:r>
                <a:rPr lang="en-US" sz="2400" noProof="0" dirty="0"/>
                <a:t> RBPs</a:t>
              </a:r>
            </a:p>
          </p:txBody>
        </p:sp>
      </p:grpSp>
      <p:sp>
        <p:nvSpPr>
          <p:cNvPr id="37" name="Textfeld 36">
            <a:extLst>
              <a:ext uri="{FF2B5EF4-FFF2-40B4-BE49-F238E27FC236}">
                <a16:creationId xmlns:a16="http://schemas.microsoft.com/office/drawing/2014/main" id="{F88925D1-CFC4-5D93-A097-3F0428360137}"/>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39" name="Textfeld 38">
            <a:extLst>
              <a:ext uri="{FF2B5EF4-FFF2-40B4-BE49-F238E27FC236}">
                <a16:creationId xmlns:a16="http://schemas.microsoft.com/office/drawing/2014/main" id="{E6EF7BF0-8EEC-4498-FCA6-9E2123BFB423}"/>
              </a:ext>
            </a:extLst>
          </p:cNvPr>
          <p:cNvSpPr txBox="1"/>
          <p:nvPr/>
        </p:nvSpPr>
        <p:spPr>
          <a:xfrm>
            <a:off x="802825" y="13825667"/>
            <a:ext cx="7385975" cy="2739211"/>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a:t>
            </a:r>
          </a:p>
          <a:p>
            <a:pPr algn="just"/>
            <a:endParaRPr lang="en-US" sz="1000" noProof="0" dirty="0"/>
          </a:p>
          <a:p>
            <a:pPr algn="just"/>
            <a:r>
              <a:rPr lang="en-US" sz="2400" b="1" noProof="0" dirty="0"/>
              <a:t>Peak Analysis: </a:t>
            </a:r>
            <a:r>
              <a:rPr lang="en-US" sz="2400" noProof="0" dirty="0"/>
              <a:t>For each protein profile, up to 6 peaks were identified using a slope-based function. </a:t>
            </a:r>
            <a:r>
              <a:rPr lang="en-US" sz="2400" noProof="0" dirty="0" err="1"/>
              <a:t>Treshold</a:t>
            </a:r>
            <a:r>
              <a:rPr lang="en-US" sz="2400" noProof="0" dirty="0"/>
              <a:t> for peak detection was set at 3% of maximal signal intensity. Applied to normalized values for control and RNase-treated sample. </a:t>
            </a:r>
          </a:p>
          <a:p>
            <a:endParaRPr lang="en-US" noProof="0" dirty="0"/>
          </a:p>
        </p:txBody>
      </p:sp>
      <p:sp>
        <p:nvSpPr>
          <p:cNvPr id="40" name="Textfeld 39">
            <a:extLst>
              <a:ext uri="{FF2B5EF4-FFF2-40B4-BE49-F238E27FC236}">
                <a16:creationId xmlns:a16="http://schemas.microsoft.com/office/drawing/2014/main" id="{9E00ACD3-20DA-AFDB-EE91-F0B099D4597C}"/>
              </a:ext>
            </a:extLst>
          </p:cNvPr>
          <p:cNvSpPr txBox="1"/>
          <p:nvPr/>
        </p:nvSpPr>
        <p:spPr>
          <a:xfrm>
            <a:off x="882079" y="16846665"/>
            <a:ext cx="13908659" cy="1938992"/>
          </a:xfrm>
          <a:prstGeom prst="rect">
            <a:avLst/>
          </a:prstGeom>
          <a:noFill/>
        </p:spPr>
        <p:txBody>
          <a:bodyPr wrap="square" rtlCol="0">
            <a:spAutoFit/>
          </a:bodyPr>
          <a:lstStyle/>
          <a:p>
            <a:pPr algn="just"/>
            <a:r>
              <a:rPr lang="en-US" sz="2400" b="1" noProof="0" dirty="0"/>
              <a:t>Shift Characteristics </a:t>
            </a:r>
            <a:r>
              <a:rPr lang="en-US" sz="2400" noProof="0" dirty="0">
                <a:latin typeface="Source Sans Pro" panose="020B0503030403020204" pitchFamily="34" charset="0"/>
                <a:ea typeface="Source Sans Pro" panose="020B0503030403020204" pitchFamily="34" charset="0"/>
              </a:rPr>
              <a:t>Protein distributions were </a:t>
            </a:r>
          </a:p>
          <a:p>
            <a:pPr algn="just"/>
            <a:r>
              <a:rPr lang="en-US" sz="2400" noProof="0" dirty="0">
                <a:latin typeface="Source Sans Pro" panose="020B0503030403020204" pitchFamily="34" charset="0"/>
                <a:ea typeface="Source Sans Pro" panose="020B0503030403020204" pitchFamily="34" charset="0"/>
              </a:rPr>
              <a:t>summarized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calculated</a:t>
            </a:r>
          </a:p>
          <a:p>
            <a:pPr algn="just"/>
            <a:r>
              <a:rPr lang="en-US" sz="2400" noProof="0" dirty="0">
                <a:latin typeface="Source Sans Pro" panose="020B0503030403020204" pitchFamily="34" charset="0"/>
                <a:ea typeface="Source Sans Pro" panose="020B0503030403020204" pitchFamily="34" charset="0"/>
              </a:rPr>
              <a:t> as the weighted average across all fractions. Shifts were defined as </a:t>
            </a:r>
            <a:r>
              <a:rPr lang="en-US" sz="2400" noProof="0" dirty="0" err="1">
                <a:latin typeface="Source Sans Pro" panose="020B0503030403020204" pitchFamily="34" charset="0"/>
                <a:ea typeface="Source Sans Pro" panose="020B0503030403020204" pitchFamily="34" charset="0"/>
              </a:rPr>
              <a:t>CoM_Ctrl</a:t>
            </a:r>
            <a:r>
              <a:rPr lang="en-US" sz="2400" noProof="0" dirty="0">
                <a:latin typeface="Source Sans Pro" panose="020B0503030403020204" pitchFamily="34" charset="0"/>
                <a:ea typeface="Source Sans Pro" panose="020B0503030403020204" pitchFamily="34" charset="0"/>
              </a:rPr>
              <a:t> – </a:t>
            </a:r>
            <a:r>
              <a:rPr lang="en-US" sz="2400" noProof="0" dirty="0" err="1">
                <a:latin typeface="Source Sans Pro" panose="020B0503030403020204" pitchFamily="34" charset="0"/>
                <a:ea typeface="Source Sans Pro" panose="020B0503030403020204" pitchFamily="34" charset="0"/>
              </a:rPr>
              <a:t>CoM_RNase</a:t>
            </a:r>
            <a:r>
              <a:rPr lang="en-US" sz="2400" noProof="0" dirty="0">
                <a:latin typeface="Source Sans Pro" panose="020B0503030403020204" pitchFamily="34" charset="0"/>
                <a:ea typeface="Source Sans Pro" panose="020B0503030403020204" pitchFamily="34" charset="0"/>
              </a:rPr>
              <a:t>: positive values indicated a leftward shift, negative values a rightward shift, and values near zero no change in distribution.</a:t>
            </a:r>
          </a:p>
          <a:p>
            <a:pPr algn="just"/>
            <a:endParaRPr lang="en-US" sz="2400" noProof="0" dirty="0">
              <a:latin typeface="Source Sans Pro" panose="020B0503030403020204" pitchFamily="34" charset="0"/>
              <a:ea typeface="Source Sans Pro" panose="020B0503030403020204" pitchFamily="34" charset="0"/>
            </a:endParaRPr>
          </a:p>
        </p:txBody>
      </p:sp>
      <p:pic>
        <p:nvPicPr>
          <p:cNvPr id="41" name="Grafik 40">
            <a:extLst>
              <a:ext uri="{FF2B5EF4-FFF2-40B4-BE49-F238E27FC236}">
                <a16:creationId xmlns:a16="http://schemas.microsoft.com/office/drawing/2014/main" id="{085B1AAD-70BC-D43F-DE61-2739306A23EC}"/>
              </a:ext>
            </a:extLst>
          </p:cNvPr>
          <p:cNvPicPr>
            <a:picLocks noChangeAspect="1"/>
          </p:cNvPicPr>
          <p:nvPr/>
        </p:nvPicPr>
        <p:blipFill>
          <a:blip r:embed="rId13"/>
          <a:stretch>
            <a:fillRect/>
          </a:stretch>
        </p:blipFill>
        <p:spPr>
          <a:xfrm>
            <a:off x="8502076" y="13319527"/>
            <a:ext cx="6236519" cy="3421957"/>
          </a:xfrm>
          <a:prstGeom prst="rect">
            <a:avLst/>
          </a:prstGeom>
        </p:spPr>
      </p:pic>
      <p:grpSp>
        <p:nvGrpSpPr>
          <p:cNvPr id="42" name="Gruppieren 41">
            <a:extLst>
              <a:ext uri="{FF2B5EF4-FFF2-40B4-BE49-F238E27FC236}">
                <a16:creationId xmlns:a16="http://schemas.microsoft.com/office/drawing/2014/main" id="{AF808B17-6572-A307-B9E8-253821F89EE7}"/>
              </a:ext>
            </a:extLst>
          </p:cNvPr>
          <p:cNvGrpSpPr/>
          <p:nvPr/>
        </p:nvGrpSpPr>
        <p:grpSpPr>
          <a:xfrm>
            <a:off x="4765060" y="18464738"/>
            <a:ext cx="4328867" cy="860116"/>
            <a:chOff x="9061760" y="14098081"/>
            <a:chExt cx="4328867" cy="860116"/>
          </a:xfrm>
        </p:grpSpPr>
        <p:sp>
          <p:nvSpPr>
            <p:cNvPr id="45" name="Abgerundetes Rechteck 44">
              <a:extLst>
                <a:ext uri="{FF2B5EF4-FFF2-40B4-BE49-F238E27FC236}">
                  <a16:creationId xmlns:a16="http://schemas.microsoft.com/office/drawing/2014/main" id="{383CE23E-E30E-605A-7CAB-C3F82B7FB91A}"/>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C8697122-1F57-2A95-C751-74F7E5823F08}"/>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xmlns="">
            <p:sp>
              <p:nvSpPr>
                <p:cNvPr id="47" name="Textfeld 46">
                  <a:extLst>
                    <a:ext uri="{FF2B5EF4-FFF2-40B4-BE49-F238E27FC236}">
                      <a16:creationId xmlns:a16="http://schemas.microsoft.com/office/drawing/2014/main" id="{C8697122-1F57-2A95-C751-74F7E5823F08}"/>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15"/>
                  <a:stretch>
                    <a:fillRect/>
                  </a:stretch>
                </a:blipFill>
              </p:spPr>
              <p:txBody>
                <a:bodyPr/>
                <a:lstStyle/>
                <a:p>
                  <a:r>
                    <a:rPr lang="de-DE">
                      <a:noFill/>
                    </a:rPr>
                    <a:t> </a:t>
                  </a:r>
                </a:p>
              </p:txBody>
            </p:sp>
          </mc:Fallback>
        </mc:AlternateContent>
      </p:grpSp>
      <p:graphicFrame>
        <p:nvGraphicFramePr>
          <p:cNvPr id="48" name="Diagramm 47">
            <a:extLst>
              <a:ext uri="{FF2B5EF4-FFF2-40B4-BE49-F238E27FC236}">
                <a16:creationId xmlns:a16="http://schemas.microsoft.com/office/drawing/2014/main" id="{B4582048-10B5-61D2-9583-8E75A86FF2D5}"/>
              </a:ext>
            </a:extLst>
          </p:cNvPr>
          <p:cNvGraphicFramePr/>
          <p:nvPr>
            <p:extLst>
              <p:ext uri="{D42A27DB-BD31-4B8C-83A1-F6EECF244321}">
                <p14:modId xmlns:p14="http://schemas.microsoft.com/office/powerpoint/2010/main" val="930634812"/>
              </p:ext>
            </p:extLst>
          </p:nvPr>
        </p:nvGraphicFramePr>
        <p:xfrm>
          <a:off x="10284771" y="18443121"/>
          <a:ext cx="4328867" cy="2525627"/>
        </p:xfrm>
        <a:graphic>
          <a:graphicData uri="http://schemas.openxmlformats.org/drawingml/2006/chart">
            <c:chart xmlns:c="http://schemas.openxmlformats.org/drawingml/2006/chart" xmlns:r="http://schemas.openxmlformats.org/officeDocument/2006/relationships" r:id="rId16"/>
          </a:graphicData>
        </a:graphic>
      </p:graphicFrame>
      <p:sp>
        <p:nvSpPr>
          <p:cNvPr id="49" name="Textfeld 48">
            <a:extLst>
              <a:ext uri="{FF2B5EF4-FFF2-40B4-BE49-F238E27FC236}">
                <a16:creationId xmlns:a16="http://schemas.microsoft.com/office/drawing/2014/main" id="{06A51717-529C-69ED-4034-81B1351AD584}"/>
              </a:ext>
            </a:extLst>
          </p:cNvPr>
          <p:cNvSpPr txBox="1"/>
          <p:nvPr/>
        </p:nvSpPr>
        <p:spPr>
          <a:xfrm>
            <a:off x="898676" y="19136735"/>
            <a:ext cx="9214407" cy="3631763"/>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b="1" noProof="0" dirty="0">
                <a:latin typeface="Source Sans Pro" panose="020B0503030403020204" pitchFamily="34" charset="0"/>
                <a:ea typeface="Source Sans Pro" panose="020B0503030403020204" pitchFamily="34" charset="0"/>
              </a:rPr>
              <a:t>T-Test: </a:t>
            </a:r>
            <a:r>
              <a:rPr lang="en-US" sz="2400" noProof="0" dirty="0">
                <a:latin typeface="Source Sans Pro" panose="020B0503030403020204" pitchFamily="34" charset="0"/>
                <a:ea typeface="Source Sans Pro" panose="020B0503030403020204" pitchFamily="34" charset="0"/>
              </a:rPr>
              <a:t>To statistically assess RNA dependence, we computed shift distances from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values across all replicates. A Shapiro-Wilk test was performed to confirm normality. If normally distributed, a one-sided t-test was used to assess whether the mean shift exceeded 1. </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Out of 7159 </a:t>
            </a:r>
            <a:r>
              <a:rPr lang="en-US" sz="2400" noProof="0" dirty="0" err="1">
                <a:latin typeface="Source Sans Pro" panose="020B0503030403020204" pitchFamily="34" charset="0"/>
                <a:ea typeface="Source Sans Pro" panose="020B0503030403020204" pitchFamily="34" charset="0"/>
              </a:rPr>
              <a:t>analysed</a:t>
            </a:r>
            <a:r>
              <a:rPr lang="en-US" sz="2400" noProof="0" dirty="0">
                <a:latin typeface="Source Sans Pro" panose="020B0503030403020204" pitchFamily="34" charset="0"/>
                <a:ea typeface="Source Sans Pro" panose="020B0503030403020204" pitchFamily="34" charset="0"/>
              </a:rPr>
              <a:t> Proteins, </a:t>
            </a:r>
            <a:r>
              <a:rPr lang="en-US" sz="2400" b="1" noProof="0" dirty="0">
                <a:latin typeface="Source Sans Pro" panose="020B0503030403020204" pitchFamily="34" charset="0"/>
                <a:ea typeface="Source Sans Pro" panose="020B0503030403020204" pitchFamily="34" charset="0"/>
              </a:rPr>
              <a:t>794 </a:t>
            </a:r>
            <a:r>
              <a:rPr lang="en-US" sz="2400" b="1" noProof="0" dirty="0" err="1">
                <a:latin typeface="Source Sans Pro" panose="020B0503030403020204" pitchFamily="34" charset="0"/>
                <a:ea typeface="Source Sans Pro" panose="020B0503030403020204" pitchFamily="34" charset="0"/>
              </a:rPr>
              <a:t>exihibited</a:t>
            </a:r>
            <a:r>
              <a:rPr lang="en-US" sz="2400" b="1" noProof="0" dirty="0">
                <a:latin typeface="Source Sans Pro" panose="020B0503030403020204" pitchFamily="34" charset="0"/>
                <a:ea typeface="Source Sans Pro" panose="020B0503030403020204" pitchFamily="34" charset="0"/>
              </a:rPr>
              <a:t> a significant shift  </a:t>
            </a:r>
            <a:r>
              <a:rPr lang="en-US" sz="2400" noProof="0" dirty="0">
                <a:latin typeface="Source Sans Pro" panose="020B0503030403020204" pitchFamily="34" charset="0"/>
                <a:ea typeface="Source Sans Pro" panose="020B0503030403020204" pitchFamily="34" charset="0"/>
              </a:rPr>
              <a:t>and where classified as RBPs. </a:t>
            </a:r>
          </a:p>
          <a:p>
            <a:pPr algn="just"/>
            <a:endParaRPr lang="en-US" sz="2400" noProof="0" dirty="0">
              <a:latin typeface="Source Sans Pro" panose="020B0503030403020204" pitchFamily="34" charset="0"/>
              <a:ea typeface="Source Sans Pro" panose="020B0503030403020204" pitchFamily="34" charset="0"/>
            </a:endParaRPr>
          </a:p>
          <a:p>
            <a:endParaRPr lang="en-US" noProof="0" dirty="0"/>
          </a:p>
        </p:txBody>
      </p:sp>
      <p:sp>
        <p:nvSpPr>
          <p:cNvPr id="50" name="Textfeld 49">
            <a:extLst>
              <a:ext uri="{FF2B5EF4-FFF2-40B4-BE49-F238E27FC236}">
                <a16:creationId xmlns:a16="http://schemas.microsoft.com/office/drawing/2014/main" id="{71AC231F-D6F1-37AC-E477-4F200AD7EBA5}"/>
              </a:ext>
            </a:extLst>
          </p:cNvPr>
          <p:cNvSpPr txBox="1"/>
          <p:nvPr/>
        </p:nvSpPr>
        <p:spPr>
          <a:xfrm>
            <a:off x="10205042" y="21096358"/>
            <a:ext cx="4488326"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51" name="Textfeld 50">
            <a:extLst>
              <a:ext uri="{FF2B5EF4-FFF2-40B4-BE49-F238E27FC236}">
                <a16:creationId xmlns:a16="http://schemas.microsoft.com/office/drawing/2014/main" id="{1EFE5839-827F-4EE7-93B1-21F410F3AF68}"/>
              </a:ext>
            </a:extLst>
          </p:cNvPr>
          <p:cNvSpPr txBox="1"/>
          <p:nvPr/>
        </p:nvSpPr>
        <p:spPr>
          <a:xfrm>
            <a:off x="8478844" y="16779116"/>
            <a:ext cx="6282985" cy="461665"/>
          </a:xfrm>
          <a:prstGeom prst="rect">
            <a:avLst/>
          </a:prstGeom>
          <a:noFill/>
        </p:spPr>
        <p:txBody>
          <a:bodyPr wrap="square" rtlCol="0">
            <a:spAutoFit/>
          </a:bodyPr>
          <a:lstStyle/>
          <a:p>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a:t>
            </a:r>
            <a:r>
              <a:rPr lang="en-US" sz="1200" i="1" noProof="0" dirty="0" err="1">
                <a:latin typeface="Source Sans Pro" panose="020B0503030403020204" pitchFamily="34" charset="0"/>
                <a:ea typeface="Source Sans Pro" panose="020B0503030403020204" pitchFamily="34" charset="0"/>
              </a:rPr>
              <a:t>rsults</a:t>
            </a:r>
            <a:r>
              <a:rPr lang="en-US" sz="1200" i="1" noProof="0" dirty="0">
                <a:latin typeface="Source Sans Pro" panose="020B0503030403020204" pitchFamily="34" charset="0"/>
                <a:ea typeface="Source Sans Pro" panose="020B0503030403020204" pitchFamily="34" charset="0"/>
              </a:rPr>
              <a:t>, etc. </a:t>
            </a:r>
          </a:p>
        </p:txBody>
      </p:sp>
      <p:sp>
        <p:nvSpPr>
          <p:cNvPr id="13" name="Textfeld 12">
            <a:extLst>
              <a:ext uri="{FF2B5EF4-FFF2-40B4-BE49-F238E27FC236}">
                <a16:creationId xmlns:a16="http://schemas.microsoft.com/office/drawing/2014/main" id="{B1FDECB6-1FBA-D64A-249B-C2A37669EFAA}"/>
              </a:ext>
            </a:extLst>
          </p:cNvPr>
          <p:cNvSpPr txBox="1"/>
          <p:nvPr/>
        </p:nvSpPr>
        <p:spPr>
          <a:xfrm>
            <a:off x="830996" y="7194777"/>
            <a:ext cx="6015282" cy="5262979"/>
          </a:xfrm>
          <a:prstGeom prst="rect">
            <a:avLst/>
          </a:prstGeom>
          <a:noFill/>
        </p:spPr>
        <p:txBody>
          <a:bodyPr wrap="square" rtlCol="0">
            <a:spAutoFit/>
          </a:bodyPr>
          <a:lstStyle/>
          <a:p>
            <a:r>
              <a:rPr lang="en-US" sz="2400" noProof="0" dirty="0"/>
              <a:t>To verify the reproducibility of the triplicates in our dataset, Spearman correlations were calculated between all replicate–fraction combinations. The resulting correlation coefficients (</a:t>
            </a:r>
            <a:r>
              <a:rPr lang="en-US" sz="2400" noProof="0" dirty="0" err="1"/>
              <a:t>r-values</a:t>
            </a:r>
            <a:r>
              <a:rPr lang="en-US" sz="2400" noProof="0" dirty="0"/>
              <a:t>) were visualized as two separate heatmaps - one for the RNase treatment (Fig. X on the right) and one for the control condition. </a:t>
            </a:r>
            <a:endParaRPr lang="en-US" sz="2400" dirty="0"/>
          </a:p>
          <a:p>
            <a:r>
              <a:rPr lang="en-US" sz="2400" noProof="0" dirty="0"/>
              <a:t>Reproducibility is indicated by high correlations within corresponding fractions across replicates, which should appear as prominent diagonal patterns in 3×3 blocks on the heatmaps. </a:t>
            </a:r>
            <a:r>
              <a:rPr lang="en-US" sz="2400" dirty="0"/>
              <a:t>This diagonal correlation structure was evident in both treatments.</a:t>
            </a:r>
            <a:endParaRPr lang="en-US" sz="2400" noProof="0" dirty="0"/>
          </a:p>
        </p:txBody>
      </p:sp>
      <p:pic>
        <p:nvPicPr>
          <p:cNvPr id="53" name="Grafik 52" descr="Ein Bild, das Text, Screenshot, Farbigkeit, Reihe enthält.&#10;&#10;KI-generierte Inhalte können fehlerhaft sein.">
            <a:extLst>
              <a:ext uri="{FF2B5EF4-FFF2-40B4-BE49-F238E27FC236}">
                <a16:creationId xmlns:a16="http://schemas.microsoft.com/office/drawing/2014/main" id="{BAAF9A28-A00D-D8F6-8487-F57CBEA64C0C}"/>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7311060" y="7217510"/>
            <a:ext cx="7082565" cy="4721710"/>
          </a:xfrm>
          <a:prstGeom prst="rect">
            <a:avLst/>
          </a:prstGeom>
        </p:spPr>
      </p:pic>
      <p:sp>
        <p:nvSpPr>
          <p:cNvPr id="56" name="Textfeld 55">
            <a:extLst>
              <a:ext uri="{FF2B5EF4-FFF2-40B4-BE49-F238E27FC236}">
                <a16:creationId xmlns:a16="http://schemas.microsoft.com/office/drawing/2014/main" id="{7866C7D8-BD84-2809-E6DA-3A7BCF109C79}"/>
              </a:ext>
            </a:extLst>
          </p:cNvPr>
          <p:cNvSpPr txBox="1"/>
          <p:nvPr/>
        </p:nvSpPr>
        <p:spPr>
          <a:xfrm>
            <a:off x="7278015" y="11954804"/>
            <a:ext cx="7115610" cy="646331"/>
          </a:xfrm>
          <a:prstGeom prst="rect">
            <a:avLst/>
          </a:prstGeom>
          <a:noFill/>
        </p:spPr>
        <p:txBody>
          <a:bodyPr wrap="square" rtlCol="0">
            <a:spAutoFit/>
          </a:bodyPr>
          <a:lstStyle/>
          <a:p>
            <a:r>
              <a:rPr lang="de-DE" sz="1200" b="1" i="1" dirty="0"/>
              <a:t>Fig. X </a:t>
            </a:r>
            <a:r>
              <a:rPr lang="de-DE" sz="1200" b="1" i="1" dirty="0" err="1"/>
              <a:t>Reproducibility</a:t>
            </a:r>
            <a:r>
              <a:rPr lang="de-DE" sz="1200" b="1" i="1" dirty="0"/>
              <a:t> </a:t>
            </a:r>
            <a:r>
              <a:rPr lang="de-DE" sz="1200" b="1" i="1" dirty="0" err="1"/>
              <a:t>heatmap</a:t>
            </a:r>
            <a:r>
              <a:rPr lang="de-DE" sz="1200" b="1" i="1" dirty="0"/>
              <a:t> (</a:t>
            </a:r>
            <a:r>
              <a:rPr lang="de-DE" sz="1200" b="1" i="1" dirty="0" err="1"/>
              <a:t>RNase</a:t>
            </a:r>
            <a:r>
              <a:rPr lang="de-DE" sz="1200" b="1" i="1" dirty="0"/>
              <a:t>, Spearman </a:t>
            </a:r>
            <a:r>
              <a:rPr lang="de-DE" sz="1200" b="1" i="1" dirty="0" err="1"/>
              <a:t>correlation</a:t>
            </a:r>
            <a:r>
              <a:rPr lang="de-DE" sz="1200" b="1" i="1" dirty="0"/>
              <a:t>): </a:t>
            </a:r>
            <a:r>
              <a:rPr lang="de-DE" sz="1200" dirty="0" err="1"/>
              <a:t>Heatmap</a:t>
            </a:r>
            <a:r>
              <a:rPr lang="de-DE" sz="1200" dirty="0"/>
              <a:t> </a:t>
            </a:r>
            <a:r>
              <a:rPr lang="de-DE" sz="1200" dirty="0" err="1"/>
              <a:t>displays</a:t>
            </a:r>
            <a:r>
              <a:rPr lang="de-DE" sz="1200" dirty="0"/>
              <a:t> </a:t>
            </a:r>
            <a:r>
              <a:rPr lang="de-DE" sz="1200" dirty="0" err="1"/>
              <a:t>pairwise</a:t>
            </a:r>
            <a:r>
              <a:rPr lang="de-DE" sz="1200" dirty="0"/>
              <a:t> Spearman </a:t>
            </a:r>
            <a:r>
              <a:rPr lang="de-DE" sz="1200" dirty="0" err="1"/>
              <a:t>correlation</a:t>
            </a:r>
            <a:r>
              <a:rPr lang="de-DE" sz="1200" dirty="0"/>
              <a:t> </a:t>
            </a:r>
            <a:r>
              <a:rPr lang="de-DE" sz="1200" dirty="0" err="1"/>
              <a:t>coefficients</a:t>
            </a:r>
            <a:r>
              <a:rPr lang="de-DE" sz="1200" dirty="0"/>
              <a:t> </a:t>
            </a:r>
            <a:r>
              <a:rPr lang="de-DE" sz="1200" dirty="0" err="1"/>
              <a:t>between</a:t>
            </a:r>
            <a:r>
              <a:rPr lang="de-DE" sz="1200" dirty="0"/>
              <a:t> all </a:t>
            </a:r>
            <a:r>
              <a:rPr lang="de-DE" sz="1200" dirty="0" err="1"/>
              <a:t>replicate</a:t>
            </a:r>
            <a:r>
              <a:rPr lang="de-DE" sz="1200" dirty="0"/>
              <a:t>–</a:t>
            </a:r>
            <a:r>
              <a:rPr lang="de-DE" sz="1200" dirty="0" err="1"/>
              <a:t>fraction</a:t>
            </a:r>
            <a:r>
              <a:rPr lang="de-DE" sz="1200" dirty="0"/>
              <a:t> </a:t>
            </a:r>
            <a:r>
              <a:rPr lang="de-DE" sz="1200" dirty="0" err="1"/>
              <a:t>combinations</a:t>
            </a:r>
            <a:r>
              <a:rPr lang="de-DE" sz="1200" dirty="0"/>
              <a:t> </a:t>
            </a:r>
            <a:r>
              <a:rPr lang="de-DE" sz="1200" dirty="0" err="1"/>
              <a:t>under</a:t>
            </a:r>
            <a:r>
              <a:rPr lang="de-DE" sz="1200" dirty="0"/>
              <a:t> </a:t>
            </a:r>
            <a:r>
              <a:rPr lang="de-DE" sz="1200" dirty="0" err="1"/>
              <a:t>RNase</a:t>
            </a:r>
            <a:r>
              <a:rPr lang="de-DE" sz="1200" dirty="0"/>
              <a:t> </a:t>
            </a:r>
            <a:r>
              <a:rPr lang="de-DE" sz="1200" dirty="0" err="1"/>
              <a:t>treatment</a:t>
            </a:r>
            <a:r>
              <a:rPr lang="de-DE" sz="1200" dirty="0"/>
              <a:t>. High </a:t>
            </a:r>
            <a:r>
              <a:rPr lang="de-DE" sz="1200" dirty="0" err="1"/>
              <a:t>correlations</a:t>
            </a:r>
            <a:r>
              <a:rPr lang="de-DE" sz="1200" dirty="0"/>
              <a:t> </a:t>
            </a:r>
            <a:r>
              <a:rPr lang="de-DE" sz="1200" dirty="0" err="1"/>
              <a:t>within</a:t>
            </a:r>
            <a:r>
              <a:rPr lang="de-DE" sz="1200" dirty="0"/>
              <a:t> 3×3 diagonal </a:t>
            </a:r>
            <a:r>
              <a:rPr lang="de-DE" sz="1200" dirty="0" err="1"/>
              <a:t>blocks</a:t>
            </a:r>
            <a:r>
              <a:rPr lang="de-DE" sz="1200" dirty="0"/>
              <a:t> </a:t>
            </a:r>
            <a:r>
              <a:rPr lang="de-DE" sz="1200" dirty="0" err="1"/>
              <a:t>indicate</a:t>
            </a:r>
            <a:r>
              <a:rPr lang="de-DE" sz="1200" dirty="0"/>
              <a:t> strong </a:t>
            </a:r>
            <a:r>
              <a:rPr lang="de-DE" sz="1200" dirty="0" err="1"/>
              <a:t>reproducibility</a:t>
            </a:r>
            <a:r>
              <a:rPr lang="de-DE" sz="1200" dirty="0"/>
              <a:t> </a:t>
            </a:r>
            <a:r>
              <a:rPr lang="de-DE" sz="1200" dirty="0" err="1"/>
              <a:t>across</a:t>
            </a:r>
            <a:r>
              <a:rPr lang="de-DE" sz="1200" dirty="0"/>
              <a:t> </a:t>
            </a:r>
            <a:r>
              <a:rPr lang="de-DE" sz="1200" dirty="0" err="1"/>
              <a:t>corresponding</a:t>
            </a:r>
            <a:r>
              <a:rPr lang="de-DE" sz="1200" dirty="0"/>
              <a:t> </a:t>
            </a:r>
            <a:r>
              <a:rPr lang="de-DE" sz="1200" dirty="0" err="1"/>
              <a:t>fractions</a:t>
            </a:r>
            <a:r>
              <a:rPr lang="de-DE" sz="1200" dirty="0"/>
              <a:t>.</a:t>
            </a:r>
            <a:endParaRPr lang="en-US" sz="1200" i="1" noProof="0" dirty="0">
              <a:latin typeface="Source Sans Pro" panose="020B0503030403020204" pitchFamily="34" charset="0"/>
              <a:ea typeface="Source Sans Pro" panose="020B0503030403020204" pitchFamily="34" charset="0"/>
            </a:endParaRPr>
          </a:p>
        </p:txBody>
      </p:sp>
      <p:sp>
        <p:nvSpPr>
          <p:cNvPr id="73" name="Rectangle 72">
            <a:extLst>
              <a:ext uri="{FF2B5EF4-FFF2-40B4-BE49-F238E27FC236}">
                <a16:creationId xmlns:a16="http://schemas.microsoft.com/office/drawing/2014/main" id="{497B7107-C6F9-BC8E-32F9-4EB58EBC3122}"/>
              </a:ext>
            </a:extLst>
          </p:cNvPr>
          <p:cNvSpPr/>
          <p:nvPr/>
        </p:nvSpPr>
        <p:spPr>
          <a:xfrm>
            <a:off x="22687042" y="26194178"/>
            <a:ext cx="6776884" cy="51059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72" name="Picture 71" descr="A screenshot of a video game&#10;&#10;AI-generated content may be incorrect.">
            <a:extLst>
              <a:ext uri="{FF2B5EF4-FFF2-40B4-BE49-F238E27FC236}">
                <a16:creationId xmlns:a16="http://schemas.microsoft.com/office/drawing/2014/main" id="{08B70003-AD1E-4701-456D-41507D8EABB7}"/>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22656645" y="26246968"/>
            <a:ext cx="6611709" cy="4958783"/>
          </a:xfrm>
          <a:prstGeom prst="rect">
            <a:avLst/>
          </a:prstGeom>
        </p:spPr>
      </p:pic>
      <p:sp>
        <p:nvSpPr>
          <p:cNvPr id="14" name="Rectangle 13">
            <a:extLst>
              <a:ext uri="{FF2B5EF4-FFF2-40B4-BE49-F238E27FC236}">
                <a16:creationId xmlns:a16="http://schemas.microsoft.com/office/drawing/2014/main" id="{AB754934-85BC-3E41-3BC6-0759F2D51BE4}"/>
              </a:ext>
            </a:extLst>
          </p:cNvPr>
          <p:cNvSpPr/>
          <p:nvPr/>
        </p:nvSpPr>
        <p:spPr>
          <a:xfrm>
            <a:off x="15709390" y="32900676"/>
            <a:ext cx="5005853" cy="381121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68" name="Picture 67" descr="A yellow and orange squares&#10;&#10;AI-generated content may be incorrect.">
            <a:extLst>
              <a:ext uri="{FF2B5EF4-FFF2-40B4-BE49-F238E27FC236}">
                <a16:creationId xmlns:a16="http://schemas.microsoft.com/office/drawing/2014/main" id="{288F68B4-DDA1-2EEB-9F23-81C0A0F5FDB5}"/>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5857545" y="32949588"/>
            <a:ext cx="4857698" cy="3643274"/>
          </a:xfrm>
          <a:prstGeom prst="rect">
            <a:avLst/>
          </a:prstGeom>
        </p:spPr>
      </p:pic>
      <p:sp>
        <p:nvSpPr>
          <p:cNvPr id="46" name="Textfeld 48">
            <a:extLst>
              <a:ext uri="{FF2B5EF4-FFF2-40B4-BE49-F238E27FC236}">
                <a16:creationId xmlns:a16="http://schemas.microsoft.com/office/drawing/2014/main" id="{09012934-17D9-9E1F-A0A5-E6B32DB352BC}"/>
              </a:ext>
            </a:extLst>
          </p:cNvPr>
          <p:cNvSpPr txBox="1"/>
          <p:nvPr/>
        </p:nvSpPr>
        <p:spPr>
          <a:xfrm>
            <a:off x="15360712" y="26807152"/>
            <a:ext cx="7670217" cy="5909310"/>
          </a:xfrm>
          <a:prstGeom prst="rect">
            <a:avLst/>
          </a:prstGeom>
          <a:noFill/>
        </p:spPr>
        <p:txBody>
          <a:bodyPr wrap="square" rtlCol="0">
            <a:spAutoFit/>
          </a:bodyPr>
          <a:lstStyle/>
          <a:p>
            <a:pPr algn="just"/>
            <a:r>
              <a:rPr lang="en-GB" sz="2400" b="1" dirty="0">
                <a:latin typeface="Source Sans Pro" panose="020B0503030403020204" pitchFamily="34" charset="0"/>
                <a:ea typeface="Source Sans Pro" panose="020B0503030403020204" pitchFamily="34" charset="0"/>
              </a:rPr>
              <a:t>DBSCAN :</a:t>
            </a:r>
          </a:p>
          <a:p>
            <a:r>
              <a:rPr lang="en-GB" sz="2400" dirty="0"/>
              <a:t>is a clustering algorithm that can classify points in low-density regions as it considers </a:t>
            </a:r>
            <a:r>
              <a:rPr lang="en-GB" sz="2400" b="1" dirty="0"/>
              <a:t>point density and distance</a:t>
            </a:r>
            <a:r>
              <a:rPr lang="en-GB" sz="2400" dirty="0"/>
              <a:t>.</a:t>
            </a:r>
          </a:p>
          <a:p>
            <a:r>
              <a:rPr lang="en-GB" sz="2400" b="1" dirty="0"/>
              <a:t>ε (epsilon):</a:t>
            </a:r>
            <a:r>
              <a:rPr lang="en-GB" sz="2400" dirty="0"/>
              <a:t> The maximum distance between two points to be considered </a:t>
            </a:r>
            <a:r>
              <a:rPr lang="en-GB" sz="2400" dirty="0" err="1"/>
              <a:t>neighbors</a:t>
            </a:r>
            <a:r>
              <a:rPr lang="en-GB" sz="2400" dirty="0"/>
              <a:t>.</a:t>
            </a:r>
          </a:p>
          <a:p>
            <a:pPr marL="800100" lvl="1" indent="-342900">
              <a:buFont typeface="Arial" panose="020B0604020202020204" pitchFamily="34" charset="0"/>
              <a:buChar char="•"/>
            </a:pPr>
            <a:r>
              <a:rPr lang="en-GB" sz="2400" dirty="0"/>
              <a:t>If ε </a:t>
            </a:r>
            <a:r>
              <a:rPr lang="en-GB" sz="2400" b="1" dirty="0"/>
              <a:t>low </a:t>
            </a:r>
            <a:r>
              <a:rPr lang="en-GB" sz="2400" dirty="0"/>
              <a:t>=&gt; most points are classified as noise.</a:t>
            </a:r>
          </a:p>
          <a:p>
            <a:pPr marL="800100" lvl="1" indent="-342900">
              <a:buFont typeface="Arial" panose="020B0604020202020204" pitchFamily="34" charset="0"/>
              <a:buChar char="•"/>
            </a:pPr>
            <a:r>
              <a:rPr lang="en-GB" sz="2400" dirty="0"/>
              <a:t>If ε </a:t>
            </a:r>
            <a:r>
              <a:rPr lang="en-GB" sz="2400" b="1" dirty="0"/>
              <a:t>high </a:t>
            </a:r>
            <a:r>
              <a:rPr lang="en-GB" sz="2400" dirty="0"/>
              <a:t>=&gt; noise points may form a single large, meaningless cluster.</a:t>
            </a:r>
          </a:p>
          <a:p>
            <a:pPr lvl="1"/>
            <a:r>
              <a:rPr lang="en-GB" sz="2400" b="1" dirty="0" err="1"/>
              <a:t>MinPts</a:t>
            </a:r>
            <a:r>
              <a:rPr lang="en-GB" sz="2400" b="1" dirty="0"/>
              <a:t>:</a:t>
            </a:r>
            <a:r>
              <a:rPr lang="en-GB" sz="2400" dirty="0"/>
              <a:t> The minimum number of </a:t>
            </a:r>
            <a:r>
              <a:rPr lang="en-GB" sz="2400" dirty="0" err="1"/>
              <a:t>neighbors</a:t>
            </a:r>
            <a:r>
              <a:rPr lang="en-GB" sz="2400" dirty="0"/>
              <a:t> (within ε distance) required to form a </a:t>
            </a:r>
            <a:r>
              <a:rPr lang="en-GB" sz="2400" b="1" dirty="0"/>
              <a:t>core point, border points</a:t>
            </a:r>
            <a:r>
              <a:rPr lang="en-GB" sz="2400" dirty="0"/>
              <a:t> are those within ε of a core point.</a:t>
            </a:r>
          </a:p>
          <a:p>
            <a:pPr marL="800100" lvl="1" indent="-342900">
              <a:buFont typeface="Arial" panose="020B0604020202020204" pitchFamily="34" charset="0"/>
              <a:buChar char="•"/>
            </a:pPr>
            <a:r>
              <a:rPr lang="en-GB" sz="2400" dirty="0"/>
              <a:t>If </a:t>
            </a:r>
            <a:r>
              <a:rPr lang="en-GB" sz="2400" dirty="0" err="1"/>
              <a:t>MinPts</a:t>
            </a:r>
            <a:r>
              <a:rPr lang="en-GB" sz="2400" dirty="0"/>
              <a:t>  </a:t>
            </a:r>
            <a:r>
              <a:rPr lang="en-GB" sz="2400" b="1" dirty="0"/>
              <a:t>low</a:t>
            </a:r>
            <a:r>
              <a:rPr lang="en-GB" sz="2400" dirty="0">
                <a:solidFill>
                  <a:srgbClr val="B22F28"/>
                </a:solidFill>
              </a:rPr>
              <a:t> </a:t>
            </a:r>
            <a:r>
              <a:rPr lang="en-GB" sz="2400" dirty="0"/>
              <a:t>=&gt;  isolated points can form clusters.</a:t>
            </a:r>
          </a:p>
          <a:p>
            <a:pPr marL="800100" lvl="1" indent="-342900">
              <a:buFont typeface="Arial" panose="020B0604020202020204" pitchFamily="34" charset="0"/>
              <a:buChar char="•"/>
            </a:pPr>
            <a:r>
              <a:rPr lang="en-GB" sz="2400" dirty="0"/>
              <a:t>If </a:t>
            </a:r>
            <a:r>
              <a:rPr lang="en-GB" sz="2400" dirty="0" err="1"/>
              <a:t>MinPts</a:t>
            </a:r>
            <a:r>
              <a:rPr lang="en-GB" sz="2400" dirty="0"/>
              <a:t>  </a:t>
            </a:r>
            <a:r>
              <a:rPr lang="en-GB" sz="2400" b="1" dirty="0"/>
              <a:t>high</a:t>
            </a:r>
            <a:r>
              <a:rPr lang="en-GB" sz="2400" dirty="0"/>
              <a:t> =&gt; large, dense clusters form, smaller ones are missed.</a:t>
            </a:r>
          </a:p>
          <a:p>
            <a:endParaRPr lang="en-US" noProof="0" dirty="0"/>
          </a:p>
        </p:txBody>
      </p:sp>
      <p:sp>
        <p:nvSpPr>
          <p:cNvPr id="52" name="Textfeld 48">
            <a:extLst>
              <a:ext uri="{FF2B5EF4-FFF2-40B4-BE49-F238E27FC236}">
                <a16:creationId xmlns:a16="http://schemas.microsoft.com/office/drawing/2014/main" id="{0C9E6692-E493-9100-A3A2-2553EE851C05}"/>
              </a:ext>
            </a:extLst>
          </p:cNvPr>
          <p:cNvSpPr txBox="1"/>
          <p:nvPr/>
        </p:nvSpPr>
        <p:spPr>
          <a:xfrm>
            <a:off x="20715243" y="32092643"/>
            <a:ext cx="10001633" cy="4216539"/>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a:t>
            </a:r>
          </a:p>
          <a:p>
            <a:pPr algn="just"/>
            <a:endParaRPr lang="en-US" sz="10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In order to </a:t>
            </a:r>
            <a:r>
              <a:rPr lang="en-US" sz="2400" noProof="0" dirty="0" err="1">
                <a:latin typeface="Source Sans Pro" panose="020B0503030403020204" pitchFamily="34" charset="0"/>
                <a:ea typeface="Source Sans Pro" panose="020B0503030403020204" pitchFamily="34" charset="0"/>
              </a:rPr>
              <a:t>cualitativly</a:t>
            </a:r>
            <a:r>
              <a:rPr lang="en-US" sz="2400" noProof="0" dirty="0">
                <a:latin typeface="Source Sans Pro" panose="020B0503030403020204" pitchFamily="34" charset="0"/>
                <a:ea typeface="Source Sans Pro" panose="020B0503030403020204" pitchFamily="34" charset="0"/>
              </a:rPr>
              <a:t> validate the efficiency in clustering of </a:t>
            </a:r>
          </a:p>
          <a:p>
            <a:pPr algn="just"/>
            <a:r>
              <a:rPr lang="en-US" sz="2400" noProof="0" dirty="0">
                <a:latin typeface="Source Sans Pro" panose="020B0503030403020204" pitchFamily="34" charset="0"/>
                <a:ea typeface="Source Sans Pro" panose="020B0503030403020204" pitchFamily="34" charset="0"/>
              </a:rPr>
              <a:t>the two parameters we created a heatmap with a specific </a:t>
            </a:r>
            <a:r>
              <a:rPr lang="en-US" sz="2400" b="1" noProof="0" dirty="0" err="1">
                <a:latin typeface="Source Sans Pro" panose="020B0503030403020204" pitchFamily="34" charset="0"/>
                <a:ea typeface="Source Sans Pro" panose="020B0503030403020204" pitchFamily="34" charset="0"/>
              </a:rPr>
              <a:t>sc</a:t>
            </a:r>
            <a:r>
              <a:rPr lang="en-US" sz="2400" b="1" dirty="0" err="1">
                <a:latin typeface="Source Sans Pro" panose="020B0503030403020204" pitchFamily="34" charset="0"/>
                <a:ea typeface="Source Sans Pro" panose="020B0503030403020204" pitchFamily="34" charset="0"/>
              </a:rPr>
              <a:t>oring</a:t>
            </a:r>
            <a:r>
              <a:rPr lang="en-US" sz="2400" b="1" dirty="0">
                <a:latin typeface="Source Sans Pro" panose="020B0503030403020204" pitchFamily="34" charset="0"/>
                <a:ea typeface="Source Sans Pro" panose="020B0503030403020204" pitchFamily="34" charset="0"/>
              </a:rPr>
              <a:t> logic</a:t>
            </a:r>
          </a:p>
          <a:p>
            <a:pPr algn="just"/>
            <a:endParaRPr lang="en-US" sz="2400" b="1"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And following Proteins (based on CORUM) </a:t>
            </a:r>
            <a:r>
              <a:rPr lang="en-US" sz="2400" dirty="0">
                <a:latin typeface="Source Sans Pro" panose="020B0503030403020204" pitchFamily="34" charset="0"/>
                <a:ea typeface="Source Sans Pro" panose="020B0503030403020204" pitchFamily="34" charset="0"/>
              </a:rPr>
              <a:t>as … </a:t>
            </a:r>
          </a:p>
          <a:p>
            <a:pPr algn="just"/>
            <a:endParaRPr lang="en-US" sz="2400" noProof="0" dirty="0">
              <a:latin typeface="Source Sans Pro" panose="020B0503030403020204" pitchFamily="34" charset="0"/>
              <a:ea typeface="Source Sans Pro" panose="020B0503030403020204" pitchFamily="34" charset="0"/>
            </a:endParaRPr>
          </a:p>
          <a:p>
            <a:pPr algn="just"/>
            <a:r>
              <a:rPr lang="en-US" sz="2400" dirty="0" err="1">
                <a:latin typeface="Source Sans Pro" panose="020B0503030403020204" pitchFamily="34" charset="0"/>
                <a:ea typeface="Source Sans Pro" panose="020B0503030403020204" pitchFamily="34" charset="0"/>
              </a:rPr>
              <a:t>Positv</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Controll</a:t>
            </a:r>
            <a:r>
              <a:rPr lang="en-US" sz="2400" dirty="0">
                <a:latin typeface="Source Sans Pro" panose="020B0503030403020204" pitchFamily="34" charset="0"/>
                <a:ea typeface="Source Sans Pro" panose="020B0503030403020204" pitchFamily="34" charset="0"/>
              </a:rPr>
              <a:t>:  Proteins from Complex XXX</a:t>
            </a:r>
          </a:p>
          <a:p>
            <a:pPr algn="just"/>
            <a:endParaRPr lang="en-US" sz="2400" dirty="0">
              <a:latin typeface="Source Sans Pro" panose="020B0503030403020204" pitchFamily="34" charset="0"/>
              <a:ea typeface="Source Sans Pro" panose="020B0503030403020204" pitchFamily="34" charset="0"/>
            </a:endParaRPr>
          </a:p>
          <a:p>
            <a:pPr algn="just"/>
            <a:r>
              <a:rPr lang="en-US" sz="2400" dirty="0" err="1">
                <a:latin typeface="Source Sans Pro" panose="020B0503030403020204" pitchFamily="34" charset="0"/>
                <a:ea typeface="Source Sans Pro" panose="020B0503030403020204" pitchFamily="34" charset="0"/>
              </a:rPr>
              <a:t>Negativ</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Controll</a:t>
            </a:r>
            <a:r>
              <a:rPr lang="en-US" sz="2400" dirty="0">
                <a:latin typeface="Source Sans Pro" panose="020B0503030403020204" pitchFamily="34" charset="0"/>
                <a:ea typeface="Source Sans Pro" panose="020B0503030403020204" pitchFamily="34" charset="0"/>
              </a:rPr>
              <a:t>:  </a:t>
            </a:r>
            <a:r>
              <a:rPr lang="en-US" sz="2400" dirty="0" err="1">
                <a:latin typeface="Source Sans Pro" panose="020B0503030403020204" pitchFamily="34" charset="0"/>
                <a:ea typeface="Source Sans Pro" panose="020B0503030403020204" pitchFamily="34" charset="0"/>
              </a:rPr>
              <a:t>Prteins</a:t>
            </a:r>
            <a:r>
              <a:rPr lang="en-US" sz="2400" dirty="0">
                <a:latin typeface="Source Sans Pro" panose="020B0503030403020204" pitchFamily="34" charset="0"/>
                <a:ea typeface="Source Sans Pro" panose="020B0503030403020204" pitchFamily="34" charset="0"/>
              </a:rPr>
              <a:t> X and Y </a:t>
            </a:r>
          </a:p>
          <a:p>
            <a:pPr algn="just"/>
            <a:r>
              <a:rPr lang="en-US" sz="2400" dirty="0">
                <a:latin typeface="Source Sans Pro" panose="020B0503030403020204" pitchFamily="34" charset="0"/>
                <a:ea typeface="Source Sans Pro" panose="020B0503030403020204" pitchFamily="34" charset="0"/>
              </a:rPr>
              <a:t> </a:t>
            </a:r>
            <a:endParaRPr lang="en-US" sz="2400" noProof="0" dirty="0">
              <a:latin typeface="Source Sans Pro" panose="020B0503030403020204" pitchFamily="34" charset="0"/>
              <a:ea typeface="Source Sans Pro" panose="020B0503030403020204" pitchFamily="34" charset="0"/>
            </a:endParaRPr>
          </a:p>
          <a:p>
            <a:endParaRPr lang="en-US" noProof="0" dirty="0"/>
          </a:p>
        </p:txBody>
      </p:sp>
      <p:pic>
        <p:nvPicPr>
          <p:cNvPr id="58" name="Grafik 57">
            <a:extLst>
              <a:ext uri="{FF2B5EF4-FFF2-40B4-BE49-F238E27FC236}">
                <a16:creationId xmlns:a16="http://schemas.microsoft.com/office/drawing/2014/main" id="{A4E66611-3D6E-9A44-4656-502C42629693}"/>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2074595" y="17620186"/>
            <a:ext cx="6864416" cy="5148312"/>
          </a:xfrm>
          <a:prstGeom prst="rect">
            <a:avLst/>
          </a:prstGeom>
        </p:spPr>
      </p:pic>
      <p:sp>
        <p:nvSpPr>
          <p:cNvPr id="36" name="Textfeld 35">
            <a:extLst>
              <a:ext uri="{FF2B5EF4-FFF2-40B4-BE49-F238E27FC236}">
                <a16:creationId xmlns:a16="http://schemas.microsoft.com/office/drawing/2014/main" id="{F123235E-33F2-9698-09ED-DD83FD4F8AAD}"/>
              </a:ext>
            </a:extLst>
          </p:cNvPr>
          <p:cNvSpPr txBox="1"/>
          <p:nvPr/>
        </p:nvSpPr>
        <p:spPr>
          <a:xfrm>
            <a:off x="15633676" y="17652922"/>
            <a:ext cx="6501830" cy="6370975"/>
          </a:xfrm>
          <a:prstGeom prst="rect">
            <a:avLst/>
          </a:prstGeom>
          <a:noFill/>
        </p:spPr>
        <p:txBody>
          <a:bodyPr wrap="square" rtlCol="0">
            <a:spAutoFit/>
          </a:bodyPr>
          <a:lstStyle/>
          <a:p>
            <a:r>
              <a:rPr lang="de-DE" sz="2400" b="1" dirty="0" err="1"/>
              <a:t>Comparative</a:t>
            </a:r>
            <a:r>
              <a:rPr lang="de-DE" sz="2400" b="1" dirty="0"/>
              <a:t> Shift Analysis</a:t>
            </a:r>
            <a:endParaRPr lang="en-US" sz="2400" b="1" dirty="0"/>
          </a:p>
          <a:p>
            <a:r>
              <a:rPr lang="en-US" sz="2400" dirty="0"/>
              <a:t>To investigate RNA-binding protein (RBP) activity beyond mitosis, we applied the same shift analysis pipeline to non-synchronized HeLa cells. For each protein, shift distances were calculated using center of mass (</a:t>
            </a:r>
            <a:r>
              <a:rPr lang="en-US" sz="2400" dirty="0" err="1"/>
              <a:t>CoM</a:t>
            </a:r>
            <a:r>
              <a:rPr lang="en-US" sz="2400" dirty="0"/>
              <a:t>) values derived from normalized signal distributions across all replicates. Normality was evaluated using the Shapiro–Wilk test, and statistical significance was determined by a one-sided t-test against a defined threshold.</a:t>
            </a:r>
          </a:p>
          <a:p>
            <a:r>
              <a:rPr lang="en-US" sz="2400" dirty="0"/>
              <a:t>This scatterplot visualizes the resulting shift distances for each protein, comparing mitotic and non-synchronized conditions. Each point represents a protein and reflects its condition-specific RNA dependence. </a:t>
            </a:r>
          </a:p>
          <a:p>
            <a:endParaRPr lang="en-US" sz="2400" dirty="0"/>
          </a:p>
        </p:txBody>
      </p:sp>
      <p:sp>
        <p:nvSpPr>
          <p:cNvPr id="43" name="Textfeld 42">
            <a:extLst>
              <a:ext uri="{FF2B5EF4-FFF2-40B4-BE49-F238E27FC236}">
                <a16:creationId xmlns:a16="http://schemas.microsoft.com/office/drawing/2014/main" id="{9C753B82-7F3B-08F2-D5CA-903A2F39B2EF}"/>
              </a:ext>
            </a:extLst>
          </p:cNvPr>
          <p:cNvSpPr txBox="1"/>
          <p:nvPr/>
        </p:nvSpPr>
        <p:spPr>
          <a:xfrm>
            <a:off x="21952883" y="22885382"/>
            <a:ext cx="7107839" cy="1015663"/>
          </a:xfrm>
          <a:prstGeom prst="rect">
            <a:avLst/>
          </a:prstGeom>
          <a:noFill/>
        </p:spPr>
        <p:txBody>
          <a:bodyPr wrap="square" rtlCol="0">
            <a:spAutoFit/>
          </a:bodyPr>
          <a:lstStyle/>
          <a:p>
            <a:r>
              <a:rPr lang="de-DE" sz="1200" b="1" dirty="0"/>
              <a:t>Fig. X </a:t>
            </a:r>
            <a:r>
              <a:rPr lang="de-DE" sz="1200" b="1" i="1" dirty="0" err="1"/>
              <a:t>Comparative</a:t>
            </a:r>
            <a:r>
              <a:rPr lang="de-DE" sz="1200" b="1" i="1" dirty="0"/>
              <a:t> Shift Scatterplot (</a:t>
            </a:r>
            <a:r>
              <a:rPr lang="de-DE" sz="1200" b="1" i="1" dirty="0" err="1"/>
              <a:t>Mitosis</a:t>
            </a:r>
            <a:r>
              <a:rPr lang="de-DE" sz="1200" b="1" i="1" dirty="0"/>
              <a:t> vs. Non-</a:t>
            </a:r>
            <a:r>
              <a:rPr lang="de-DE" sz="1200" b="1" i="1" dirty="0" err="1"/>
              <a:t>Synchronized</a:t>
            </a:r>
            <a:r>
              <a:rPr lang="de-DE" sz="1200" b="1" i="1" dirty="0"/>
              <a:t>)</a:t>
            </a:r>
            <a:r>
              <a:rPr lang="de-DE" sz="1200" b="1" dirty="0"/>
              <a:t>:</a:t>
            </a:r>
            <a:r>
              <a:rPr lang="de-DE" sz="1200" dirty="0"/>
              <a:t> Scatterplot </a:t>
            </a:r>
            <a:r>
              <a:rPr lang="de-DE" sz="1200" dirty="0" err="1"/>
              <a:t>displays</a:t>
            </a:r>
            <a:r>
              <a:rPr lang="de-DE" sz="1200" dirty="0"/>
              <a:t> shift </a:t>
            </a:r>
            <a:r>
              <a:rPr lang="de-DE" sz="1200" dirty="0" err="1"/>
              <a:t>distances</a:t>
            </a:r>
            <a:r>
              <a:rPr lang="de-DE" sz="1200" dirty="0"/>
              <a:t> </a:t>
            </a:r>
            <a:r>
              <a:rPr lang="de-DE" sz="1200" dirty="0" err="1"/>
              <a:t>derived</a:t>
            </a:r>
            <a:r>
              <a:rPr lang="de-DE" sz="1200" dirty="0"/>
              <a:t> </a:t>
            </a:r>
            <a:r>
              <a:rPr lang="de-DE" sz="1200" dirty="0" err="1"/>
              <a:t>from</a:t>
            </a:r>
            <a:r>
              <a:rPr lang="de-DE" sz="1200" dirty="0"/>
              <a:t> </a:t>
            </a:r>
            <a:r>
              <a:rPr lang="de-DE" sz="1200" dirty="0" err="1"/>
              <a:t>center</a:t>
            </a:r>
            <a:r>
              <a:rPr lang="de-DE" sz="1200" dirty="0"/>
              <a:t> </a:t>
            </a:r>
            <a:r>
              <a:rPr lang="de-DE" sz="1200" dirty="0" err="1"/>
              <a:t>of</a:t>
            </a:r>
            <a:r>
              <a:rPr lang="de-DE" sz="1200" dirty="0"/>
              <a:t> </a:t>
            </a:r>
            <a:r>
              <a:rPr lang="de-DE" sz="1200" dirty="0" err="1"/>
              <a:t>mass</a:t>
            </a:r>
            <a:r>
              <a:rPr lang="de-DE" sz="1200" dirty="0"/>
              <a:t> (</a:t>
            </a:r>
            <a:r>
              <a:rPr lang="de-DE" sz="1200" dirty="0" err="1"/>
              <a:t>CoM</a:t>
            </a:r>
            <a:r>
              <a:rPr lang="de-DE" sz="1200" dirty="0"/>
              <a:t>) </a:t>
            </a:r>
            <a:r>
              <a:rPr lang="de-DE" sz="1200" dirty="0" err="1"/>
              <a:t>values</a:t>
            </a:r>
            <a:r>
              <a:rPr lang="de-DE" sz="1200" dirty="0"/>
              <a:t> </a:t>
            </a:r>
            <a:r>
              <a:rPr lang="de-DE" sz="1200" dirty="0" err="1"/>
              <a:t>for</a:t>
            </a:r>
            <a:r>
              <a:rPr lang="de-DE" sz="1200" dirty="0"/>
              <a:t> all </a:t>
            </a:r>
            <a:r>
              <a:rPr lang="de-DE" sz="1200" dirty="0" err="1"/>
              <a:t>proteins</a:t>
            </a:r>
            <a:r>
              <a:rPr lang="de-DE" sz="1200" dirty="0"/>
              <a:t> </a:t>
            </a:r>
            <a:r>
              <a:rPr lang="de-DE" sz="1200" dirty="0" err="1"/>
              <a:t>under</a:t>
            </a:r>
            <a:r>
              <a:rPr lang="de-DE" sz="1200" dirty="0"/>
              <a:t> </a:t>
            </a:r>
            <a:r>
              <a:rPr lang="de-DE" sz="1200" dirty="0" err="1"/>
              <a:t>both</a:t>
            </a:r>
            <a:r>
              <a:rPr lang="de-DE" sz="1200" dirty="0"/>
              <a:t> </a:t>
            </a:r>
            <a:r>
              <a:rPr lang="de-DE" sz="1200" dirty="0" err="1"/>
              <a:t>conditions</a:t>
            </a:r>
            <a:r>
              <a:rPr lang="de-DE" sz="1200" dirty="0"/>
              <a:t>. </a:t>
            </a:r>
            <a:r>
              <a:rPr lang="de-DE" sz="1200" dirty="0" err="1"/>
              <a:t>Each</a:t>
            </a:r>
            <a:r>
              <a:rPr lang="de-DE" sz="1200" dirty="0"/>
              <a:t> </a:t>
            </a:r>
            <a:r>
              <a:rPr lang="de-DE" sz="1200" dirty="0" err="1"/>
              <a:t>point</a:t>
            </a:r>
            <a:r>
              <a:rPr lang="de-DE" sz="1200" dirty="0"/>
              <a:t> </a:t>
            </a:r>
            <a:r>
              <a:rPr lang="de-DE" sz="1200" dirty="0" err="1"/>
              <a:t>represents</a:t>
            </a:r>
            <a:r>
              <a:rPr lang="de-DE" sz="1200" dirty="0"/>
              <a:t> </a:t>
            </a:r>
            <a:r>
              <a:rPr lang="de-DE" sz="1200" dirty="0" err="1"/>
              <a:t>one</a:t>
            </a:r>
            <a:r>
              <a:rPr lang="de-DE" sz="1200" dirty="0"/>
              <a:t> </a:t>
            </a:r>
            <a:r>
              <a:rPr lang="de-DE" sz="1200" dirty="0" err="1"/>
              <a:t>protein</a:t>
            </a:r>
            <a:r>
              <a:rPr lang="de-DE" sz="1200" dirty="0"/>
              <a:t>, color-</a:t>
            </a:r>
            <a:r>
              <a:rPr lang="de-DE" sz="1200" dirty="0" err="1"/>
              <a:t>coded</a:t>
            </a:r>
            <a:r>
              <a:rPr lang="de-DE" sz="1200" dirty="0"/>
              <a:t> </a:t>
            </a:r>
            <a:r>
              <a:rPr lang="de-DE" sz="1200" dirty="0" err="1"/>
              <a:t>by</a:t>
            </a:r>
            <a:r>
              <a:rPr lang="de-DE" sz="1200" dirty="0"/>
              <a:t> </a:t>
            </a:r>
            <a:r>
              <a:rPr lang="de-DE" sz="1200" dirty="0" err="1"/>
              <a:t>statistical</a:t>
            </a:r>
            <a:r>
              <a:rPr lang="de-DE" sz="1200" dirty="0"/>
              <a:t> </a:t>
            </a:r>
            <a:r>
              <a:rPr lang="de-DE" sz="1200" dirty="0" err="1"/>
              <a:t>significance</a:t>
            </a:r>
            <a:r>
              <a:rPr lang="de-DE" sz="1200" dirty="0"/>
              <a:t>. The </a:t>
            </a:r>
            <a:r>
              <a:rPr lang="de-DE" sz="1200" dirty="0" err="1"/>
              <a:t>red</a:t>
            </a:r>
            <a:r>
              <a:rPr lang="de-DE" sz="1200" dirty="0"/>
              <a:t> </a:t>
            </a:r>
            <a:r>
              <a:rPr lang="de-DE" sz="1200" dirty="0" err="1"/>
              <a:t>dashed</a:t>
            </a:r>
            <a:r>
              <a:rPr lang="de-DE" sz="1200" dirty="0"/>
              <a:t> </a:t>
            </a:r>
            <a:r>
              <a:rPr lang="de-DE" sz="1200" dirty="0" err="1"/>
              <a:t>identity</a:t>
            </a:r>
            <a:r>
              <a:rPr lang="de-DE" sz="1200" dirty="0"/>
              <a:t> </a:t>
            </a:r>
            <a:r>
              <a:rPr lang="de-DE" sz="1200" dirty="0" err="1"/>
              <a:t>line</a:t>
            </a:r>
            <a:r>
              <a:rPr lang="de-DE" sz="1200" dirty="0"/>
              <a:t> </a:t>
            </a:r>
            <a:r>
              <a:rPr lang="de-DE" sz="1200" dirty="0" err="1"/>
              <a:t>marks</a:t>
            </a:r>
            <a:r>
              <a:rPr lang="de-DE" sz="1200" dirty="0"/>
              <a:t> </a:t>
            </a:r>
            <a:r>
              <a:rPr lang="de-DE" sz="1200" dirty="0" err="1"/>
              <a:t>equal</a:t>
            </a:r>
            <a:r>
              <a:rPr lang="de-DE" sz="1200" dirty="0"/>
              <a:t> shift </a:t>
            </a:r>
            <a:r>
              <a:rPr lang="de-DE" sz="1200" dirty="0" err="1"/>
              <a:t>behavior</a:t>
            </a:r>
            <a:r>
              <a:rPr lang="de-DE" sz="1200" dirty="0"/>
              <a:t>; </a:t>
            </a:r>
            <a:r>
              <a:rPr lang="de-DE" sz="1200" dirty="0" err="1"/>
              <a:t>proteins</a:t>
            </a:r>
            <a:r>
              <a:rPr lang="de-DE" sz="1200" dirty="0"/>
              <a:t> </a:t>
            </a:r>
            <a:r>
              <a:rPr lang="de-DE" sz="1200" dirty="0" err="1"/>
              <a:t>below</a:t>
            </a:r>
            <a:r>
              <a:rPr lang="de-DE" sz="1200" dirty="0"/>
              <a:t> </a:t>
            </a:r>
            <a:r>
              <a:rPr lang="de-DE" sz="1200" dirty="0" err="1"/>
              <a:t>the</a:t>
            </a:r>
            <a:r>
              <a:rPr lang="de-DE" sz="1200" dirty="0"/>
              <a:t> </a:t>
            </a:r>
            <a:r>
              <a:rPr lang="de-DE" sz="1200" dirty="0" err="1"/>
              <a:t>line</a:t>
            </a:r>
            <a:r>
              <a:rPr lang="de-DE" sz="1200" dirty="0"/>
              <a:t> </a:t>
            </a:r>
            <a:r>
              <a:rPr lang="de-DE" sz="1200" dirty="0" err="1"/>
              <a:t>show</a:t>
            </a:r>
            <a:r>
              <a:rPr lang="de-DE" sz="1200" dirty="0"/>
              <a:t> </a:t>
            </a:r>
            <a:r>
              <a:rPr lang="de-DE" sz="1200" dirty="0" err="1"/>
              <a:t>mitosis-specific</a:t>
            </a:r>
            <a:r>
              <a:rPr lang="de-DE" sz="1200" dirty="0"/>
              <a:t> </a:t>
            </a:r>
            <a:r>
              <a:rPr lang="de-DE" sz="1200" dirty="0" err="1"/>
              <a:t>leftward</a:t>
            </a:r>
            <a:r>
              <a:rPr lang="de-DE" sz="1200" dirty="0"/>
              <a:t> </a:t>
            </a:r>
            <a:r>
              <a:rPr lang="de-DE" sz="1200" dirty="0" err="1"/>
              <a:t>shifts</a:t>
            </a:r>
            <a:r>
              <a:rPr lang="de-DE" sz="1200" dirty="0"/>
              <a:t>, </a:t>
            </a:r>
            <a:r>
              <a:rPr lang="de-DE" sz="1200" dirty="0" err="1"/>
              <a:t>suggesting</a:t>
            </a:r>
            <a:r>
              <a:rPr lang="de-DE" sz="1200" dirty="0"/>
              <a:t> RNA </a:t>
            </a:r>
            <a:r>
              <a:rPr lang="de-DE" sz="1200" dirty="0" err="1"/>
              <a:t>dependency</a:t>
            </a:r>
            <a:r>
              <a:rPr lang="de-DE" sz="1200" dirty="0"/>
              <a:t> </a:t>
            </a:r>
            <a:r>
              <a:rPr lang="de-DE" sz="1200" dirty="0" err="1"/>
              <a:t>unique</a:t>
            </a:r>
            <a:r>
              <a:rPr lang="de-DE" sz="1200" dirty="0"/>
              <a:t> </a:t>
            </a:r>
            <a:r>
              <a:rPr lang="de-DE" sz="1200" dirty="0" err="1"/>
              <a:t>to</a:t>
            </a:r>
            <a:r>
              <a:rPr lang="de-DE" sz="1200" dirty="0"/>
              <a:t> </a:t>
            </a:r>
            <a:r>
              <a:rPr lang="de-DE" sz="1200" dirty="0" err="1"/>
              <a:t>mitosis</a:t>
            </a:r>
            <a:r>
              <a:rPr lang="de-DE" sz="1200" dirty="0"/>
              <a:t>.</a:t>
            </a:r>
            <a:endParaRPr lang="en-US" sz="1200" dirty="0"/>
          </a:p>
        </p:txBody>
      </p:sp>
      <p:sp>
        <p:nvSpPr>
          <p:cNvPr id="44" name="Textfeld 43">
            <a:extLst>
              <a:ext uri="{FF2B5EF4-FFF2-40B4-BE49-F238E27FC236}">
                <a16:creationId xmlns:a16="http://schemas.microsoft.com/office/drawing/2014/main" id="{C41FF133-ADEB-E4F3-48D0-CDE044ACB3E5}"/>
              </a:ext>
            </a:extLst>
          </p:cNvPr>
          <p:cNvSpPr txBox="1"/>
          <p:nvPr/>
        </p:nvSpPr>
        <p:spPr>
          <a:xfrm>
            <a:off x="15595757" y="23876888"/>
            <a:ext cx="13817660" cy="1477328"/>
          </a:xfrm>
          <a:prstGeom prst="rect">
            <a:avLst/>
          </a:prstGeom>
          <a:noFill/>
        </p:spPr>
        <p:txBody>
          <a:bodyPr wrap="square" rtlCol="0">
            <a:spAutoFit/>
          </a:bodyPr>
          <a:lstStyle/>
          <a:p>
            <a:r>
              <a:rPr lang="en-US" sz="2400" dirty="0"/>
              <a:t>The red dashed identity line marks equal shifts across both cell states. Proteins falling below this line such as </a:t>
            </a:r>
            <a:r>
              <a:rPr lang="en-US" sz="2400" b="1" dirty="0" err="1"/>
              <a:t>RiboSix</a:t>
            </a:r>
            <a:r>
              <a:rPr lang="en-US" sz="2400" dirty="0"/>
              <a:t> show stronger RNA dependency during mitosis, suggesting their role is tightly linked to this specific cellular phase. Indeed, mitosis appears to be the active season for our little RBP hero.</a:t>
            </a:r>
          </a:p>
          <a:p>
            <a:endParaRPr lang="en-US" dirty="0"/>
          </a:p>
        </p:txBody>
      </p:sp>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1066</Words>
  <Application>Microsoft Office PowerPoint</Application>
  <PresentationFormat>Benutzerdefiniert</PresentationFormat>
  <Paragraphs>80</Paragraphs>
  <Slides>1</Slides>
  <Notes>1</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8" baseType="lpstr">
      <vt:lpstr>Aptos</vt:lpstr>
      <vt:lpstr>Aptos Display</vt:lpstr>
      <vt:lpstr>Arial</vt:lpstr>
      <vt:lpstr>Cambria Math</vt:lpstr>
      <vt:lpstr>Source Sans Pro</vt:lpstr>
      <vt:lpstr>Office</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Cihan Zeyrek</cp:lastModifiedBy>
  <cp:revision>7</cp:revision>
  <dcterms:created xsi:type="dcterms:W3CDTF">2025-06-30T15:36:19Z</dcterms:created>
  <dcterms:modified xsi:type="dcterms:W3CDTF">2025-07-04T12:14:56Z</dcterms:modified>
</cp:coreProperties>
</file>