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256" r:id="rId2"/>
    <p:sldId id="258" r:id="rId3"/>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00BFFF"/>
    <a:srgbClr val="BC70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12" dt="2025-07-02T09:58:00.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4684"/>
  </p:normalViewPr>
  <p:slideViewPr>
    <p:cSldViewPr snapToGrid="0">
      <p:cViewPr varScale="1">
        <p:scale>
          <a:sx n="16" d="100"/>
          <a:sy n="16" d="100"/>
        </p:scale>
        <p:origin x="3328" y="3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custSel modSld">
      <pc:chgData name="Cihan Zeyrek" userId="dd9724baaf2e43d1" providerId="LiveId" clId="{E5A86D5C-552E-4995-AB32-5E49D96B1D3A}" dt="2025-07-02T09:58:49.653" v="2867" actId="20577"/>
      <pc:docMkLst>
        <pc:docMk/>
      </pc:docMkLst>
      <pc:sldChg chg="addSp delSp modSp mod">
        <pc:chgData name="Cihan Zeyrek" userId="dd9724baaf2e43d1" providerId="LiveId" clId="{E5A86D5C-552E-4995-AB32-5E49D96B1D3A}" dt="2025-07-02T09:58:49.653" v="2867" actId="20577"/>
        <pc:sldMkLst>
          <pc:docMk/>
          <pc:sldMk cId="4168340417" sldId="256"/>
        </pc:sldMkLst>
        <pc:spChg chg="add mod">
          <ac:chgData name="Cihan Zeyrek" userId="dd9724baaf2e43d1" providerId="LiveId" clId="{E5A86D5C-552E-4995-AB32-5E49D96B1D3A}" dt="2025-07-02T09:40:18.023" v="1545" actId="790"/>
          <ac:spMkLst>
            <pc:docMk/>
            <pc:sldMk cId="4168340417" sldId="256"/>
            <ac:spMk id="2" creationId="{0D5FB33D-C847-FE6A-05CF-01F05979D75A}"/>
          </ac:spMkLst>
        </pc:spChg>
        <pc:spChg chg="add mod">
          <ac:chgData name="Cihan Zeyrek" userId="dd9724baaf2e43d1" providerId="LiveId" clId="{E5A86D5C-552E-4995-AB32-5E49D96B1D3A}" dt="2025-07-02T09:58:49.653" v="2867" actId="20577"/>
          <ac:spMkLst>
            <pc:docMk/>
            <pc:sldMk cId="4168340417" sldId="256"/>
            <ac:spMk id="3" creationId="{04624BEE-2D85-D971-6B0E-6AFB63D073B6}"/>
          </ac:spMkLst>
        </pc:spChg>
        <pc:spChg chg="add del mod">
          <ac:chgData name="Cihan Zeyrek" userId="dd9724baaf2e43d1" providerId="LiveId" clId="{E5A86D5C-552E-4995-AB32-5E49D96B1D3A}" dt="2025-07-01T11:46:09.549" v="504" actId="478"/>
          <ac:spMkLst>
            <pc:docMk/>
            <pc:sldMk cId="4168340417" sldId="256"/>
            <ac:spMk id="3" creationId="{D6502805-559F-9867-BD20-68A8AC9C3C19}"/>
          </ac:spMkLst>
        </pc:spChg>
        <pc:spChg chg="mod">
          <ac:chgData name="Cihan Zeyrek" userId="dd9724baaf2e43d1" providerId="LiveId" clId="{E5A86D5C-552E-4995-AB32-5E49D96B1D3A}" dt="2025-07-02T09:58:13.466" v="2863" actId="20577"/>
          <ac:spMkLst>
            <pc:docMk/>
            <pc:sldMk cId="4168340417" sldId="256"/>
            <ac:spMk id="4" creationId="{D8639449-219D-AED7-D04A-B775BF5F50B3}"/>
          </ac:spMkLst>
        </pc:spChg>
        <pc:spChg chg="mod">
          <ac:chgData name="Cihan Zeyrek" userId="dd9724baaf2e43d1" providerId="LiveId" clId="{E5A86D5C-552E-4995-AB32-5E49D96B1D3A}" dt="2025-07-02T09:40:18.023" v="1545" actId="790"/>
          <ac:spMkLst>
            <pc:docMk/>
            <pc:sldMk cId="4168340417" sldId="256"/>
            <ac:spMk id="5" creationId="{3F162AEF-046C-CB92-39EA-A5D9F1BED53C}"/>
          </ac:spMkLst>
        </pc:spChg>
        <pc:spChg chg="mod">
          <ac:chgData name="Cihan Zeyrek" userId="dd9724baaf2e43d1" providerId="LiveId" clId="{E5A86D5C-552E-4995-AB32-5E49D96B1D3A}" dt="2025-07-02T09:40:18.023" v="1545" actId="790"/>
          <ac:spMkLst>
            <pc:docMk/>
            <pc:sldMk cId="4168340417" sldId="256"/>
            <ac:spMk id="6" creationId="{C4639C69-68ED-0C86-8FE4-B1B8B32B2740}"/>
          </ac:spMkLst>
        </pc:spChg>
        <pc:spChg chg="add del mod">
          <ac:chgData name="Cihan Zeyrek" userId="dd9724baaf2e43d1" providerId="LiveId" clId="{E5A86D5C-552E-4995-AB32-5E49D96B1D3A}" dt="2025-07-01T11:46:07.747" v="503" actId="478"/>
          <ac:spMkLst>
            <pc:docMk/>
            <pc:sldMk cId="4168340417" sldId="256"/>
            <ac:spMk id="7" creationId="{800E7A44-961E-9783-3047-2F1FDEE010A7}"/>
          </ac:spMkLst>
        </pc:spChg>
        <pc:spChg chg="add mod">
          <ac:chgData name="Cihan Zeyrek" userId="dd9724baaf2e43d1" providerId="LiveId" clId="{E5A86D5C-552E-4995-AB32-5E49D96B1D3A}" dt="2025-07-02T09:58:03.949" v="2860" actId="20577"/>
          <ac:spMkLst>
            <pc:docMk/>
            <pc:sldMk cId="4168340417" sldId="256"/>
            <ac:spMk id="7" creationId="{E825588A-E12C-8099-3FB3-5077EFD79267}"/>
          </ac:spMkLst>
        </pc:spChg>
        <pc:spChg chg="add del mod">
          <ac:chgData name="Cihan Zeyrek" userId="dd9724baaf2e43d1" providerId="LiveId" clId="{E5A86D5C-552E-4995-AB32-5E49D96B1D3A}" dt="2025-07-01T11:52:51.314" v="535"/>
          <ac:spMkLst>
            <pc:docMk/>
            <pc:sldMk cId="4168340417" sldId="256"/>
            <ac:spMk id="10" creationId="{0228EA42-7125-79B2-7104-98BB3B7B232E}"/>
          </ac:spMkLst>
        </pc:spChg>
        <pc:spChg chg="mod">
          <ac:chgData name="Cihan Zeyrek" userId="dd9724baaf2e43d1" providerId="LiveId" clId="{E5A86D5C-552E-4995-AB32-5E49D96B1D3A}" dt="2025-07-02T09:40:18.023" v="1545" actId="790"/>
          <ac:spMkLst>
            <pc:docMk/>
            <pc:sldMk cId="4168340417" sldId="256"/>
            <ac:spMk id="11" creationId="{5A24B293-A65B-2C8C-6344-768FE9D9C774}"/>
          </ac:spMkLst>
        </pc:spChg>
        <pc:spChg chg="mod">
          <ac:chgData name="Cihan Zeyrek" userId="dd9724baaf2e43d1" providerId="LiveId" clId="{E5A86D5C-552E-4995-AB32-5E49D96B1D3A}" dt="2025-07-02T09:40:18.023" v="1545" actId="790"/>
          <ac:spMkLst>
            <pc:docMk/>
            <pc:sldMk cId="4168340417" sldId="256"/>
            <ac:spMk id="14" creationId="{0A5B7BE7-83E4-B6D7-8980-BFFDA0A4A35E}"/>
          </ac:spMkLst>
        </pc:spChg>
        <pc:spChg chg="mod">
          <ac:chgData name="Cihan Zeyrek" userId="dd9724baaf2e43d1" providerId="LiveId" clId="{E5A86D5C-552E-4995-AB32-5E49D96B1D3A}" dt="2025-07-02T09:40:18.023" v="1545" actId="790"/>
          <ac:spMkLst>
            <pc:docMk/>
            <pc:sldMk cId="4168340417" sldId="256"/>
            <ac:spMk id="15" creationId="{34498636-DA62-FA52-F894-81E249289BCD}"/>
          </ac:spMkLst>
        </pc:spChg>
        <pc:spChg chg="mod">
          <ac:chgData name="Cihan Zeyrek" userId="dd9724baaf2e43d1" providerId="LiveId" clId="{E5A86D5C-552E-4995-AB32-5E49D96B1D3A}" dt="2025-07-02T09:40:18.023" v="1545" actId="790"/>
          <ac:spMkLst>
            <pc:docMk/>
            <pc:sldMk cId="4168340417" sldId="256"/>
            <ac:spMk id="16" creationId="{79FCF681-1FB2-0C9B-5601-1D3FF2E0617B}"/>
          </ac:spMkLst>
        </pc:spChg>
        <pc:spChg chg="mod">
          <ac:chgData name="Cihan Zeyrek" userId="dd9724baaf2e43d1" providerId="LiveId" clId="{E5A86D5C-552E-4995-AB32-5E49D96B1D3A}" dt="2025-07-02T09:40:18.023" v="1545" actId="790"/>
          <ac:spMkLst>
            <pc:docMk/>
            <pc:sldMk cId="4168340417" sldId="256"/>
            <ac:spMk id="17" creationId="{3D4251CA-B37E-2ADC-3EC4-92CDFC656422}"/>
          </ac:spMkLst>
        </pc:spChg>
        <pc:picChg chg="add mod">
          <ac:chgData name="Cihan Zeyrek" userId="dd9724baaf2e43d1" providerId="LiveId" clId="{E5A86D5C-552E-4995-AB32-5E49D96B1D3A}" dt="2025-06-30T15:56:28.718" v="131" actId="1076"/>
          <ac:picMkLst>
            <pc:docMk/>
            <pc:sldMk cId="4168340417" sldId="256"/>
            <ac:picMk id="18" creationId="{AED22679-52DC-ECE8-A2D7-89A7E33E7A44}"/>
          </ac:picMkLst>
        </pc:picChg>
        <pc:picChg chg="add mod">
          <ac:chgData name="Cihan Zeyrek" userId="dd9724baaf2e43d1" providerId="LiveId" clId="{E5A86D5C-552E-4995-AB32-5E49D96B1D3A}" dt="2025-06-30T15:55:56.601" v="127" actId="1076"/>
          <ac:picMkLst>
            <pc:docMk/>
            <pc:sldMk cId="4168340417" sldId="256"/>
            <ac:picMk id="20" creationId="{109B983B-C86E-49D0-A0E7-DCBDB9FF69F8}"/>
          </ac:picMkLst>
        </pc:picChg>
        <pc:cxnChg chg="add del">
          <ac:chgData name="Cihan Zeyrek" userId="dd9724baaf2e43d1" providerId="LiveId" clId="{E5A86D5C-552E-4995-AB32-5E49D96B1D3A}" dt="2025-07-01T11:46:42.275" v="506" actId="11529"/>
          <ac:cxnSpMkLst>
            <pc:docMk/>
            <pc:sldMk cId="4168340417" sldId="256"/>
            <ac:cxnSpMk id="9" creationId="{A499BE1F-D91A-2436-1D1E-1A1A8376156C}"/>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Arbeitsblat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r>
              <a:rPr lang="de-DE" sz="1200" b="0" i="0" u="none" strike="noStrike" baseline="0" dirty="0" err="1">
                <a:solidFill>
                  <a:schemeClr val="tx1"/>
                </a:solidFill>
                <a:effectLst/>
                <a:latin typeface="Source Sans Pro" panose="020B0503030403020204" pitchFamily="34" charset="0"/>
                <a:ea typeface="Source Sans Pro" panose="020B0503030403020204" pitchFamily="34" charset="0"/>
              </a:rPr>
              <a:t>Results</a:t>
            </a:r>
            <a:r>
              <a:rPr lang="de-DE" sz="1200" b="0" i="0" u="none" strike="noStrike" baseline="0" dirty="0">
                <a:solidFill>
                  <a:schemeClr val="tx1"/>
                </a:solidFill>
                <a:effectLst/>
                <a:latin typeface="Source Sans Pro" panose="020B0503030403020204" pitchFamily="34" charset="0"/>
                <a:ea typeface="Source Sans Pro" panose="020B0503030403020204" pitchFamily="34" charset="0"/>
              </a:rPr>
              <a:t> and </a:t>
            </a:r>
            <a:r>
              <a:rPr lang="de-DE" sz="1200" b="0" i="0" u="none" strike="noStrike" baseline="0" dirty="0" err="1">
                <a:solidFill>
                  <a:schemeClr val="tx1"/>
                </a:solidFill>
                <a:effectLst/>
                <a:latin typeface="Source Sans Pro" panose="020B0503030403020204" pitchFamily="34" charset="0"/>
                <a:ea typeface="Source Sans Pro" panose="020B0503030403020204" pitchFamily="34" charset="0"/>
              </a:rPr>
              <a:t>Limitations</a:t>
            </a:r>
            <a:r>
              <a:rPr lang="de-DE" sz="1200" b="0" i="0" u="none" strike="noStrike" baseline="0" dirty="0">
                <a:solidFill>
                  <a:schemeClr val="tx1"/>
                </a:solidFill>
                <a:effectLst/>
                <a:latin typeface="Source Sans Pro" panose="020B0503030403020204" pitchFamily="34" charset="0"/>
                <a:ea typeface="Source Sans Pro" panose="020B0503030403020204" pitchFamily="34" charset="0"/>
              </a:rPr>
              <a:t> </a:t>
            </a:r>
            <a:r>
              <a:rPr lang="de-DE" sz="1200" b="0" i="0" u="none" strike="noStrike" baseline="0" dirty="0" err="1">
                <a:solidFill>
                  <a:schemeClr val="tx1"/>
                </a:solidFill>
                <a:effectLst/>
                <a:latin typeface="Source Sans Pro" panose="020B0503030403020204" pitchFamily="34" charset="0"/>
                <a:ea typeface="Source Sans Pro" panose="020B0503030403020204" pitchFamily="34" charset="0"/>
              </a:rPr>
              <a:t>of</a:t>
            </a:r>
            <a:r>
              <a:rPr lang="de-DE" sz="1200" b="0" i="0" u="none" strike="noStrike" baseline="0" dirty="0">
                <a:solidFill>
                  <a:schemeClr val="tx1"/>
                </a:solidFill>
                <a:effectLst/>
                <a:latin typeface="Source Sans Pro" panose="020B0503030403020204" pitchFamily="34" charset="0"/>
                <a:ea typeface="Source Sans Pro" panose="020B0503030403020204" pitchFamily="34" charset="0"/>
              </a:rPr>
              <a:t> Shift </a:t>
            </a:r>
            <a:r>
              <a:rPr lang="de-DE" sz="1200" b="0" i="0" u="none" strike="noStrike" baseline="0" dirty="0" err="1">
                <a:solidFill>
                  <a:schemeClr val="tx1"/>
                </a:solidFill>
                <a:effectLst/>
                <a:latin typeface="Source Sans Pro" panose="020B0503030403020204" pitchFamily="34" charset="0"/>
                <a:ea typeface="Source Sans Pro" panose="020B0503030403020204" pitchFamily="34" charset="0"/>
              </a:rPr>
              <a:t>Significance</a:t>
            </a:r>
            <a:r>
              <a:rPr lang="de-DE" sz="1200" b="0" i="0" u="none" strike="noStrike" baseline="0" dirty="0">
                <a:solidFill>
                  <a:schemeClr val="tx1"/>
                </a:solidFill>
                <a:effectLst/>
                <a:latin typeface="Source Sans Pro" panose="020B0503030403020204" pitchFamily="34" charset="0"/>
                <a:ea typeface="Source Sans Pro" panose="020B0503030403020204" pitchFamily="34" charset="0"/>
              </a:rPr>
              <a:t> </a:t>
            </a:r>
            <a:r>
              <a:rPr lang="de-DE" sz="1200" b="0" i="0" u="none" strike="noStrike" baseline="0" dirty="0" err="1">
                <a:solidFill>
                  <a:schemeClr val="tx1"/>
                </a:solidFill>
                <a:effectLst/>
                <a:latin typeface="Source Sans Pro" panose="020B0503030403020204" pitchFamily="34" charset="0"/>
                <a:ea typeface="Source Sans Pro" panose="020B0503030403020204" pitchFamily="34" charset="0"/>
              </a:rPr>
              <a:t>Testing</a:t>
            </a:r>
            <a:endParaRPr lang="en-US" sz="1200" dirty="0">
              <a:solidFill>
                <a:schemeClr val="tx1"/>
              </a:solidFill>
              <a:latin typeface="Source Sans Pro" panose="020B0503030403020204" pitchFamily="34" charset="0"/>
              <a:ea typeface="Source Sans Pro" panose="020B0503030403020204" pitchFamily="34" charset="0"/>
            </a:endParaRPr>
          </a:p>
        </c:rich>
      </c:tx>
      <c:layout>
        <c:manualLayout>
          <c:xMode val="edge"/>
          <c:yMode val="edge"/>
          <c:x val="2.5979546149142486E-2"/>
          <c:y val="3.0170725922711469E-2"/>
        </c:manualLayout>
      </c:layout>
      <c:overlay val="0"/>
      <c:spPr>
        <a:noFill/>
        <a:ln>
          <a:noFill/>
        </a:ln>
        <a:effectLst/>
      </c:spPr>
      <c:txPr>
        <a:bodyPr rot="0" spcFirstLastPara="1" vertOverflow="ellipsis" vert="horz" wrap="square" anchor="ctr" anchorCtr="1"/>
        <a:lstStyle/>
        <a:p>
          <a:pPr>
            <a:defRPr sz="1200" b="0" i="0" u="none" strike="noStrike" kern="1200" spc="0" baseline="0">
              <a:solidFill>
                <a:schemeClr val="tx1">
                  <a:lumMod val="65000"/>
                  <a:lumOff val="35000"/>
                </a:schemeClr>
              </a:solidFill>
              <a:latin typeface="Source Sans Pro" panose="020B0503030403020204" pitchFamily="34" charset="0"/>
              <a:ea typeface="Source Sans Pro" panose="020B0503030403020204" pitchFamily="34" charset="0"/>
              <a:cs typeface="+mn-cs"/>
            </a:defRPr>
          </a:pPr>
          <a:endParaRPr lang="en-US"/>
        </a:p>
      </c:txPr>
    </c:title>
    <c:autoTitleDeleted val="0"/>
    <c:plotArea>
      <c:layout/>
      <c:pieChart>
        <c:varyColors val="1"/>
        <c:ser>
          <c:idx val="0"/>
          <c:order val="0"/>
          <c:tx>
            <c:strRef>
              <c:f>Tabelle1!$B$1</c:f>
              <c:strCache>
                <c:ptCount val="1"/>
                <c:pt idx="0">
                  <c:v>Verkauf</c:v>
                </c:pt>
              </c:strCache>
            </c:strRef>
          </c:tx>
          <c:dPt>
            <c:idx val="0"/>
            <c:bubble3D val="0"/>
            <c:spPr>
              <a:solidFill>
                <a:srgbClr val="FF5041"/>
              </a:solidFill>
              <a:ln w="19050">
                <a:solidFill>
                  <a:schemeClr val="lt1"/>
                </a:solidFill>
              </a:ln>
              <a:effectLst/>
            </c:spPr>
            <c:extLst>
              <c:ext xmlns:c16="http://schemas.microsoft.com/office/drawing/2014/chart" uri="{C3380CC4-5D6E-409C-BE32-E72D297353CC}">
                <c16:uniqueId val="{00000001-79C9-6C4D-AD61-958EFD168548}"/>
              </c:ext>
            </c:extLst>
          </c:dPt>
          <c:dPt>
            <c:idx val="1"/>
            <c:bubble3D val="0"/>
            <c:spPr>
              <a:solidFill>
                <a:srgbClr val="FFC000"/>
              </a:solidFill>
              <a:ln w="19050">
                <a:solidFill>
                  <a:schemeClr val="lt1"/>
                </a:solidFill>
              </a:ln>
              <a:effectLst/>
            </c:spPr>
            <c:extLst>
              <c:ext xmlns:c16="http://schemas.microsoft.com/office/drawing/2014/chart" uri="{C3380CC4-5D6E-409C-BE32-E72D297353CC}">
                <c16:uniqueId val="{00000003-79C9-6C4D-AD61-958EFD168548}"/>
              </c:ext>
            </c:extLst>
          </c:dPt>
          <c:dPt>
            <c:idx val="2"/>
            <c:bubble3D val="0"/>
            <c:spPr>
              <a:solidFill>
                <a:srgbClr val="F08080"/>
              </a:solidFill>
              <a:ln w="19050">
                <a:solidFill>
                  <a:schemeClr val="lt1"/>
                </a:solidFill>
              </a:ln>
              <a:effectLst/>
            </c:spPr>
            <c:extLst>
              <c:ext xmlns:c16="http://schemas.microsoft.com/office/drawing/2014/chart" uri="{C3380CC4-5D6E-409C-BE32-E72D297353CC}">
                <c16:uniqueId val="{00000005-79C9-6C4D-AD61-958EFD168548}"/>
              </c:ext>
            </c:extLst>
          </c:dPt>
          <c:dPt>
            <c:idx val="3"/>
            <c:bubble3D val="0"/>
            <c:spPr>
              <a:solidFill>
                <a:schemeClr val="bg1">
                  <a:lumMod val="75000"/>
                </a:schemeClr>
              </a:solidFill>
              <a:ln w="19050">
                <a:solidFill>
                  <a:schemeClr val="lt1"/>
                </a:solidFill>
              </a:ln>
              <a:effectLst/>
            </c:spPr>
            <c:extLst>
              <c:ext xmlns:c16="http://schemas.microsoft.com/office/drawing/2014/chart" uri="{C3380CC4-5D6E-409C-BE32-E72D297353CC}">
                <c16:uniqueId val="{00000007-79C9-6C4D-AD61-958EFD168548}"/>
              </c:ext>
            </c:extLst>
          </c:dPt>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dLblPos val="inEnd"/>
            <c:showLegendKey val="0"/>
            <c:showVal val="1"/>
            <c:showCatName val="0"/>
            <c:showSerName val="0"/>
            <c:showPercent val="0"/>
            <c:showBubbleSize val="0"/>
            <c:showLeaderLines val="0"/>
            <c:extLst>
              <c:ext xmlns:c15="http://schemas.microsoft.com/office/drawing/2012/chart" uri="{CE6537A1-D6FC-4f65-9D91-7224C49458BB}"/>
            </c:extLst>
          </c:dLbls>
          <c:cat>
            <c:strRef>
              <c:f>Tabelle1!$A$2:$A$5</c:f>
              <c:strCache>
                <c:ptCount val="4"/>
                <c:pt idx="0">
                  <c:v>Faild Shapiro</c:v>
                </c:pt>
                <c:pt idx="1">
                  <c:v>Faild Normality</c:v>
                </c:pt>
                <c:pt idx="2">
                  <c:v>Identified as RBP</c:v>
                </c:pt>
                <c:pt idx="3">
                  <c:v>No Significant Shift</c:v>
                </c:pt>
              </c:strCache>
            </c:strRef>
          </c:cat>
          <c:val>
            <c:numRef>
              <c:f>Tabelle1!$B$2:$B$5</c:f>
              <c:numCache>
                <c:formatCode>General</c:formatCode>
                <c:ptCount val="4"/>
                <c:pt idx="0">
                  <c:v>1213</c:v>
                </c:pt>
                <c:pt idx="1">
                  <c:v>311</c:v>
                </c:pt>
                <c:pt idx="2">
                  <c:v>794</c:v>
                </c:pt>
                <c:pt idx="3">
                  <c:v>4841</c:v>
                </c:pt>
              </c:numCache>
            </c:numRef>
          </c:val>
          <c:extLst>
            <c:ext xmlns:c16="http://schemas.microsoft.com/office/drawing/2014/chart" uri="{C3380CC4-5D6E-409C-BE32-E72D297353CC}">
              <c16:uniqueId val="{00000008-79C9-6C4D-AD61-958EFD168548}"/>
            </c:ext>
          </c:extLst>
        </c:ser>
        <c:dLbls>
          <c:dLblPos val="inEnd"/>
          <c:showLegendKey val="0"/>
          <c:showVal val="1"/>
          <c:showCatName val="0"/>
          <c:showSerName val="0"/>
          <c:showPercent val="0"/>
          <c:showBubbleSize val="0"/>
          <c:showLeaderLines val="0"/>
        </c:dLbls>
        <c:firstSliceAng val="0"/>
      </c:pieChart>
      <c:spPr>
        <a:noFill/>
        <a:ln>
          <a:noFill/>
        </a:ln>
        <a:effectLst/>
      </c:spPr>
    </c:plotArea>
    <c:legend>
      <c:legendPos val="r"/>
      <c:layout>
        <c:manualLayout>
          <c:xMode val="edge"/>
          <c:yMode val="edge"/>
          <c:x val="0.56859011838432549"/>
          <c:y val="0.21809119082113076"/>
          <c:w val="0.40919321383632251"/>
          <c:h val="0.62602672524486003"/>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solidFill>
              <a:latin typeface="Source Sans Pro" panose="020B0503030403020204" pitchFamily="34" charset="0"/>
              <a:ea typeface="Source Sans Pro" panose="020B0503030403020204" pitchFamily="34" charset="0"/>
              <a:cs typeface="+mn-cs"/>
            </a:defRPr>
          </a:pPr>
          <a:endParaRPr lang="de-DE"/>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noFill/>
    </a:ln>
    <a:effectLst/>
  </c:spPr>
  <c:txPr>
    <a:bodyPr/>
    <a:lstStyle/>
    <a:p>
      <a:pPr>
        <a:defRPr/>
      </a:pPr>
      <a:endParaRPr lang="de-D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03.07.25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4207429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A7E8A-BC59-9097-2E32-175E0C02F38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963332-9EB8-B579-8051-057B2D78BAE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6DC6F06-6628-53E8-3DED-FD5775D3E0D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D4E8C66-B086-F480-67E8-A6743EFB0F53}"/>
              </a:ext>
            </a:extLst>
          </p:cNvPr>
          <p:cNvSpPr>
            <a:spLocks noGrp="1"/>
          </p:cNvSpPr>
          <p:nvPr>
            <p:ph type="sldNum" sz="quarter" idx="5"/>
          </p:nvPr>
        </p:nvSpPr>
        <p:spPr/>
        <p:txBody>
          <a:bodyPr/>
          <a:lstStyle/>
          <a:p>
            <a:fld id="{B23F8280-8283-495D-A659-9194DB8B63EA}" type="slidenum">
              <a:rPr lang="de-DE" smtClean="0"/>
              <a:t>2</a:t>
            </a:fld>
            <a:endParaRPr lang="de-DE"/>
          </a:p>
        </p:txBody>
      </p:sp>
    </p:spTree>
    <p:extLst>
      <p:ext uri="{BB962C8B-B14F-4D97-AF65-F5344CB8AC3E}">
        <p14:creationId xmlns:p14="http://schemas.microsoft.com/office/powerpoint/2010/main" val="3640149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03.07.25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03.07.25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03.07.25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03.07.25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03.07.25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03.07.25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0FF58641-B676-E7BF-E159-1466E7EADC17}"/>
              </a:ext>
            </a:extLst>
          </p:cNvPr>
          <p:cNvGraphicFramePr>
            <a:graphicFrameLocks noChangeAspect="1"/>
          </p:cNvGraphicFramePr>
          <p:nvPr userDrawn="1">
            <p:custDataLst>
              <p:tags r:id="rId13"/>
            </p:custDataLst>
            <p:extLst>
              <p:ext uri="{D42A27DB-BD31-4B8C-83A1-F6EECF244321}">
                <p14:modId xmlns:p14="http://schemas.microsoft.com/office/powerpoint/2010/main" val="21109653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14" imgW="7772400" imgH="10058400" progId="TCLayout.ActiveDocument.1">
                  <p:embed/>
                </p:oleObj>
              </mc:Choice>
              <mc:Fallback>
                <p:oleObj name="think-cell Folie" r:id="rId14" imgW="7772400" imgH="10058400" progId="TCLayout.ActiveDocument.1">
                  <p:embed/>
                  <p:pic>
                    <p:nvPicPr>
                      <p:cNvPr id="0" name=""/>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03.07.25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emf"/><Relationship Id="rId3" Type="http://schemas.openxmlformats.org/officeDocument/2006/relationships/notesSlide" Target="../notesSlides/notesSlide2.xml"/><Relationship Id="rId7" Type="http://schemas.openxmlformats.org/officeDocument/2006/relationships/image" Target="../media/image3.png"/><Relationship Id="rId12" Type="http://schemas.openxmlformats.org/officeDocument/2006/relationships/image" Target="../media/image9.png"/><Relationship Id="rId2" Type="http://schemas.openxmlformats.org/officeDocument/2006/relationships/slideLayout" Target="../slideLayouts/slideLayout1.xml"/><Relationship Id="rId16" Type="http://schemas.openxmlformats.org/officeDocument/2006/relationships/chart" Target="../charts/chart1.xml"/><Relationship Id="rId1" Type="http://schemas.openxmlformats.org/officeDocument/2006/relationships/tags" Target="../tags/tag2.xml"/><Relationship Id="rId6" Type="http://schemas.openxmlformats.org/officeDocument/2006/relationships/image" Target="../media/image2.jpg"/><Relationship Id="rId11" Type="http://schemas.openxmlformats.org/officeDocument/2006/relationships/image" Target="../media/image8.png"/><Relationship Id="rId5" Type="http://schemas.openxmlformats.org/officeDocument/2006/relationships/image" Target="../media/image4.emf"/><Relationship Id="rId15" Type="http://schemas.openxmlformats.org/officeDocument/2006/relationships/image" Target="../media/image12.png"/><Relationship Id="rId10" Type="http://schemas.openxmlformats.org/officeDocument/2006/relationships/image" Target="../media/image7.emf"/><Relationship Id="rId4" Type="http://schemas.openxmlformats.org/officeDocument/2006/relationships/oleObject" Target="../embeddings/oleObject2.bin"/><Relationship Id="rId9" Type="http://schemas.openxmlformats.org/officeDocument/2006/relationships/image" Target="../media/image6.emf"/><Relationship Id="rId1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8639449-219D-AED7-D04A-B775BF5F50B3}"/>
              </a:ext>
            </a:extLst>
          </p:cNvPr>
          <p:cNvSpPr/>
          <p:nvPr/>
        </p:nvSpPr>
        <p:spPr>
          <a:xfrm>
            <a:off x="1" y="0"/>
            <a:ext cx="17556480" cy="277368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noProof="0" dirty="0" err="1"/>
              <a:t>RiboSix</a:t>
            </a:r>
            <a:r>
              <a:rPr lang="en-US" sz="5400" noProof="0" dirty="0"/>
              <a:t> – A</a:t>
            </a:r>
            <a:r>
              <a:rPr lang="en-US" sz="5400" dirty="0"/>
              <a:t>N </a:t>
            </a:r>
            <a:r>
              <a:rPr lang="en-US" sz="5400" noProof="0" dirty="0"/>
              <a:t>RNA-BINDING PROTEIN STORY </a:t>
            </a:r>
          </a:p>
        </p:txBody>
      </p:sp>
      <p:sp>
        <p:nvSpPr>
          <p:cNvPr id="5" name="Rechteck 4">
            <a:extLst>
              <a:ext uri="{FF2B5EF4-FFF2-40B4-BE49-F238E27FC236}">
                <a16:creationId xmlns:a16="http://schemas.microsoft.com/office/drawing/2014/main" id="{3F162AEF-046C-CB92-39EA-A5D9F1BED53C}"/>
              </a:ext>
            </a:extLst>
          </p:cNvPr>
          <p:cNvSpPr/>
          <p:nvPr/>
        </p:nvSpPr>
        <p:spPr>
          <a:xfrm>
            <a:off x="609598" y="6501760"/>
            <a:ext cx="14050090" cy="479636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Reproducibility Analysis: Am I real? </a:t>
            </a:r>
          </a:p>
        </p:txBody>
      </p:sp>
      <p:sp>
        <p:nvSpPr>
          <p:cNvPr id="6" name="Rechteck 5">
            <a:extLst>
              <a:ext uri="{FF2B5EF4-FFF2-40B4-BE49-F238E27FC236}">
                <a16:creationId xmlns:a16="http://schemas.microsoft.com/office/drawing/2014/main" id="{C4639C69-68ED-0C86-8FE4-B1B8B32B2740}"/>
              </a:ext>
            </a:extLst>
          </p:cNvPr>
          <p:cNvSpPr/>
          <p:nvPr/>
        </p:nvSpPr>
        <p:spPr>
          <a:xfrm>
            <a:off x="15137605" y="9162964"/>
            <a:ext cx="13572174" cy="719473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Normalization: Finding the right fit for the day </a:t>
            </a:r>
          </a:p>
          <a:p>
            <a:endParaRPr lang="en-US" sz="4400" noProof="0" dirty="0">
              <a:solidFill>
                <a:schemeClr val="tx1"/>
              </a:solidFill>
            </a:endParaRPr>
          </a:p>
          <a:p>
            <a:r>
              <a:rPr lang="en-US" sz="4400" noProof="0" dirty="0">
                <a:solidFill>
                  <a:schemeClr val="tx1"/>
                </a:solidFill>
              </a:rPr>
              <a:t>- SD + Mean</a:t>
            </a:r>
          </a:p>
        </p:txBody>
      </p:sp>
      <p:sp>
        <p:nvSpPr>
          <p:cNvPr id="11" name="Rechteck 10">
            <a:extLst>
              <a:ext uri="{FF2B5EF4-FFF2-40B4-BE49-F238E27FC236}">
                <a16:creationId xmlns:a16="http://schemas.microsoft.com/office/drawing/2014/main" id="{5A24B293-A65B-2C8C-6344-768FE9D9C774}"/>
              </a:ext>
            </a:extLst>
          </p:cNvPr>
          <p:cNvSpPr/>
          <p:nvPr/>
        </p:nvSpPr>
        <p:spPr>
          <a:xfrm>
            <a:off x="0" y="39329044"/>
            <a:ext cx="30275213" cy="347472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0A5B7BE7-83E4-B6D7-8980-BFFDA0A4A35E}"/>
              </a:ext>
            </a:extLst>
          </p:cNvPr>
          <p:cNvSpPr/>
          <p:nvPr/>
        </p:nvSpPr>
        <p:spPr>
          <a:xfrm>
            <a:off x="609598" y="11835251"/>
            <a:ext cx="14050091" cy="1050658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Shift Analysis: Finding my species </a:t>
            </a:r>
          </a:p>
        </p:txBody>
      </p:sp>
      <p:sp>
        <p:nvSpPr>
          <p:cNvPr id="15" name="Rechteck 14">
            <a:extLst>
              <a:ext uri="{FF2B5EF4-FFF2-40B4-BE49-F238E27FC236}">
                <a16:creationId xmlns:a16="http://schemas.microsoft.com/office/drawing/2014/main" id="{34498636-DA62-FA52-F894-81E249289BCD}"/>
              </a:ext>
            </a:extLst>
          </p:cNvPr>
          <p:cNvSpPr/>
          <p:nvPr/>
        </p:nvSpPr>
        <p:spPr>
          <a:xfrm>
            <a:off x="8900159" y="16894822"/>
            <a:ext cx="19809619" cy="989343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Mitosis: Finding my home</a:t>
            </a:r>
          </a:p>
        </p:txBody>
      </p:sp>
      <p:sp>
        <p:nvSpPr>
          <p:cNvPr id="16" name="Rechteck 15">
            <a:extLst>
              <a:ext uri="{FF2B5EF4-FFF2-40B4-BE49-F238E27FC236}">
                <a16:creationId xmlns:a16="http://schemas.microsoft.com/office/drawing/2014/main" id="{79FCF681-1FB2-0C9B-5601-1D3FF2E0617B}"/>
              </a:ext>
            </a:extLst>
          </p:cNvPr>
          <p:cNvSpPr/>
          <p:nvPr/>
        </p:nvSpPr>
        <p:spPr>
          <a:xfrm>
            <a:off x="609599" y="22878965"/>
            <a:ext cx="14050090" cy="156170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err="1">
                <a:solidFill>
                  <a:schemeClr val="tx1"/>
                </a:solidFill>
              </a:rPr>
              <a:t>Complexe</a:t>
            </a:r>
            <a:r>
              <a:rPr lang="en-US" sz="4400" noProof="0" dirty="0">
                <a:solidFill>
                  <a:schemeClr val="tx1"/>
                </a:solidFill>
              </a:rPr>
              <a:t> Analysis: Finding Friends</a:t>
            </a:r>
          </a:p>
          <a:p>
            <a:endParaRPr lang="en-US" sz="4400" noProof="0" dirty="0">
              <a:solidFill>
                <a:schemeClr val="tx1"/>
              </a:solidFill>
            </a:endParaRPr>
          </a:p>
        </p:txBody>
      </p:sp>
      <p:sp>
        <p:nvSpPr>
          <p:cNvPr id="17" name="Rechteck 16">
            <a:extLst>
              <a:ext uri="{FF2B5EF4-FFF2-40B4-BE49-F238E27FC236}">
                <a16:creationId xmlns:a16="http://schemas.microsoft.com/office/drawing/2014/main" id="{3D4251CA-B37E-2ADC-3EC4-92CDFC656422}"/>
              </a:ext>
            </a:extLst>
          </p:cNvPr>
          <p:cNvSpPr/>
          <p:nvPr/>
        </p:nvSpPr>
        <p:spPr>
          <a:xfrm>
            <a:off x="15137605" y="28193781"/>
            <a:ext cx="13572174" cy="10302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Linear Regression: Determining my weight</a:t>
            </a:r>
          </a:p>
        </p:txBody>
      </p:sp>
      <p:pic>
        <p:nvPicPr>
          <p:cNvPr id="18" name="Picture 8">
            <a:extLst>
              <a:ext uri="{FF2B5EF4-FFF2-40B4-BE49-F238E27FC236}">
                <a16:creationId xmlns:a16="http://schemas.microsoft.com/office/drawing/2014/main" id="{AED22679-52DC-ECE8-A2D7-89A7E33E7A44}"/>
              </a:ext>
            </a:extLst>
          </p:cNvPr>
          <p:cNvPicPr>
            <a:picLocks noChangeAspect="1"/>
          </p:cNvPicPr>
          <p:nvPr/>
        </p:nvPicPr>
        <p:blipFill>
          <a:blip r:embed="rId3"/>
          <a:stretch>
            <a:fillRect/>
          </a:stretch>
        </p:blipFill>
        <p:spPr>
          <a:xfrm>
            <a:off x="18093111" y="44931"/>
            <a:ext cx="5766795" cy="3242540"/>
          </a:xfrm>
          <a:prstGeom prst="rect">
            <a:avLst/>
          </a:prstGeom>
        </p:spPr>
      </p:pic>
      <p:pic>
        <p:nvPicPr>
          <p:cNvPr id="20" name="Picture 10">
            <a:extLst>
              <a:ext uri="{FF2B5EF4-FFF2-40B4-BE49-F238E27FC236}">
                <a16:creationId xmlns:a16="http://schemas.microsoft.com/office/drawing/2014/main" id="{109B983B-C86E-49D0-A0E7-DCBDB9FF69F8}"/>
              </a:ext>
            </a:extLst>
          </p:cNvPr>
          <p:cNvPicPr>
            <a:picLocks noChangeAspect="1"/>
          </p:cNvPicPr>
          <p:nvPr/>
        </p:nvPicPr>
        <p:blipFill>
          <a:blip r:embed="rId4"/>
          <a:stretch>
            <a:fillRect/>
          </a:stretch>
        </p:blipFill>
        <p:spPr>
          <a:xfrm>
            <a:off x="24396537" y="89863"/>
            <a:ext cx="5604759" cy="3152677"/>
          </a:xfrm>
          <a:prstGeom prst="rect">
            <a:avLst/>
          </a:prstGeom>
        </p:spPr>
      </p:pic>
      <p:sp>
        <p:nvSpPr>
          <p:cNvPr id="2" name="L-Form 1">
            <a:extLst>
              <a:ext uri="{FF2B5EF4-FFF2-40B4-BE49-F238E27FC236}">
                <a16:creationId xmlns:a16="http://schemas.microsoft.com/office/drawing/2014/main" id="{0D5FB33D-C847-FE6A-05CF-01F05979D75A}"/>
              </a:ext>
            </a:extLst>
          </p:cNvPr>
          <p:cNvSpPr>
            <a:spLocks/>
          </p:cNvSpPr>
          <p:nvPr/>
        </p:nvSpPr>
        <p:spPr>
          <a:xfrm rot="10800000">
            <a:off x="609598" y="3514836"/>
            <a:ext cx="28100181" cy="4796364"/>
          </a:xfrm>
          <a:prstGeom prst="corner">
            <a:avLst>
              <a:gd name="adj1" fmla="val 53813"/>
              <a:gd name="adj2" fmla="val 282586"/>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noProof="0" dirty="0">
              <a:solidFill>
                <a:schemeClr val="tx1"/>
              </a:solidFill>
            </a:endParaRPr>
          </a:p>
        </p:txBody>
      </p:sp>
      <p:sp>
        <p:nvSpPr>
          <p:cNvPr id="3" name="Textfeld 2">
            <a:extLst>
              <a:ext uri="{FF2B5EF4-FFF2-40B4-BE49-F238E27FC236}">
                <a16:creationId xmlns:a16="http://schemas.microsoft.com/office/drawing/2014/main" id="{04624BEE-2D85-D971-6B0E-6AFB63D073B6}"/>
              </a:ext>
            </a:extLst>
          </p:cNvPr>
          <p:cNvSpPr txBox="1"/>
          <p:nvPr/>
        </p:nvSpPr>
        <p:spPr>
          <a:xfrm>
            <a:off x="609598" y="3514835"/>
            <a:ext cx="14528007" cy="3170099"/>
          </a:xfrm>
          <a:prstGeom prst="rect">
            <a:avLst/>
          </a:prstGeom>
          <a:noFill/>
        </p:spPr>
        <p:txBody>
          <a:bodyPr wrap="square" rtlCol="0">
            <a:spAutoFit/>
          </a:bodyPr>
          <a:lstStyle/>
          <a:p>
            <a:r>
              <a:rPr lang="en-US" sz="4000" noProof="0" dirty="0"/>
              <a:t>The world of RBPs</a:t>
            </a:r>
          </a:p>
          <a:p>
            <a:r>
              <a:rPr lang="en-US" sz="2400" noProof="0" dirty="0"/>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t>RiboSix</a:t>
            </a:r>
            <a:r>
              <a:rPr lang="en-US" sz="2400" noProof="0" dirty="0"/>
              <a:t>. </a:t>
            </a:r>
          </a:p>
          <a:p>
            <a:r>
              <a:rPr lang="en-US" sz="2400" noProof="0" dirty="0"/>
              <a:t>So, jo</a:t>
            </a:r>
            <a:r>
              <a:rPr lang="en-US" sz="2400" dirty="0"/>
              <a:t>i</a:t>
            </a:r>
            <a:r>
              <a:rPr lang="en-US" sz="2400" noProof="0" dirty="0"/>
              <a:t>n us on his journey to discover the village of HeLa. </a:t>
            </a:r>
            <a:endParaRPr lang="en-US" sz="3600" noProof="0" dirty="0"/>
          </a:p>
          <a:p>
            <a:endParaRPr lang="en-US" sz="4000" noProof="0" dirty="0"/>
          </a:p>
        </p:txBody>
      </p:sp>
      <p:sp>
        <p:nvSpPr>
          <p:cNvPr id="7" name="Textfeld 6">
            <a:extLst>
              <a:ext uri="{FF2B5EF4-FFF2-40B4-BE49-F238E27FC236}">
                <a16:creationId xmlns:a16="http://schemas.microsoft.com/office/drawing/2014/main" id="{E825588A-E12C-8099-3FB3-5077EFD79267}"/>
              </a:ext>
            </a:extLst>
          </p:cNvPr>
          <p:cNvSpPr txBox="1"/>
          <p:nvPr/>
        </p:nvSpPr>
        <p:spPr>
          <a:xfrm>
            <a:off x="15370492" y="3559766"/>
            <a:ext cx="13106400" cy="4770537"/>
          </a:xfrm>
          <a:prstGeom prst="rect">
            <a:avLst/>
          </a:prstGeom>
          <a:noFill/>
        </p:spPr>
        <p:txBody>
          <a:bodyPr wrap="square" rtlCol="0">
            <a:spAutoFit/>
          </a:bodyPr>
          <a:lstStyle/>
          <a:p>
            <a:r>
              <a:rPr lang="en-US" sz="4000" noProof="0" dirty="0"/>
              <a:t>Our Goal: </a:t>
            </a:r>
            <a:r>
              <a:rPr lang="en-US" sz="4000" dirty="0"/>
              <a:t>Hunting RNA-Binding Proteins in the Deep</a:t>
            </a:r>
          </a:p>
          <a:p>
            <a:r>
              <a:rPr lang="en-US" sz="2400" noProof="0" dirty="0"/>
              <a:t>During our project, our main goal was to identify all the RBPs </a:t>
            </a:r>
            <a:r>
              <a:rPr lang="en-US" sz="2400" dirty="0"/>
              <a:t>in mitotic HeLa cells. For this, all proteins were fractioned once with RNase treatment and once without. The intensity of each proteins in 25 fraction was then analyzed by mass spectrometry in triplicates. </a:t>
            </a:r>
          </a:p>
          <a:p>
            <a:r>
              <a:rPr lang="en-US" sz="2400" noProof="0" dirty="0"/>
              <a:t>The gathered data was </a:t>
            </a:r>
            <a:r>
              <a:rPr lang="en-US" sz="2400" dirty="0"/>
              <a:t>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endParaRPr lang="en-US" sz="2400" noProof="0" dirty="0"/>
          </a:p>
        </p:txBody>
      </p:sp>
    </p:spTree>
    <p:extLst>
      <p:ext uri="{BB962C8B-B14F-4D97-AF65-F5344CB8AC3E}">
        <p14:creationId xmlns:p14="http://schemas.microsoft.com/office/powerpoint/2010/main" val="4168340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F70426-36F0-649D-3E84-FE94DCF81345}"/>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F0290397-A9EA-2BBB-16A4-918D0755E57B}"/>
              </a:ext>
            </a:extLst>
          </p:cNvPr>
          <p:cNvGraphicFramePr>
            <a:graphicFrameLocks noChangeAspect="1"/>
          </p:cNvGraphicFramePr>
          <p:nvPr>
            <p:custDataLst>
              <p:tags r:id="rId1"/>
            </p:custDataLst>
            <p:extLst>
              <p:ext uri="{D42A27DB-BD31-4B8C-83A1-F6EECF244321}">
                <p14:modId xmlns:p14="http://schemas.microsoft.com/office/powerpoint/2010/main" val="31623300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Folie" r:id="rId4" imgW="7772400" imgH="10058400" progId="TCLayout.ActiveDocument.1">
                  <p:embed/>
                </p:oleObj>
              </mc:Choice>
              <mc:Fallback>
                <p:oleObj name="think-cell Folie" r:id="rId4" imgW="7772400" imgH="10058400" progId="TCLayout.ActiveDocument.1">
                  <p:embed/>
                  <p:pic>
                    <p:nvPicPr>
                      <p:cNvPr id="24" name="think-cell data - do not delete" hidden="1">
                        <a:extLst>
                          <a:ext uri="{FF2B5EF4-FFF2-40B4-BE49-F238E27FC236}">
                            <a16:creationId xmlns:a16="http://schemas.microsoft.com/office/drawing/2014/main" id="{F0290397-A9EA-2BBB-16A4-918D0755E57B}"/>
                          </a:ext>
                        </a:extLst>
                      </p:cNvPr>
                      <p:cNvPicPr/>
                      <p:nvPr/>
                    </p:nvPicPr>
                    <p:blipFill>
                      <a:blip r:embed="rId5"/>
                      <a:stretch>
                        <a:fillRect/>
                      </a:stretch>
                    </p:blipFill>
                    <p:spPr>
                      <a:xfrm>
                        <a:off x="1588" y="1588"/>
                        <a:ext cx="1227" cy="1588"/>
                      </a:xfrm>
                      <a:prstGeom prst="rect">
                        <a:avLst/>
                      </a:prstGeom>
                    </p:spPr>
                  </p:pic>
                </p:oleObj>
              </mc:Fallback>
            </mc:AlternateContent>
          </a:graphicData>
        </a:graphic>
      </p:graphicFrame>
      <p:sp>
        <p:nvSpPr>
          <p:cNvPr id="27" name="Rechteck 26">
            <a:extLst>
              <a:ext uri="{FF2B5EF4-FFF2-40B4-BE49-F238E27FC236}">
                <a16:creationId xmlns:a16="http://schemas.microsoft.com/office/drawing/2014/main" id="{F95F02E3-5345-2DE3-48A9-B2E132080F51}"/>
              </a:ext>
            </a:extLst>
          </p:cNvPr>
          <p:cNvSpPr/>
          <p:nvPr/>
        </p:nvSpPr>
        <p:spPr>
          <a:xfrm>
            <a:off x="-5" y="-1"/>
            <a:ext cx="19751040" cy="3207375"/>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0" name="Abgerundetes Rechteck 9">
            <a:extLst>
              <a:ext uri="{FF2B5EF4-FFF2-40B4-BE49-F238E27FC236}">
                <a16:creationId xmlns:a16="http://schemas.microsoft.com/office/drawing/2014/main" id="{E81C1AF9-B932-00D1-B316-FD13BCD22722}"/>
              </a:ext>
            </a:extLst>
          </p:cNvPr>
          <p:cNvSpPr/>
          <p:nvPr/>
        </p:nvSpPr>
        <p:spPr>
          <a:xfrm>
            <a:off x="609598" y="6537760"/>
            <a:ext cx="14295120" cy="6208656"/>
          </a:xfrm>
          <a:prstGeom prst="roundRect">
            <a:avLst>
              <a:gd name="adj" fmla="val 8698"/>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19" name="Abgerundetes Rechteck 18">
            <a:extLst>
              <a:ext uri="{FF2B5EF4-FFF2-40B4-BE49-F238E27FC236}">
                <a16:creationId xmlns:a16="http://schemas.microsoft.com/office/drawing/2014/main" id="{A79DB282-97A5-4F70-6071-974EECF280C5}"/>
              </a:ext>
            </a:extLst>
          </p:cNvPr>
          <p:cNvSpPr/>
          <p:nvPr/>
        </p:nvSpPr>
        <p:spPr>
          <a:xfrm>
            <a:off x="15370492" y="9063601"/>
            <a:ext cx="14295120" cy="7288578"/>
          </a:xfrm>
          <a:prstGeom prst="roundRect">
            <a:avLst>
              <a:gd name="adj" fmla="val 9636"/>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1" name="Abgerundetes Rechteck 20">
            <a:extLst>
              <a:ext uri="{FF2B5EF4-FFF2-40B4-BE49-F238E27FC236}">
                <a16:creationId xmlns:a16="http://schemas.microsoft.com/office/drawing/2014/main" id="{A0CD15E0-7BFA-5A9D-1A3C-5F6A9AC9CC1F}"/>
              </a:ext>
            </a:extLst>
          </p:cNvPr>
          <p:cNvSpPr/>
          <p:nvPr/>
        </p:nvSpPr>
        <p:spPr>
          <a:xfrm>
            <a:off x="15370492" y="16768694"/>
            <a:ext cx="14295120" cy="10898714"/>
          </a:xfrm>
          <a:prstGeom prst="roundRect">
            <a:avLst>
              <a:gd name="adj" fmla="val 3778"/>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2" name="Abgerundetes Rechteck 21">
            <a:extLst>
              <a:ext uri="{FF2B5EF4-FFF2-40B4-BE49-F238E27FC236}">
                <a16:creationId xmlns:a16="http://schemas.microsoft.com/office/drawing/2014/main" id="{CADA5048-84E9-7610-1363-103CE5D313B8}"/>
              </a:ext>
            </a:extLst>
          </p:cNvPr>
          <p:cNvSpPr/>
          <p:nvPr/>
        </p:nvSpPr>
        <p:spPr>
          <a:xfrm>
            <a:off x="609595" y="28108222"/>
            <a:ext cx="14295120" cy="10195805"/>
          </a:xfrm>
          <a:prstGeom prst="roundRect">
            <a:avLst>
              <a:gd name="adj" fmla="val 5015"/>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3" name="Abgerundetes Rechteck 22">
            <a:extLst>
              <a:ext uri="{FF2B5EF4-FFF2-40B4-BE49-F238E27FC236}">
                <a16:creationId xmlns:a16="http://schemas.microsoft.com/office/drawing/2014/main" id="{05D3A7DB-93DD-7817-A586-701FA44BDDE8}"/>
              </a:ext>
            </a:extLst>
          </p:cNvPr>
          <p:cNvSpPr/>
          <p:nvPr/>
        </p:nvSpPr>
        <p:spPr>
          <a:xfrm>
            <a:off x="15370492" y="28259607"/>
            <a:ext cx="14295120" cy="10003290"/>
          </a:xfrm>
          <a:prstGeom prst="roundRect">
            <a:avLst>
              <a:gd name="adj" fmla="val 5966"/>
            </a:avLst>
          </a:prstGeom>
          <a:solidFill>
            <a:srgbClr val="E49596">
              <a:alpha val="12907"/>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4" name="Rechteck 3">
            <a:extLst>
              <a:ext uri="{FF2B5EF4-FFF2-40B4-BE49-F238E27FC236}">
                <a16:creationId xmlns:a16="http://schemas.microsoft.com/office/drawing/2014/main" id="{2CB6CC7F-AE4C-242E-FA00-316CAF6CB655}"/>
              </a:ext>
            </a:extLst>
          </p:cNvPr>
          <p:cNvSpPr/>
          <p:nvPr/>
        </p:nvSpPr>
        <p:spPr>
          <a:xfrm>
            <a:off x="273917" y="796492"/>
            <a:ext cx="19111363" cy="118677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0" noProof="0" dirty="0" err="1">
                <a:latin typeface="Source Sans Pro" panose="020B0503030403020204" pitchFamily="34" charset="0"/>
                <a:ea typeface="Source Sans Pro" panose="020B0503030403020204" pitchFamily="34" charset="0"/>
              </a:rPr>
              <a:t>RiboSix</a:t>
            </a:r>
            <a:r>
              <a:rPr lang="en-US" sz="8000" noProof="0" dirty="0">
                <a:latin typeface="Source Sans Pro" panose="020B0503030403020204" pitchFamily="34" charset="0"/>
                <a:ea typeface="Source Sans Pro" panose="020B0503030403020204" pitchFamily="34" charset="0"/>
              </a:rPr>
              <a:t> </a:t>
            </a:r>
            <a:r>
              <a:rPr lang="en-US" sz="8000" dirty="0">
                <a:latin typeface="Source Sans Pro" panose="020B0503030403020204" pitchFamily="34" charset="0"/>
                <a:ea typeface="Source Sans Pro" panose="020B0503030403020204" pitchFamily="34" charset="0"/>
              </a:rPr>
              <a:t>–Story of an RNA-Binding Protein </a:t>
            </a:r>
            <a:endParaRPr lang="en-US" sz="8000" noProof="0" dirty="0">
              <a:latin typeface="Source Sans Pro" panose="020B0503030403020204" pitchFamily="34" charset="0"/>
              <a:ea typeface="Source Sans Pro" panose="020B0503030403020204" pitchFamily="34" charset="0"/>
            </a:endParaRPr>
          </a:p>
        </p:txBody>
      </p:sp>
      <p:sp>
        <p:nvSpPr>
          <p:cNvPr id="5" name="Rechteck 4">
            <a:extLst>
              <a:ext uri="{FF2B5EF4-FFF2-40B4-BE49-F238E27FC236}">
                <a16:creationId xmlns:a16="http://schemas.microsoft.com/office/drawing/2014/main" id="{D04637A8-2720-C09A-253F-D30767B31FFF}"/>
              </a:ext>
            </a:extLst>
          </p:cNvPr>
          <p:cNvSpPr/>
          <p:nvPr/>
        </p:nvSpPr>
        <p:spPr>
          <a:xfrm>
            <a:off x="854627" y="6925033"/>
            <a:ext cx="14050091" cy="4796366"/>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Reproducibility Analysis: Am I real? </a:t>
            </a:r>
          </a:p>
        </p:txBody>
      </p:sp>
      <p:sp>
        <p:nvSpPr>
          <p:cNvPr id="6" name="Rechteck 5">
            <a:extLst>
              <a:ext uri="{FF2B5EF4-FFF2-40B4-BE49-F238E27FC236}">
                <a16:creationId xmlns:a16="http://schemas.microsoft.com/office/drawing/2014/main" id="{E69F82B7-9325-55F2-F381-69F57FF389B3}"/>
              </a:ext>
            </a:extLst>
          </p:cNvPr>
          <p:cNvSpPr/>
          <p:nvPr/>
        </p:nvSpPr>
        <p:spPr>
          <a:xfrm>
            <a:off x="15848412" y="9507867"/>
            <a:ext cx="12574188" cy="2197105"/>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Normalization: Finding the right fit for the day </a:t>
            </a:r>
          </a:p>
          <a:p>
            <a:endParaRPr lang="en-US" sz="4000" noProof="0" dirty="0">
              <a:solidFill>
                <a:schemeClr val="tx1"/>
              </a:solidFill>
              <a:latin typeface="Source Sans Pro" panose="020B0503030403020204" pitchFamily="34" charset="0"/>
              <a:ea typeface="Source Sans Pro" panose="020B0503030403020204" pitchFamily="34" charset="0"/>
            </a:endParaRPr>
          </a:p>
          <a:p>
            <a:pPr marL="571500" indent="-571500">
              <a:buFontTx/>
              <a:buChar char="-"/>
            </a:pPr>
            <a:r>
              <a:rPr lang="en-US" sz="4000" noProof="0" dirty="0">
                <a:solidFill>
                  <a:schemeClr val="tx1"/>
                </a:solidFill>
                <a:latin typeface="Source Sans Pro" panose="020B0503030403020204" pitchFamily="34" charset="0"/>
                <a:ea typeface="Source Sans Pro" panose="020B0503030403020204" pitchFamily="34" charset="0"/>
              </a:rPr>
              <a:t>SD + Mean</a:t>
            </a:r>
          </a:p>
          <a:p>
            <a:pPr marL="571500" indent="-571500">
              <a:buFontTx/>
              <a:buChar char="-"/>
            </a:pPr>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1" name="Rechteck 10">
            <a:extLst>
              <a:ext uri="{FF2B5EF4-FFF2-40B4-BE49-F238E27FC236}">
                <a16:creationId xmlns:a16="http://schemas.microsoft.com/office/drawing/2014/main" id="{021CF195-2D3D-9BF1-3771-664A809C04FB}"/>
              </a:ext>
            </a:extLst>
          </p:cNvPr>
          <p:cNvSpPr/>
          <p:nvPr/>
        </p:nvSpPr>
        <p:spPr>
          <a:xfrm>
            <a:off x="-2" y="39329046"/>
            <a:ext cx="30275213" cy="34747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hteck 14">
            <a:extLst>
              <a:ext uri="{FF2B5EF4-FFF2-40B4-BE49-F238E27FC236}">
                <a16:creationId xmlns:a16="http://schemas.microsoft.com/office/drawing/2014/main" id="{318D8B86-DFF0-9641-CEC3-3D48CFA515DB}"/>
              </a:ext>
            </a:extLst>
          </p:cNvPr>
          <p:cNvSpPr/>
          <p:nvPr/>
        </p:nvSpPr>
        <p:spPr>
          <a:xfrm>
            <a:off x="15848412" y="17300030"/>
            <a:ext cx="16684555" cy="9893430"/>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Mitosis: Finding my home</a:t>
            </a:r>
          </a:p>
        </p:txBody>
      </p:sp>
      <p:sp>
        <p:nvSpPr>
          <p:cNvPr id="16" name="Rechteck 15">
            <a:extLst>
              <a:ext uri="{FF2B5EF4-FFF2-40B4-BE49-F238E27FC236}">
                <a16:creationId xmlns:a16="http://schemas.microsoft.com/office/drawing/2014/main" id="{0FCE50A5-8321-3A15-8F2E-E7A4119AE242}"/>
              </a:ext>
            </a:extLst>
          </p:cNvPr>
          <p:cNvSpPr/>
          <p:nvPr/>
        </p:nvSpPr>
        <p:spPr>
          <a:xfrm>
            <a:off x="1087514" y="28500430"/>
            <a:ext cx="14050090" cy="9995591"/>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err="1">
                <a:solidFill>
                  <a:schemeClr val="tx1"/>
                </a:solidFill>
                <a:latin typeface="Source Sans Pro" panose="020B0503030403020204" pitchFamily="34" charset="0"/>
                <a:ea typeface="Source Sans Pro" panose="020B0503030403020204" pitchFamily="34" charset="0"/>
              </a:rPr>
              <a:t>Complexe</a:t>
            </a:r>
            <a:r>
              <a:rPr lang="en-US" sz="4000" noProof="0" dirty="0">
                <a:solidFill>
                  <a:schemeClr val="tx1"/>
                </a:solidFill>
                <a:latin typeface="Source Sans Pro" panose="020B0503030403020204" pitchFamily="34" charset="0"/>
                <a:ea typeface="Source Sans Pro" panose="020B0503030403020204" pitchFamily="34" charset="0"/>
              </a:rPr>
              <a:t> Analysis: Finding Friends</a:t>
            </a:r>
          </a:p>
          <a:p>
            <a:endParaRPr lang="en-US" sz="4000" noProof="0" dirty="0">
              <a:solidFill>
                <a:schemeClr val="tx1"/>
              </a:solidFill>
              <a:latin typeface="Source Sans Pro" panose="020B0503030403020204" pitchFamily="34" charset="0"/>
              <a:ea typeface="Source Sans Pro" panose="020B0503030403020204" pitchFamily="34" charset="0"/>
            </a:endParaRPr>
          </a:p>
        </p:txBody>
      </p:sp>
      <p:sp>
        <p:nvSpPr>
          <p:cNvPr id="17" name="Rechteck 16">
            <a:extLst>
              <a:ext uri="{FF2B5EF4-FFF2-40B4-BE49-F238E27FC236}">
                <a16:creationId xmlns:a16="http://schemas.microsoft.com/office/drawing/2014/main" id="{78BA0288-07D1-398D-6200-42A4A63DE015}"/>
              </a:ext>
            </a:extLst>
          </p:cNvPr>
          <p:cNvSpPr/>
          <p:nvPr/>
        </p:nvSpPr>
        <p:spPr>
          <a:xfrm>
            <a:off x="15731965" y="28610869"/>
            <a:ext cx="13572174" cy="7837827"/>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Linear Regression: Determining my weight</a:t>
            </a:r>
          </a:p>
        </p:txBody>
      </p:sp>
      <p:pic>
        <p:nvPicPr>
          <p:cNvPr id="18" name="Picture 8">
            <a:extLst>
              <a:ext uri="{FF2B5EF4-FFF2-40B4-BE49-F238E27FC236}">
                <a16:creationId xmlns:a16="http://schemas.microsoft.com/office/drawing/2014/main" id="{2A14FE35-F43E-91B4-563F-CB2AE1E18D6A}"/>
              </a:ext>
            </a:extLst>
          </p:cNvPr>
          <p:cNvPicPr>
            <a:picLocks noChangeAspect="1"/>
          </p:cNvPicPr>
          <p:nvPr/>
        </p:nvPicPr>
        <p:blipFill>
          <a:blip r:embed="rId6"/>
          <a:stretch>
            <a:fillRect/>
          </a:stretch>
        </p:blipFill>
        <p:spPr>
          <a:xfrm>
            <a:off x="19967883" y="162770"/>
            <a:ext cx="5171371" cy="2907747"/>
          </a:xfrm>
          <a:prstGeom prst="rect">
            <a:avLst/>
          </a:prstGeom>
        </p:spPr>
      </p:pic>
      <p:pic>
        <p:nvPicPr>
          <p:cNvPr id="20" name="Picture 10">
            <a:extLst>
              <a:ext uri="{FF2B5EF4-FFF2-40B4-BE49-F238E27FC236}">
                <a16:creationId xmlns:a16="http://schemas.microsoft.com/office/drawing/2014/main" id="{0CDA31E9-6230-2F71-306C-1B77A1842A3F}"/>
              </a:ext>
            </a:extLst>
          </p:cNvPr>
          <p:cNvPicPr>
            <a:picLocks noChangeAspect="1"/>
          </p:cNvPicPr>
          <p:nvPr/>
        </p:nvPicPr>
        <p:blipFill>
          <a:blip r:embed="rId7"/>
          <a:stretch>
            <a:fillRect/>
          </a:stretch>
        </p:blipFill>
        <p:spPr>
          <a:xfrm>
            <a:off x="25270536" y="349496"/>
            <a:ext cx="4730760" cy="2661052"/>
          </a:xfrm>
          <a:prstGeom prst="rect">
            <a:avLst/>
          </a:prstGeom>
        </p:spPr>
      </p:pic>
      <p:sp>
        <p:nvSpPr>
          <p:cNvPr id="3" name="Textfeld 2">
            <a:extLst>
              <a:ext uri="{FF2B5EF4-FFF2-40B4-BE49-F238E27FC236}">
                <a16:creationId xmlns:a16="http://schemas.microsoft.com/office/drawing/2014/main" id="{0D810A4A-92B1-68EC-1B3D-A5167555FDE6}"/>
              </a:ext>
            </a:extLst>
          </p:cNvPr>
          <p:cNvSpPr txBox="1"/>
          <p:nvPr/>
        </p:nvSpPr>
        <p:spPr>
          <a:xfrm>
            <a:off x="854627" y="3513522"/>
            <a:ext cx="14528007" cy="3170099"/>
          </a:xfrm>
          <a:prstGeom prst="rect">
            <a:avLst/>
          </a:prstGeom>
          <a:noFill/>
        </p:spPr>
        <p:txBody>
          <a:bodyPr wrap="square" rtlCol="0">
            <a:spAutoFit/>
          </a:bodyPr>
          <a:lstStyle/>
          <a:p>
            <a:r>
              <a:rPr lang="en-US" sz="4000" noProof="0" dirty="0">
                <a:latin typeface="Source Sans Pro" panose="020B0503030403020204" pitchFamily="34" charset="0"/>
                <a:ea typeface="Source Sans Pro" panose="020B0503030403020204" pitchFamily="34" charset="0"/>
              </a:rPr>
              <a:t>The world of RBPs</a:t>
            </a:r>
          </a:p>
          <a:p>
            <a:r>
              <a:rPr lang="en-US" sz="2400" noProof="0" dirty="0">
                <a:latin typeface="Source Sans Pro" panose="020B0503030403020204" pitchFamily="34" charset="0"/>
                <a:ea typeface="Source Sans Pro" panose="020B0503030403020204" pitchFamily="34" charset="0"/>
              </a:rPr>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latin typeface="Source Sans Pro" panose="020B0503030403020204" pitchFamily="34" charset="0"/>
                <a:ea typeface="Source Sans Pro" panose="020B0503030403020204" pitchFamily="34" charset="0"/>
              </a:rPr>
              <a:t>RiboSix</a:t>
            </a:r>
            <a:r>
              <a:rPr lang="en-US" sz="2400" noProof="0" dirty="0">
                <a:latin typeface="Source Sans Pro" panose="020B0503030403020204" pitchFamily="34" charset="0"/>
                <a:ea typeface="Source Sans Pro" panose="020B0503030403020204" pitchFamily="34" charset="0"/>
              </a:rPr>
              <a:t>. </a:t>
            </a:r>
          </a:p>
          <a:p>
            <a:r>
              <a:rPr lang="en-US" sz="2400" noProof="0" dirty="0">
                <a:latin typeface="Source Sans Pro" panose="020B0503030403020204" pitchFamily="34" charset="0"/>
                <a:ea typeface="Source Sans Pro" panose="020B0503030403020204" pitchFamily="34" charset="0"/>
              </a:rPr>
              <a:t>So, jo</a:t>
            </a:r>
            <a:r>
              <a:rPr lang="en-US" sz="2400" dirty="0">
                <a:latin typeface="Source Sans Pro" panose="020B0503030403020204" pitchFamily="34" charset="0"/>
                <a:ea typeface="Source Sans Pro" panose="020B0503030403020204" pitchFamily="34" charset="0"/>
              </a:rPr>
              <a:t>i</a:t>
            </a:r>
            <a:r>
              <a:rPr lang="en-US" sz="2400" noProof="0" dirty="0">
                <a:latin typeface="Source Sans Pro" panose="020B0503030403020204" pitchFamily="34" charset="0"/>
                <a:ea typeface="Source Sans Pro" panose="020B0503030403020204" pitchFamily="34" charset="0"/>
              </a:rPr>
              <a:t>n us on his journey to discover the village of HeLa. </a:t>
            </a:r>
            <a:endParaRPr lang="en-US" sz="3600" noProof="0" dirty="0">
              <a:latin typeface="Source Sans Pro" panose="020B0503030403020204" pitchFamily="34" charset="0"/>
              <a:ea typeface="Source Sans Pro" panose="020B0503030403020204" pitchFamily="34" charset="0"/>
            </a:endParaRPr>
          </a:p>
          <a:p>
            <a:endParaRPr lang="en-US" sz="4000" noProof="0" dirty="0">
              <a:latin typeface="Source Sans Pro" panose="020B0503030403020204" pitchFamily="34" charset="0"/>
              <a:ea typeface="Source Sans Pro" panose="020B0503030403020204" pitchFamily="34" charset="0"/>
            </a:endParaRPr>
          </a:p>
        </p:txBody>
      </p:sp>
      <p:sp>
        <p:nvSpPr>
          <p:cNvPr id="7" name="Textfeld 6">
            <a:extLst>
              <a:ext uri="{FF2B5EF4-FFF2-40B4-BE49-F238E27FC236}">
                <a16:creationId xmlns:a16="http://schemas.microsoft.com/office/drawing/2014/main" id="{04DB3D5B-799E-DEB3-55A1-77E0B672A6B4}"/>
              </a:ext>
            </a:extLst>
          </p:cNvPr>
          <p:cNvSpPr txBox="1"/>
          <p:nvPr/>
        </p:nvSpPr>
        <p:spPr>
          <a:xfrm>
            <a:off x="15731965" y="4070931"/>
            <a:ext cx="13106400" cy="4770537"/>
          </a:xfrm>
          <a:prstGeom prst="rect">
            <a:avLst/>
          </a:prstGeom>
          <a:noFill/>
        </p:spPr>
        <p:txBody>
          <a:bodyPr wrap="square" rtlCol="0">
            <a:spAutoFit/>
          </a:bodyPr>
          <a:lstStyle/>
          <a:p>
            <a:r>
              <a:rPr lang="en-US" sz="4000" noProof="0" dirty="0"/>
              <a:t>Our Goal: </a:t>
            </a:r>
            <a:r>
              <a:rPr lang="en-US" sz="4000" dirty="0"/>
              <a:t>Hunting RNA-Binding Proteins in the Deep</a:t>
            </a:r>
          </a:p>
          <a:p>
            <a:r>
              <a:rPr lang="en-US" sz="2400" noProof="0" dirty="0"/>
              <a:t>During our </a:t>
            </a:r>
            <a:r>
              <a:rPr lang="en-US" sz="2400" noProof="0" dirty="0">
                <a:latin typeface="Source Sans Pro" panose="020B0503030403020204" pitchFamily="34" charset="0"/>
                <a:ea typeface="Source Sans Pro" panose="020B0503030403020204" pitchFamily="34" charset="0"/>
              </a:rPr>
              <a:t>project</a:t>
            </a:r>
            <a:r>
              <a:rPr lang="en-US" sz="2400" noProof="0" dirty="0"/>
              <a:t>, our main goal was to identify all the RBPs </a:t>
            </a:r>
            <a:r>
              <a:rPr lang="en-US" sz="2400" dirty="0"/>
              <a:t>in mitotic HeLa cells. For this, all proteins were fractioned once with RNase treatment and once without. The intensity of each proteins in 25 fraction was then analyzed by mass spectrometry in triplicates. </a:t>
            </a:r>
          </a:p>
          <a:p>
            <a:r>
              <a:rPr lang="en-US" sz="2400" noProof="0" dirty="0"/>
              <a:t>The gathered data was </a:t>
            </a:r>
            <a:r>
              <a:rPr lang="en-US" sz="2400" dirty="0"/>
              <a:t>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endParaRPr lang="en-US" sz="2400" noProof="0" dirty="0"/>
          </a:p>
        </p:txBody>
      </p:sp>
      <p:cxnSp>
        <p:nvCxnSpPr>
          <p:cNvPr id="9" name="Gerade Verbindung 8">
            <a:extLst>
              <a:ext uri="{FF2B5EF4-FFF2-40B4-BE49-F238E27FC236}">
                <a16:creationId xmlns:a16="http://schemas.microsoft.com/office/drawing/2014/main" id="{9D3B4A85-17C2-E126-55D1-7B67DB9BB80E}"/>
              </a:ext>
            </a:extLst>
          </p:cNvPr>
          <p:cNvCxnSpPr/>
          <p:nvPr/>
        </p:nvCxnSpPr>
        <p:spPr>
          <a:xfrm>
            <a:off x="19882320" y="0"/>
            <a:ext cx="0" cy="3242540"/>
          </a:xfrm>
          <a:prstGeom prst="line">
            <a:avLst/>
          </a:prstGeom>
          <a:ln w="63500">
            <a:solidFill>
              <a:srgbClr val="B22F28"/>
            </a:solidFill>
          </a:ln>
        </p:spPr>
        <p:style>
          <a:lnRef idx="2">
            <a:schemeClr val="accent1"/>
          </a:lnRef>
          <a:fillRef idx="0">
            <a:schemeClr val="accent1"/>
          </a:fillRef>
          <a:effectRef idx="1">
            <a:schemeClr val="accent1"/>
          </a:effectRef>
          <a:fontRef idx="minor">
            <a:schemeClr val="tx1"/>
          </a:fontRef>
        </p:style>
      </p:cxnSp>
      <p:sp>
        <p:nvSpPr>
          <p:cNvPr id="25" name="Rechteck 24">
            <a:extLst>
              <a:ext uri="{FF2B5EF4-FFF2-40B4-BE49-F238E27FC236}">
                <a16:creationId xmlns:a16="http://schemas.microsoft.com/office/drawing/2014/main" id="{280DABE5-7ADA-CB97-5BDB-B61F91ED8A46}"/>
              </a:ext>
            </a:extLst>
          </p:cNvPr>
          <p:cNvSpPr/>
          <p:nvPr/>
        </p:nvSpPr>
        <p:spPr>
          <a:xfrm>
            <a:off x="-4" y="38655105"/>
            <a:ext cx="30275215" cy="4181278"/>
          </a:xfrm>
          <a:prstGeom prst="rect">
            <a:avLst/>
          </a:prstGeom>
          <a:solidFill>
            <a:srgbClr val="E495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8" name="Textfeld 27">
            <a:extLst>
              <a:ext uri="{FF2B5EF4-FFF2-40B4-BE49-F238E27FC236}">
                <a16:creationId xmlns:a16="http://schemas.microsoft.com/office/drawing/2014/main" id="{723992D3-EA95-7C1B-4D4F-818583FBA106}"/>
              </a:ext>
            </a:extLst>
          </p:cNvPr>
          <p:cNvSpPr txBox="1"/>
          <p:nvPr/>
        </p:nvSpPr>
        <p:spPr>
          <a:xfrm>
            <a:off x="273917" y="2111430"/>
            <a:ext cx="19751037" cy="707886"/>
          </a:xfrm>
          <a:prstGeom prst="rect">
            <a:avLst/>
          </a:prstGeom>
          <a:noFill/>
        </p:spPr>
        <p:txBody>
          <a:bodyPr wrap="square" rtlCol="0">
            <a:spAutoFit/>
          </a:bodyPr>
          <a:lstStyle/>
          <a:p>
            <a:r>
              <a:rPr lang="en-US" sz="4000" dirty="0">
                <a:solidFill>
                  <a:schemeClr val="bg1"/>
                </a:solidFill>
              </a:rPr>
              <a:t>Proteome-wide screen for RNA-dependent proteins particularly relevant in mitosis</a:t>
            </a:r>
          </a:p>
        </p:txBody>
      </p:sp>
      <p:sp>
        <p:nvSpPr>
          <p:cNvPr id="30" name="Textfeld 29">
            <a:extLst>
              <a:ext uri="{FF2B5EF4-FFF2-40B4-BE49-F238E27FC236}">
                <a16:creationId xmlns:a16="http://schemas.microsoft.com/office/drawing/2014/main" id="{76D1F7F8-F76E-FDF6-3225-E832F5FABEA8}"/>
              </a:ext>
            </a:extLst>
          </p:cNvPr>
          <p:cNvSpPr txBox="1"/>
          <p:nvPr/>
        </p:nvSpPr>
        <p:spPr>
          <a:xfrm>
            <a:off x="854627" y="39095920"/>
            <a:ext cx="28694544" cy="707886"/>
          </a:xfrm>
          <a:prstGeom prst="rect">
            <a:avLst/>
          </a:prstGeom>
          <a:noFill/>
        </p:spPr>
        <p:txBody>
          <a:bodyPr wrap="square" rtlCol="0">
            <a:spAutoFit/>
          </a:bodyPr>
          <a:lstStyle/>
          <a:p>
            <a:r>
              <a:rPr lang="en-US" sz="4000" dirty="0">
                <a:solidFill>
                  <a:schemeClr val="bg1"/>
                </a:solidFill>
                <a:latin typeface="Source Sans Pro" panose="020B0503030403020204" pitchFamily="34" charset="0"/>
                <a:ea typeface="Source Sans Pro" panose="020B0503030403020204" pitchFamily="34" charset="0"/>
              </a:rPr>
              <a:t>Main </a:t>
            </a:r>
            <a:r>
              <a:rPr lang="en-US" sz="4000" dirty="0" err="1">
                <a:solidFill>
                  <a:schemeClr val="bg1"/>
                </a:solidFill>
                <a:latin typeface="Source Sans Pro" panose="020B0503030403020204" pitchFamily="34" charset="0"/>
                <a:ea typeface="Source Sans Pro" panose="020B0503030403020204" pitchFamily="34" charset="0"/>
              </a:rPr>
              <a:t>FIndings</a:t>
            </a:r>
            <a:endParaRPr lang="en-US" sz="4000" dirty="0">
              <a:solidFill>
                <a:schemeClr val="bg1"/>
              </a:solidFill>
              <a:latin typeface="Source Sans Pro" panose="020B0503030403020204" pitchFamily="34" charset="0"/>
              <a:ea typeface="Source Sans Pro" panose="020B0503030403020204" pitchFamily="34" charset="0"/>
            </a:endParaRPr>
          </a:p>
        </p:txBody>
      </p:sp>
      <p:sp>
        <p:nvSpPr>
          <p:cNvPr id="12" name="Rectangle 11">
            <a:extLst>
              <a:ext uri="{FF2B5EF4-FFF2-40B4-BE49-F238E27FC236}">
                <a16:creationId xmlns:a16="http://schemas.microsoft.com/office/drawing/2014/main" id="{B9A6FAFB-7C49-7213-7BD8-8E66DBEDBBBF}"/>
              </a:ext>
            </a:extLst>
          </p:cNvPr>
          <p:cNvSpPr/>
          <p:nvPr/>
        </p:nvSpPr>
        <p:spPr>
          <a:xfrm>
            <a:off x="15848412" y="11927105"/>
            <a:ext cx="5359001" cy="39247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GB" sz="3600" dirty="0">
              <a:solidFill>
                <a:schemeClr val="tx1"/>
              </a:solidFill>
            </a:endParaRPr>
          </a:p>
        </p:txBody>
      </p:sp>
      <p:pic>
        <p:nvPicPr>
          <p:cNvPr id="8" name="Picture 7" descr="A graph with red dots&#10;&#10;AI-generated content may be incorrect.">
            <a:extLst>
              <a:ext uri="{FF2B5EF4-FFF2-40B4-BE49-F238E27FC236}">
                <a16:creationId xmlns:a16="http://schemas.microsoft.com/office/drawing/2014/main" id="{58FC2CD0-6EDD-4966-192D-536096C363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02479" y="11965102"/>
            <a:ext cx="5232939" cy="3924704"/>
          </a:xfrm>
          <a:prstGeom prst="rect">
            <a:avLst/>
          </a:prstGeom>
        </p:spPr>
      </p:pic>
      <p:pic>
        <p:nvPicPr>
          <p:cNvPr id="38" name="Grafik 37">
            <a:extLst>
              <a:ext uri="{FF2B5EF4-FFF2-40B4-BE49-F238E27FC236}">
                <a16:creationId xmlns:a16="http://schemas.microsoft.com/office/drawing/2014/main" id="{E5FDED8C-E7AC-C058-2B47-E49642388937}"/>
              </a:ext>
            </a:extLst>
          </p:cNvPr>
          <p:cNvPicPr>
            <a:picLocks noChangeAspect="1"/>
          </p:cNvPicPr>
          <p:nvPr/>
        </p:nvPicPr>
        <p:blipFill>
          <a:blip r:embed="rId9"/>
          <a:stretch>
            <a:fillRect/>
          </a:stretch>
        </p:blipFill>
        <p:spPr>
          <a:xfrm>
            <a:off x="22737947" y="33472771"/>
            <a:ext cx="6449752" cy="4364752"/>
          </a:xfrm>
          <a:prstGeom prst="rect">
            <a:avLst/>
          </a:prstGeom>
        </p:spPr>
      </p:pic>
      <p:grpSp>
        <p:nvGrpSpPr>
          <p:cNvPr id="44" name="Gruppieren 43">
            <a:extLst>
              <a:ext uri="{FF2B5EF4-FFF2-40B4-BE49-F238E27FC236}">
                <a16:creationId xmlns:a16="http://schemas.microsoft.com/office/drawing/2014/main" id="{40211F4B-E423-2BFB-9135-28A3C8361C2A}"/>
              </a:ext>
            </a:extLst>
          </p:cNvPr>
          <p:cNvGrpSpPr/>
          <p:nvPr/>
        </p:nvGrpSpPr>
        <p:grpSpPr>
          <a:xfrm>
            <a:off x="21135418" y="18366104"/>
            <a:ext cx="7566660" cy="4468487"/>
            <a:chOff x="5911353" y="14534450"/>
            <a:chExt cx="7566660" cy="4468487"/>
          </a:xfrm>
        </p:grpSpPr>
        <p:sp>
          <p:nvSpPr>
            <p:cNvPr id="43" name="Rechteck 42">
              <a:extLst>
                <a:ext uri="{FF2B5EF4-FFF2-40B4-BE49-F238E27FC236}">
                  <a16:creationId xmlns:a16="http://schemas.microsoft.com/office/drawing/2014/main" id="{F0D2B77F-1F24-7BF1-B45B-793688293E0D}"/>
                </a:ext>
              </a:extLst>
            </p:cNvPr>
            <p:cNvSpPr/>
            <p:nvPr/>
          </p:nvSpPr>
          <p:spPr>
            <a:xfrm>
              <a:off x="5911353" y="14534450"/>
              <a:ext cx="7566660" cy="44684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pic>
          <p:nvPicPr>
            <p:cNvPr id="36" name="Grafik 35">
              <a:extLst>
                <a:ext uri="{FF2B5EF4-FFF2-40B4-BE49-F238E27FC236}">
                  <a16:creationId xmlns:a16="http://schemas.microsoft.com/office/drawing/2014/main" id="{F98D1A39-2789-FD8C-4BAB-763868E6D59D}"/>
                </a:ext>
              </a:extLst>
            </p:cNvPr>
            <p:cNvPicPr>
              <a:picLocks noChangeAspect="1"/>
            </p:cNvPicPr>
            <p:nvPr/>
          </p:nvPicPr>
          <p:blipFill>
            <a:blip r:embed="rId10"/>
            <a:stretch>
              <a:fillRect/>
            </a:stretch>
          </p:blipFill>
          <p:spPr>
            <a:xfrm>
              <a:off x="6017283" y="14741638"/>
              <a:ext cx="7354800" cy="4054109"/>
            </a:xfrm>
            <a:prstGeom prst="rect">
              <a:avLst/>
            </a:prstGeom>
          </p:spPr>
        </p:pic>
      </p:grpSp>
      <p:sp>
        <p:nvSpPr>
          <p:cNvPr id="2" name="Abgerundetes Rechteck 1">
            <a:extLst>
              <a:ext uri="{FF2B5EF4-FFF2-40B4-BE49-F238E27FC236}">
                <a16:creationId xmlns:a16="http://schemas.microsoft.com/office/drawing/2014/main" id="{49A02D2B-FEBA-8240-4F80-1023D79A7ABD}"/>
              </a:ext>
            </a:extLst>
          </p:cNvPr>
          <p:cNvSpPr/>
          <p:nvPr/>
        </p:nvSpPr>
        <p:spPr>
          <a:xfrm>
            <a:off x="589400" y="11894744"/>
            <a:ext cx="14295120" cy="15704596"/>
          </a:xfrm>
          <a:prstGeom prst="roundRect">
            <a:avLst>
              <a:gd name="adj" fmla="val 3729"/>
            </a:avLst>
          </a:prstGeom>
          <a:solidFill>
            <a:srgbClr val="E49596">
              <a:alpha val="33168"/>
            </a:srgbClr>
          </a:solidFill>
          <a:ln w="63500">
            <a:solidFill>
              <a:srgbClr val="B22F28"/>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p:sp>
        <p:nvSpPr>
          <p:cNvPr id="26" name="Rechteck 25">
            <a:extLst>
              <a:ext uri="{FF2B5EF4-FFF2-40B4-BE49-F238E27FC236}">
                <a16:creationId xmlns:a16="http://schemas.microsoft.com/office/drawing/2014/main" id="{BE290EAF-1A4B-D335-43DA-78DE46D94BC7}"/>
              </a:ext>
            </a:extLst>
          </p:cNvPr>
          <p:cNvSpPr/>
          <p:nvPr/>
        </p:nvSpPr>
        <p:spPr>
          <a:xfrm>
            <a:off x="854627" y="12451776"/>
            <a:ext cx="14050091" cy="10506589"/>
          </a:xfrm>
          <a:prstGeom prst="rect">
            <a:avLst/>
          </a:prstGeom>
          <a:noFill/>
          <a:ln w="44450">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00" noProof="0" dirty="0">
                <a:solidFill>
                  <a:schemeClr val="tx1"/>
                </a:solidFill>
                <a:latin typeface="Source Sans Pro" panose="020B0503030403020204" pitchFamily="34" charset="0"/>
                <a:ea typeface="Source Sans Pro" panose="020B0503030403020204" pitchFamily="34" charset="0"/>
              </a:rPr>
              <a:t>Shift Analysis: Finding my species </a:t>
            </a:r>
          </a:p>
        </p:txBody>
      </p:sp>
      <p:pic>
        <p:nvPicPr>
          <p:cNvPr id="29" name="Grafik 28" descr="Ein Bild, das Reihe, Diagramm, Text, Screenshot enthält.&#10;&#10;KI-generierte Inhalte können fehlerhaft sein.">
            <a:extLst>
              <a:ext uri="{FF2B5EF4-FFF2-40B4-BE49-F238E27FC236}">
                <a16:creationId xmlns:a16="http://schemas.microsoft.com/office/drawing/2014/main" id="{ACBF7A39-3336-9D05-9D48-508D000FD43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408304" y="22912881"/>
            <a:ext cx="5792098" cy="4008700"/>
          </a:xfrm>
          <a:prstGeom prst="rect">
            <a:avLst/>
          </a:prstGeom>
        </p:spPr>
      </p:pic>
      <p:pic>
        <p:nvPicPr>
          <p:cNvPr id="31" name="Grafik 30" descr="Ein Bild, das Text, Diagramm, Reihe, Screenshot enthält.&#10;&#10;KI-generierte Inhalte können fehlerhaft sein.">
            <a:extLst>
              <a:ext uri="{FF2B5EF4-FFF2-40B4-BE49-F238E27FC236}">
                <a16:creationId xmlns:a16="http://schemas.microsoft.com/office/drawing/2014/main" id="{A0E5FA54-BA75-9B3C-0580-9B0ACD702D6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93345" y="21160075"/>
            <a:ext cx="5033382" cy="3483594"/>
          </a:xfrm>
          <a:prstGeom prst="rect">
            <a:avLst/>
          </a:prstGeom>
        </p:spPr>
      </p:pic>
      <p:grpSp>
        <p:nvGrpSpPr>
          <p:cNvPr id="32" name="Gruppieren 31">
            <a:extLst>
              <a:ext uri="{FF2B5EF4-FFF2-40B4-BE49-F238E27FC236}">
                <a16:creationId xmlns:a16="http://schemas.microsoft.com/office/drawing/2014/main" id="{89CCBC6A-B864-9CD5-EAE0-99DF0B68B3EE}"/>
              </a:ext>
            </a:extLst>
          </p:cNvPr>
          <p:cNvGrpSpPr/>
          <p:nvPr/>
        </p:nvGrpSpPr>
        <p:grpSpPr>
          <a:xfrm>
            <a:off x="7361509" y="22683687"/>
            <a:ext cx="6445233" cy="2826613"/>
            <a:chOff x="5781935" y="15382625"/>
            <a:chExt cx="9102943" cy="4004262"/>
          </a:xfrm>
        </p:grpSpPr>
        <p:pic>
          <p:nvPicPr>
            <p:cNvPr id="33" name="Grafik 32">
              <a:extLst>
                <a:ext uri="{FF2B5EF4-FFF2-40B4-BE49-F238E27FC236}">
                  <a16:creationId xmlns:a16="http://schemas.microsoft.com/office/drawing/2014/main" id="{EBD00EA7-4C39-028D-529E-493655AA75AB}"/>
                </a:ext>
              </a:extLst>
            </p:cNvPr>
            <p:cNvPicPr>
              <a:picLocks noChangeAspect="1"/>
            </p:cNvPicPr>
            <p:nvPr/>
          </p:nvPicPr>
          <p:blipFill>
            <a:blip r:embed="rId13"/>
            <a:stretch>
              <a:fillRect/>
            </a:stretch>
          </p:blipFill>
          <p:spPr>
            <a:xfrm>
              <a:off x="7259397" y="15382625"/>
              <a:ext cx="5643803" cy="4004262"/>
            </a:xfrm>
            <a:prstGeom prst="rect">
              <a:avLst/>
            </a:prstGeom>
          </p:spPr>
        </p:pic>
        <p:sp>
          <p:nvSpPr>
            <p:cNvPr id="34" name="Textfeld 33">
              <a:extLst>
                <a:ext uri="{FF2B5EF4-FFF2-40B4-BE49-F238E27FC236}">
                  <a16:creationId xmlns:a16="http://schemas.microsoft.com/office/drawing/2014/main" id="{7ED38EB0-8928-F487-679D-DC08BBE8EFFC}"/>
                </a:ext>
              </a:extLst>
            </p:cNvPr>
            <p:cNvSpPr txBox="1"/>
            <p:nvPr/>
          </p:nvSpPr>
          <p:spPr>
            <a:xfrm>
              <a:off x="5781935" y="15436311"/>
              <a:ext cx="2810933" cy="830997"/>
            </a:xfrm>
            <a:prstGeom prst="rect">
              <a:avLst/>
            </a:prstGeom>
            <a:noFill/>
          </p:spPr>
          <p:txBody>
            <a:bodyPr wrap="square" rtlCol="0">
              <a:spAutoFit/>
            </a:bodyPr>
            <a:lstStyle/>
            <a:p>
              <a:pPr algn="ctr"/>
              <a:r>
                <a:rPr lang="en-US" sz="2400" dirty="0"/>
                <a:t>Identified </a:t>
              </a:r>
            </a:p>
            <a:p>
              <a:pPr algn="ctr"/>
              <a:r>
                <a:rPr lang="en-US" sz="2400" dirty="0"/>
                <a:t>RBPs</a:t>
              </a:r>
            </a:p>
          </p:txBody>
        </p:sp>
        <p:sp>
          <p:nvSpPr>
            <p:cNvPr id="35" name="Textfeld 34">
              <a:extLst>
                <a:ext uri="{FF2B5EF4-FFF2-40B4-BE49-F238E27FC236}">
                  <a16:creationId xmlns:a16="http://schemas.microsoft.com/office/drawing/2014/main" id="{F03FDA52-46F0-5D59-8ACF-A557623994B9}"/>
                </a:ext>
              </a:extLst>
            </p:cNvPr>
            <p:cNvSpPr txBox="1"/>
            <p:nvPr/>
          </p:nvSpPr>
          <p:spPr>
            <a:xfrm>
              <a:off x="11603557" y="18236389"/>
              <a:ext cx="3281321" cy="830997"/>
            </a:xfrm>
            <a:prstGeom prst="rect">
              <a:avLst/>
            </a:prstGeom>
            <a:noFill/>
          </p:spPr>
          <p:txBody>
            <a:bodyPr wrap="square" rtlCol="0">
              <a:spAutoFit/>
            </a:bodyPr>
            <a:lstStyle/>
            <a:p>
              <a:pPr algn="ctr"/>
              <a:r>
                <a:rPr lang="en-US" sz="2400" dirty="0" err="1"/>
                <a:t>Analysed</a:t>
              </a:r>
              <a:r>
                <a:rPr lang="en-US" sz="2400" dirty="0"/>
                <a:t> </a:t>
              </a:r>
            </a:p>
            <a:p>
              <a:pPr algn="ctr"/>
              <a:r>
                <a:rPr lang="en-US" sz="2400" dirty="0" err="1"/>
                <a:t>UniProt</a:t>
              </a:r>
              <a:r>
                <a:rPr lang="en-US" sz="2400" dirty="0"/>
                <a:t> RBPs</a:t>
              </a:r>
            </a:p>
          </p:txBody>
        </p:sp>
      </p:grpSp>
      <p:sp>
        <p:nvSpPr>
          <p:cNvPr id="37" name="Textfeld 36">
            <a:extLst>
              <a:ext uri="{FF2B5EF4-FFF2-40B4-BE49-F238E27FC236}">
                <a16:creationId xmlns:a16="http://schemas.microsoft.com/office/drawing/2014/main" id="{F88925D1-CFC4-5D93-A097-3F0428360137}"/>
              </a:ext>
            </a:extLst>
          </p:cNvPr>
          <p:cNvSpPr txBox="1"/>
          <p:nvPr/>
        </p:nvSpPr>
        <p:spPr>
          <a:xfrm>
            <a:off x="854627" y="13317948"/>
            <a:ext cx="6369004" cy="2677656"/>
          </a:xfrm>
          <a:prstGeom prst="rect">
            <a:avLst/>
          </a:prstGeom>
          <a:noFill/>
        </p:spPr>
        <p:txBody>
          <a:bodyPr wrap="square" rtlCol="0">
            <a:spAutoFit/>
          </a:bodyPr>
          <a:lstStyle/>
          <a:p>
            <a:pPr algn="just"/>
            <a:endParaRPr lang="de-DE" sz="2400" b="1" dirty="0"/>
          </a:p>
          <a:p>
            <a:pPr algn="just"/>
            <a:endParaRPr lang="de-DE" sz="2400" b="1" dirty="0"/>
          </a:p>
          <a:p>
            <a:pPr algn="just"/>
            <a:endParaRPr lang="de-DE" sz="2400" b="1" dirty="0"/>
          </a:p>
          <a:p>
            <a:pPr algn="just"/>
            <a:endParaRPr lang="de-DE" sz="2400" b="1" dirty="0"/>
          </a:p>
          <a:p>
            <a:pPr algn="just"/>
            <a:endParaRPr lang="de-DE" sz="2400" b="1" dirty="0"/>
          </a:p>
          <a:p>
            <a:pPr algn="just"/>
            <a:endParaRPr lang="de-DE" sz="2400" b="1" dirty="0"/>
          </a:p>
          <a:p>
            <a:pPr algn="just"/>
            <a:endParaRPr lang="de-DE" sz="2400" b="1" dirty="0"/>
          </a:p>
        </p:txBody>
      </p:sp>
      <p:sp>
        <p:nvSpPr>
          <p:cNvPr id="39" name="Textfeld 38">
            <a:extLst>
              <a:ext uri="{FF2B5EF4-FFF2-40B4-BE49-F238E27FC236}">
                <a16:creationId xmlns:a16="http://schemas.microsoft.com/office/drawing/2014/main" id="{E6EF7BF0-8EEC-4498-FCA6-9E2123BFB423}"/>
              </a:ext>
            </a:extLst>
          </p:cNvPr>
          <p:cNvSpPr txBox="1"/>
          <p:nvPr/>
        </p:nvSpPr>
        <p:spPr>
          <a:xfrm>
            <a:off x="829098" y="13304483"/>
            <a:ext cx="7385975" cy="2739211"/>
          </a:xfrm>
          <a:prstGeom prst="rect">
            <a:avLst/>
          </a:prstGeom>
          <a:noFill/>
        </p:spPr>
        <p:txBody>
          <a:bodyPr wrap="square" rtlCol="0">
            <a:spAutoFit/>
          </a:bodyPr>
          <a:lstStyle/>
          <a:p>
            <a:pPr algn="just"/>
            <a:r>
              <a:rPr lang="de-DE" sz="2400" b="1" dirty="0" err="1">
                <a:latin typeface="Source Sans Pro" panose="020B0503030403020204" pitchFamily="34" charset="0"/>
                <a:ea typeface="Source Sans Pro" panose="020B0503030403020204" pitchFamily="34" charset="0"/>
              </a:rPr>
              <a:t>Descriptive</a:t>
            </a:r>
            <a:r>
              <a:rPr lang="de-DE" sz="2400" b="1" dirty="0">
                <a:latin typeface="Source Sans Pro" panose="020B0503030403020204" pitchFamily="34" charset="0"/>
                <a:ea typeface="Source Sans Pro" panose="020B0503030403020204" pitchFamily="34" charset="0"/>
              </a:rPr>
              <a:t> </a:t>
            </a:r>
            <a:r>
              <a:rPr lang="de-DE" sz="2400" b="1" dirty="0" err="1">
                <a:latin typeface="Source Sans Pro" panose="020B0503030403020204" pitchFamily="34" charset="0"/>
                <a:ea typeface="Source Sans Pro" panose="020B0503030403020204" pitchFamily="34" charset="0"/>
              </a:rPr>
              <a:t>Analyses</a:t>
            </a:r>
            <a:endParaRPr lang="de-DE" sz="2400" b="1" dirty="0">
              <a:latin typeface="Source Sans Pro" panose="020B0503030403020204" pitchFamily="34" charset="0"/>
              <a:ea typeface="Source Sans Pro" panose="020B0503030403020204" pitchFamily="34" charset="0"/>
            </a:endParaRPr>
          </a:p>
          <a:p>
            <a:pPr algn="just"/>
            <a:endParaRPr lang="de-DE" sz="1000" dirty="0"/>
          </a:p>
          <a:p>
            <a:pPr algn="just"/>
            <a:r>
              <a:rPr lang="de-DE" sz="2400" b="1" dirty="0"/>
              <a:t>Peak Analysis: </a:t>
            </a:r>
            <a:r>
              <a:rPr lang="de-DE" sz="2400" dirty="0" err="1"/>
              <a:t>For</a:t>
            </a:r>
            <a:r>
              <a:rPr lang="de-DE" sz="2400" dirty="0"/>
              <a:t> </a:t>
            </a:r>
            <a:r>
              <a:rPr lang="de-DE" sz="2400" dirty="0" err="1"/>
              <a:t>each</a:t>
            </a:r>
            <a:r>
              <a:rPr lang="de-DE" sz="2400" dirty="0"/>
              <a:t> </a:t>
            </a:r>
            <a:r>
              <a:rPr lang="de-DE" sz="2400" dirty="0" err="1"/>
              <a:t>protein</a:t>
            </a:r>
            <a:r>
              <a:rPr lang="de-DE" sz="2400" dirty="0"/>
              <a:t> </a:t>
            </a:r>
            <a:r>
              <a:rPr lang="de-DE" sz="2400" dirty="0" err="1"/>
              <a:t>profile</a:t>
            </a:r>
            <a:r>
              <a:rPr lang="de-DE" sz="2400" dirty="0"/>
              <a:t>, </a:t>
            </a:r>
            <a:r>
              <a:rPr lang="de-DE" sz="2400" dirty="0" err="1"/>
              <a:t>up</a:t>
            </a:r>
            <a:r>
              <a:rPr lang="de-DE" sz="2400" dirty="0"/>
              <a:t> </a:t>
            </a:r>
            <a:r>
              <a:rPr lang="de-DE" sz="2400" dirty="0" err="1"/>
              <a:t>to</a:t>
            </a:r>
            <a:r>
              <a:rPr lang="de-DE" sz="2400" dirty="0"/>
              <a:t> 6 </a:t>
            </a:r>
            <a:r>
              <a:rPr lang="de-DE" sz="2400" dirty="0" err="1"/>
              <a:t>peaks</a:t>
            </a:r>
            <a:r>
              <a:rPr lang="de-DE" sz="2400" dirty="0"/>
              <a:t> </a:t>
            </a:r>
            <a:r>
              <a:rPr lang="de-DE" sz="2400" dirty="0" err="1"/>
              <a:t>were</a:t>
            </a:r>
            <a:r>
              <a:rPr lang="de-DE" sz="2400" dirty="0"/>
              <a:t> </a:t>
            </a:r>
            <a:r>
              <a:rPr lang="de-DE" sz="2400" dirty="0" err="1"/>
              <a:t>identified</a:t>
            </a:r>
            <a:r>
              <a:rPr lang="de-DE" sz="2400" dirty="0"/>
              <a:t> </a:t>
            </a:r>
            <a:r>
              <a:rPr lang="de-DE" sz="2400" dirty="0" err="1"/>
              <a:t>using</a:t>
            </a:r>
            <a:r>
              <a:rPr lang="de-DE" sz="2400" dirty="0"/>
              <a:t> a </a:t>
            </a:r>
            <a:r>
              <a:rPr lang="de-DE" sz="2400" dirty="0" err="1"/>
              <a:t>slope-based</a:t>
            </a:r>
            <a:r>
              <a:rPr lang="de-DE" sz="2400" dirty="0"/>
              <a:t> </a:t>
            </a:r>
            <a:r>
              <a:rPr lang="de-DE" sz="2400" dirty="0" err="1"/>
              <a:t>function</a:t>
            </a:r>
            <a:r>
              <a:rPr lang="de-DE" sz="2400" dirty="0"/>
              <a:t>. </a:t>
            </a:r>
            <a:r>
              <a:rPr lang="de-DE" sz="2400" dirty="0" err="1"/>
              <a:t>Treshold</a:t>
            </a:r>
            <a:r>
              <a:rPr lang="de-DE" sz="2400" dirty="0"/>
              <a:t> </a:t>
            </a:r>
            <a:r>
              <a:rPr lang="de-DE" sz="2400" dirty="0" err="1"/>
              <a:t>for</a:t>
            </a:r>
            <a:r>
              <a:rPr lang="de-DE" sz="2400" dirty="0"/>
              <a:t> </a:t>
            </a:r>
            <a:r>
              <a:rPr lang="de-DE" sz="2400" dirty="0" err="1"/>
              <a:t>peak</a:t>
            </a:r>
            <a:r>
              <a:rPr lang="de-DE" sz="2400" dirty="0"/>
              <a:t> </a:t>
            </a:r>
            <a:r>
              <a:rPr lang="de-DE" sz="2400" dirty="0" err="1"/>
              <a:t>detection</a:t>
            </a:r>
            <a:r>
              <a:rPr lang="de-DE" sz="2400" dirty="0"/>
              <a:t> was </a:t>
            </a:r>
            <a:r>
              <a:rPr lang="de-DE" sz="2400" dirty="0" err="1"/>
              <a:t>set</a:t>
            </a:r>
            <a:r>
              <a:rPr lang="de-DE" sz="2400" dirty="0"/>
              <a:t> at 3% </a:t>
            </a:r>
            <a:r>
              <a:rPr lang="de-DE" sz="2400" dirty="0" err="1"/>
              <a:t>of</a:t>
            </a:r>
            <a:r>
              <a:rPr lang="de-DE" sz="2400" dirty="0"/>
              <a:t> maximal </a:t>
            </a:r>
            <a:r>
              <a:rPr lang="de-DE" sz="2400" dirty="0" err="1"/>
              <a:t>signal</a:t>
            </a:r>
            <a:r>
              <a:rPr lang="de-DE" sz="2400" dirty="0"/>
              <a:t> </a:t>
            </a:r>
            <a:r>
              <a:rPr lang="de-DE" sz="2400" dirty="0" err="1"/>
              <a:t>intensity</a:t>
            </a:r>
            <a:r>
              <a:rPr lang="de-DE" sz="2400" dirty="0"/>
              <a:t>. Applied </a:t>
            </a:r>
            <a:r>
              <a:rPr lang="de-DE" sz="2400" dirty="0" err="1"/>
              <a:t>to</a:t>
            </a:r>
            <a:r>
              <a:rPr lang="de-DE" sz="2400" dirty="0"/>
              <a:t> </a:t>
            </a:r>
            <a:r>
              <a:rPr lang="de-DE" sz="2400" dirty="0" err="1"/>
              <a:t>normalized</a:t>
            </a:r>
            <a:r>
              <a:rPr lang="de-DE" sz="2400" dirty="0"/>
              <a:t> </a:t>
            </a:r>
            <a:r>
              <a:rPr lang="de-DE" sz="2400" dirty="0" err="1"/>
              <a:t>values</a:t>
            </a:r>
            <a:r>
              <a:rPr lang="de-DE" sz="2400" dirty="0"/>
              <a:t> </a:t>
            </a:r>
            <a:r>
              <a:rPr lang="de-DE" sz="2400" dirty="0" err="1"/>
              <a:t>for</a:t>
            </a:r>
            <a:r>
              <a:rPr lang="de-DE" sz="2400" dirty="0"/>
              <a:t> </a:t>
            </a:r>
            <a:r>
              <a:rPr lang="de-DE" sz="2400" dirty="0" err="1"/>
              <a:t>control</a:t>
            </a:r>
            <a:r>
              <a:rPr lang="de-DE" sz="2400" dirty="0"/>
              <a:t> and </a:t>
            </a:r>
            <a:r>
              <a:rPr lang="de-DE" sz="2400" dirty="0" err="1"/>
              <a:t>RNase-treated</a:t>
            </a:r>
            <a:r>
              <a:rPr lang="de-DE" sz="2400" dirty="0"/>
              <a:t> sample. </a:t>
            </a:r>
          </a:p>
          <a:p>
            <a:endParaRPr lang="en-US" dirty="0"/>
          </a:p>
        </p:txBody>
      </p:sp>
      <p:sp>
        <p:nvSpPr>
          <p:cNvPr id="40" name="Textfeld 39">
            <a:extLst>
              <a:ext uri="{FF2B5EF4-FFF2-40B4-BE49-F238E27FC236}">
                <a16:creationId xmlns:a16="http://schemas.microsoft.com/office/drawing/2014/main" id="{9E00ACD3-20DA-AFDB-EE91-F0B099D4597C}"/>
              </a:ext>
            </a:extLst>
          </p:cNvPr>
          <p:cNvSpPr txBox="1"/>
          <p:nvPr/>
        </p:nvSpPr>
        <p:spPr>
          <a:xfrm>
            <a:off x="782631" y="15813023"/>
            <a:ext cx="13908659" cy="1938992"/>
          </a:xfrm>
          <a:prstGeom prst="rect">
            <a:avLst/>
          </a:prstGeom>
          <a:noFill/>
        </p:spPr>
        <p:txBody>
          <a:bodyPr wrap="square" rtlCol="0">
            <a:spAutoFit/>
          </a:bodyPr>
          <a:lstStyle/>
          <a:p>
            <a:pPr algn="just"/>
            <a:r>
              <a:rPr lang="de-DE" sz="2400" b="1" dirty="0"/>
              <a:t>Shift </a:t>
            </a:r>
            <a:r>
              <a:rPr lang="de-DE" sz="2400" b="1" dirty="0" err="1"/>
              <a:t>Characteristics</a:t>
            </a:r>
            <a:r>
              <a:rPr lang="de-DE" sz="2400" b="1" dirty="0"/>
              <a:t> </a:t>
            </a:r>
            <a:r>
              <a:rPr lang="de-DE" sz="2400" dirty="0">
                <a:latin typeface="Source Sans Pro" panose="020B0503030403020204" pitchFamily="34" charset="0"/>
                <a:ea typeface="Source Sans Pro" panose="020B0503030403020204" pitchFamily="34" charset="0"/>
              </a:rPr>
              <a:t>Protein </a:t>
            </a:r>
            <a:r>
              <a:rPr lang="de-DE" sz="2400" dirty="0" err="1">
                <a:latin typeface="Source Sans Pro" panose="020B0503030403020204" pitchFamily="34" charset="0"/>
                <a:ea typeface="Source Sans Pro" panose="020B0503030403020204" pitchFamily="34" charset="0"/>
              </a:rPr>
              <a:t>distributions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were</a:t>
            </a:r>
            <a:r>
              <a:rPr lang="de-DE" sz="2400" dirty="0">
                <a:latin typeface="Source Sans Pro" panose="020B0503030403020204" pitchFamily="34" charset="0"/>
                <a:ea typeface="Source Sans Pro" panose="020B0503030403020204" pitchFamily="34" charset="0"/>
              </a:rPr>
              <a:t> </a:t>
            </a:r>
          </a:p>
          <a:p>
            <a:pPr algn="just"/>
            <a:r>
              <a:rPr lang="de-DE" sz="2400" dirty="0" err="1">
                <a:latin typeface="Source Sans Pro" panose="020B0503030403020204" pitchFamily="34" charset="0"/>
                <a:ea typeface="Source Sans Pro" panose="020B0503030403020204" pitchFamily="34" charset="0"/>
              </a:rPr>
              <a:t>summarized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using</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the</a:t>
            </a:r>
            <a:r>
              <a:rPr lang="de-DE" sz="2400" dirty="0">
                <a:latin typeface="Source Sans Pro" panose="020B0503030403020204" pitchFamily="34" charset="0"/>
                <a:ea typeface="Source Sans Pro" panose="020B0503030403020204" pitchFamily="34" charset="0"/>
              </a:rPr>
              <a:t> Center </a:t>
            </a:r>
            <a:r>
              <a:rPr lang="de-DE" sz="2400" dirty="0" err="1">
                <a:latin typeface="Source Sans Pro" panose="020B0503030403020204" pitchFamily="34" charset="0"/>
                <a:ea typeface="Source Sans Pro" panose="020B0503030403020204" pitchFamily="34" charset="0"/>
              </a:rPr>
              <a:t>of</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Mass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CoM</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calculated</a:t>
            </a:r>
            <a:endParaRPr lang="de-DE" sz="2400" dirty="0">
              <a:latin typeface="Source Sans Pro" panose="020B0503030403020204" pitchFamily="34" charset="0"/>
              <a:ea typeface="Source Sans Pro" panose="020B0503030403020204" pitchFamily="34" charset="0"/>
            </a:endParaRPr>
          </a:p>
          <a:p>
            <a:pPr algn="just"/>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the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weighted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average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across</a:t>
            </a:r>
            <a:r>
              <a:rPr lang="de-DE" sz="2400" dirty="0">
                <a:latin typeface="Source Sans Pro" panose="020B0503030403020204" pitchFamily="34" charset="0"/>
                <a:ea typeface="Source Sans Pro" panose="020B0503030403020204" pitchFamily="34" charset="0"/>
              </a:rPr>
              <a:t> all </a:t>
            </a:r>
            <a:r>
              <a:rPr lang="de-DE" sz="2400" dirty="0" err="1">
                <a:latin typeface="Source Sans Pro" panose="020B0503030403020204" pitchFamily="34" charset="0"/>
                <a:ea typeface="Source Sans Pro" panose="020B0503030403020204" pitchFamily="34" charset="0"/>
              </a:rPr>
              <a:t>fractions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Shifts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were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defined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CoM_Ctrl</a:t>
            </a:r>
            <a:r>
              <a:rPr lang="de-DE" sz="2400" dirty="0">
                <a:latin typeface="Source Sans Pro" panose="020B0503030403020204" pitchFamily="34" charset="0"/>
                <a:ea typeface="Source Sans Pro" panose="020B0503030403020204" pitchFamily="34" charset="0"/>
              </a:rPr>
              <a:t> – </a:t>
            </a:r>
            <a:r>
              <a:rPr lang="de-DE" sz="2400" dirty="0" err="1">
                <a:latin typeface="Source Sans Pro" panose="020B0503030403020204" pitchFamily="34" charset="0"/>
                <a:ea typeface="Source Sans Pro" panose="020B0503030403020204" pitchFamily="34" charset="0"/>
              </a:rPr>
              <a:t>CoM_RNase</a:t>
            </a:r>
            <a:r>
              <a:rPr lang="de-DE" sz="2400" dirty="0">
                <a:latin typeface="Source Sans Pro" panose="020B0503030403020204" pitchFamily="34" charset="0"/>
                <a:ea typeface="Source Sans Pro" panose="020B0503030403020204" pitchFamily="34" charset="0"/>
              </a:rPr>
              <a:t>: positive </a:t>
            </a:r>
            <a:r>
              <a:rPr lang="de-DE" sz="2400" dirty="0" err="1">
                <a:latin typeface="Source Sans Pro" panose="020B0503030403020204" pitchFamily="34" charset="0"/>
                <a:ea typeface="Source Sans Pro" panose="020B0503030403020204" pitchFamily="34" charset="0"/>
              </a:rPr>
              <a:t>values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indicated</a:t>
            </a:r>
            <a:r>
              <a:rPr lang="de-DE" sz="2400" dirty="0">
                <a:latin typeface="Source Sans Pro" panose="020B0503030403020204" pitchFamily="34" charset="0"/>
                <a:ea typeface="Source Sans Pro" panose="020B0503030403020204" pitchFamily="34" charset="0"/>
              </a:rPr>
              <a:t> a </a:t>
            </a:r>
            <a:r>
              <a:rPr lang="de-DE" sz="2400" dirty="0" err="1">
                <a:latin typeface="Source Sans Pro" panose="020B0503030403020204" pitchFamily="34" charset="0"/>
                <a:ea typeface="Source Sans Pro" panose="020B0503030403020204" pitchFamily="34" charset="0"/>
              </a:rPr>
              <a:t>leftward</a:t>
            </a:r>
            <a:r>
              <a:rPr lang="de-DE" sz="2400" dirty="0">
                <a:latin typeface="Source Sans Pro" panose="020B0503030403020204" pitchFamily="34" charset="0"/>
                <a:ea typeface="Source Sans Pro" panose="020B0503030403020204" pitchFamily="34" charset="0"/>
              </a:rPr>
              <a:t> shift, negative </a:t>
            </a:r>
            <a:r>
              <a:rPr lang="de-DE" sz="2400" dirty="0" err="1">
                <a:latin typeface="Source Sans Pro" panose="020B0503030403020204" pitchFamily="34" charset="0"/>
                <a:ea typeface="Source Sans Pro" panose="020B0503030403020204" pitchFamily="34" charset="0"/>
              </a:rPr>
              <a:t>values</a:t>
            </a:r>
            <a:r>
              <a:rPr lang="de-DE" sz="2400" dirty="0">
                <a:latin typeface="Source Sans Pro" panose="020B0503030403020204" pitchFamily="34" charset="0"/>
                <a:ea typeface="Source Sans Pro" panose="020B0503030403020204" pitchFamily="34" charset="0"/>
              </a:rPr>
              <a:t> a </a:t>
            </a:r>
            <a:r>
              <a:rPr lang="de-DE" sz="2400" dirty="0" err="1">
                <a:latin typeface="Source Sans Pro" panose="020B0503030403020204" pitchFamily="34" charset="0"/>
                <a:ea typeface="Source Sans Pro" panose="020B0503030403020204" pitchFamily="34" charset="0"/>
              </a:rPr>
              <a:t>rightward</a:t>
            </a:r>
            <a:r>
              <a:rPr lang="de-DE" sz="2400" dirty="0">
                <a:latin typeface="Source Sans Pro" panose="020B0503030403020204" pitchFamily="34" charset="0"/>
                <a:ea typeface="Source Sans Pro" panose="020B0503030403020204" pitchFamily="34" charset="0"/>
              </a:rPr>
              <a:t> shift, and </a:t>
            </a:r>
            <a:r>
              <a:rPr lang="de-DE" sz="2400" dirty="0" err="1">
                <a:latin typeface="Source Sans Pro" panose="020B0503030403020204" pitchFamily="34" charset="0"/>
                <a:ea typeface="Source Sans Pro" panose="020B0503030403020204" pitchFamily="34" charset="0"/>
              </a:rPr>
              <a:t>values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near</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zero</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no</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change</a:t>
            </a:r>
            <a:r>
              <a:rPr lang="de-DE" sz="2400" dirty="0">
                <a:latin typeface="Source Sans Pro" panose="020B0503030403020204" pitchFamily="34" charset="0"/>
                <a:ea typeface="Source Sans Pro" panose="020B0503030403020204" pitchFamily="34" charset="0"/>
              </a:rPr>
              <a:t> in </a:t>
            </a:r>
            <a:r>
              <a:rPr lang="de-DE" sz="2400" dirty="0" err="1">
                <a:latin typeface="Source Sans Pro" panose="020B0503030403020204" pitchFamily="34" charset="0"/>
                <a:ea typeface="Source Sans Pro" panose="020B0503030403020204" pitchFamily="34" charset="0"/>
              </a:rPr>
              <a:t>distribution</a:t>
            </a:r>
            <a:r>
              <a:rPr lang="de-DE" sz="2400" dirty="0">
                <a:latin typeface="Source Sans Pro" panose="020B0503030403020204" pitchFamily="34" charset="0"/>
                <a:ea typeface="Source Sans Pro" panose="020B0503030403020204" pitchFamily="34" charset="0"/>
              </a:rPr>
              <a:t>.</a:t>
            </a:r>
          </a:p>
          <a:p>
            <a:pPr algn="just"/>
            <a:endParaRPr lang="en-US" sz="2400" dirty="0">
              <a:latin typeface="Source Sans Pro" panose="020B0503030403020204" pitchFamily="34" charset="0"/>
              <a:ea typeface="Source Sans Pro" panose="020B0503030403020204" pitchFamily="34" charset="0"/>
            </a:endParaRPr>
          </a:p>
        </p:txBody>
      </p:sp>
      <p:pic>
        <p:nvPicPr>
          <p:cNvPr id="41" name="Grafik 40">
            <a:extLst>
              <a:ext uri="{FF2B5EF4-FFF2-40B4-BE49-F238E27FC236}">
                <a16:creationId xmlns:a16="http://schemas.microsoft.com/office/drawing/2014/main" id="{085B1AAD-70BC-D43F-DE61-2739306A23EC}"/>
              </a:ext>
            </a:extLst>
          </p:cNvPr>
          <p:cNvPicPr>
            <a:picLocks noChangeAspect="1"/>
          </p:cNvPicPr>
          <p:nvPr/>
        </p:nvPicPr>
        <p:blipFill>
          <a:blip r:embed="rId14"/>
          <a:stretch>
            <a:fillRect/>
          </a:stretch>
        </p:blipFill>
        <p:spPr>
          <a:xfrm>
            <a:off x="8454772" y="12292692"/>
            <a:ext cx="6236519" cy="3421957"/>
          </a:xfrm>
          <a:prstGeom prst="rect">
            <a:avLst/>
          </a:prstGeom>
        </p:spPr>
      </p:pic>
      <p:grpSp>
        <p:nvGrpSpPr>
          <p:cNvPr id="42" name="Gruppieren 41">
            <a:extLst>
              <a:ext uri="{FF2B5EF4-FFF2-40B4-BE49-F238E27FC236}">
                <a16:creationId xmlns:a16="http://schemas.microsoft.com/office/drawing/2014/main" id="{AF808B17-6572-A307-B9E8-253821F89EE7}"/>
              </a:ext>
            </a:extLst>
          </p:cNvPr>
          <p:cNvGrpSpPr/>
          <p:nvPr/>
        </p:nvGrpSpPr>
        <p:grpSpPr>
          <a:xfrm>
            <a:off x="3823405" y="17284807"/>
            <a:ext cx="4328867" cy="860116"/>
            <a:chOff x="8711954" y="13579284"/>
            <a:chExt cx="4328867" cy="860116"/>
          </a:xfrm>
        </p:grpSpPr>
        <p:sp>
          <p:nvSpPr>
            <p:cNvPr id="45" name="Abgerundetes Rechteck 44">
              <a:extLst>
                <a:ext uri="{FF2B5EF4-FFF2-40B4-BE49-F238E27FC236}">
                  <a16:creationId xmlns:a16="http://schemas.microsoft.com/office/drawing/2014/main" id="{383CE23E-E30E-605A-7CAB-C3F82B7FB91A}"/>
                </a:ext>
              </a:extLst>
            </p:cNvPr>
            <p:cNvSpPr/>
            <p:nvPr/>
          </p:nvSpPr>
          <p:spPr>
            <a:xfrm>
              <a:off x="8711954" y="13579284"/>
              <a:ext cx="4328867" cy="860116"/>
            </a:xfrm>
            <a:prstGeom prst="roundRect">
              <a:avLst/>
            </a:prstGeom>
            <a:solidFill>
              <a:srgbClr val="FCF2F1"/>
            </a:solidFill>
            <a:ln w="25400">
              <a:solidFill>
                <a:srgbClr val="B22F27"/>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endParaRPr lang="en-US" sz="3600" dirty="0">
                <a:solidFill>
                  <a:schemeClr val="tx1"/>
                </a:solidFill>
              </a:endParaRPr>
            </a:p>
          </p:txBody>
        </p:sp>
        <mc:AlternateContent xmlns:mc="http://schemas.openxmlformats.org/markup-compatibility/2006" xmlns:a14="http://schemas.microsoft.com/office/drawing/2010/main">
          <mc:Choice Requires="a14">
            <p:sp>
              <p:nvSpPr>
                <p:cNvPr id="47" name="Textfeld 46">
                  <a:extLst>
                    <a:ext uri="{FF2B5EF4-FFF2-40B4-BE49-F238E27FC236}">
                      <a16:creationId xmlns:a16="http://schemas.microsoft.com/office/drawing/2014/main" id="{C8697122-1F57-2A95-C751-74F7E5823F08}"/>
                    </a:ext>
                  </a:extLst>
                </p:cNvPr>
                <p:cNvSpPr txBox="1"/>
                <p:nvPr/>
              </p:nvSpPr>
              <p:spPr>
                <a:xfrm>
                  <a:off x="8827773" y="13663964"/>
                  <a:ext cx="3990516" cy="7214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de-DE" sz="2000" b="0" i="1" smtClean="0">
                            <a:latin typeface="Cambria Math" panose="02040503050406030204" pitchFamily="18" charset="0"/>
                          </a:rPr>
                          <m:t>𝐶𝑜𝑀</m:t>
                        </m:r>
                        <m:r>
                          <a:rPr lang="de-DE" sz="2000" b="0" i="1" smtClean="0">
                            <a:latin typeface="Cambria Math" panose="02040503050406030204" pitchFamily="18" charset="0"/>
                          </a:rPr>
                          <m:t>= </m:t>
                        </m:r>
                        <m:f>
                          <m:fPr>
                            <m:ctrlPr>
                              <a:rPr lang="de-DE" sz="2000" b="0" i="1" smtClean="0">
                                <a:latin typeface="Cambria Math" panose="02040503050406030204" pitchFamily="18" charset="0"/>
                              </a:rPr>
                            </m:ctrlPr>
                          </m:fPr>
                          <m:num>
                            <m:nary>
                              <m:naryPr>
                                <m:chr m:val="∑"/>
                                <m:limLoc m:val="subSup"/>
                                <m:ctrlPr>
                                  <a:rPr lang="de-DE" sz="2000" b="0" i="1" smtClean="0">
                                    <a:latin typeface="Cambria Math" panose="02040503050406030204" pitchFamily="18" charset="0"/>
                                  </a:rPr>
                                </m:ctrlPr>
                              </m:naryPr>
                              <m:sub>
                                <m:r>
                                  <m:rPr>
                                    <m:brk m:alnAt="25"/>
                                  </m:rPr>
                                  <a:rPr lang="de-DE" sz="2000" b="0" i="1" smtClean="0">
                                    <a:latin typeface="Cambria Math" panose="02040503050406030204" pitchFamily="18" charset="0"/>
                                  </a:rPr>
                                  <m:t>𝑖</m:t>
                                </m:r>
                                <m:r>
                                  <a:rPr lang="de-DE" sz="2000" b="0" i="1" smtClean="0">
                                    <a:latin typeface="Cambria Math" panose="02040503050406030204" pitchFamily="18" charset="0"/>
                                  </a:rPr>
                                  <m:t>=1</m:t>
                                </m:r>
                              </m:sub>
                              <m:sup>
                                <m:r>
                                  <a:rPr lang="de-DE" sz="2000" b="0" i="1" smtClean="0">
                                    <a:latin typeface="Cambria Math" panose="02040503050406030204" pitchFamily="18" charset="0"/>
                                  </a:rPr>
                                  <m:t>25</m:t>
                                </m:r>
                              </m:sup>
                              <m:e>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𝑓𝑟𝑎𝑐𝑡𝑖𝑜𝑛</m:t>
                                    </m:r>
                                  </m:e>
                                  <m:sub>
                                    <m:r>
                                      <a:rPr lang="de-DE" sz="2000" b="0" i="1" smtClean="0">
                                        <a:latin typeface="Cambria Math" panose="02040503050406030204" pitchFamily="18" charset="0"/>
                                      </a:rPr>
                                      <m:t>𝑖</m:t>
                                    </m:r>
                                  </m:sub>
                                </m:sSub>
                                <m:r>
                                  <a:rPr lang="de-DE" sz="2000" b="0" i="1" smtClean="0">
                                    <a:latin typeface="Cambria Math" panose="02040503050406030204" pitchFamily="18" charset="0"/>
                                  </a:rPr>
                                  <m:t>∗ </m:t>
                                </m:r>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𝑖𝑛𝑡𝑒𝑛𝑠𝑖𝑡𝑦</m:t>
                                    </m:r>
                                  </m:e>
                                  <m:sub>
                                    <m:r>
                                      <a:rPr lang="de-DE" sz="2000" b="0" i="1" smtClean="0">
                                        <a:latin typeface="Cambria Math" panose="02040503050406030204" pitchFamily="18" charset="0"/>
                                      </a:rPr>
                                      <m:t>𝑖</m:t>
                                    </m:r>
                                  </m:sub>
                                </m:sSub>
                              </m:e>
                            </m:nary>
                          </m:num>
                          <m:den>
                            <m:nary>
                              <m:naryPr>
                                <m:chr m:val="∑"/>
                                <m:limLoc m:val="subSup"/>
                                <m:ctrlPr>
                                  <a:rPr lang="de-DE" sz="2000" b="0" i="1" smtClean="0">
                                    <a:latin typeface="Cambria Math" panose="02040503050406030204" pitchFamily="18" charset="0"/>
                                  </a:rPr>
                                </m:ctrlPr>
                              </m:naryPr>
                              <m:sub>
                                <m:r>
                                  <m:rPr>
                                    <m:brk m:alnAt="25"/>
                                  </m:rPr>
                                  <a:rPr lang="de-DE" sz="2000" b="0" i="1" smtClean="0">
                                    <a:latin typeface="Cambria Math" panose="02040503050406030204" pitchFamily="18" charset="0"/>
                                  </a:rPr>
                                  <m:t>𝑖</m:t>
                                </m:r>
                                <m:r>
                                  <a:rPr lang="de-DE" sz="2000" b="0" i="1" smtClean="0">
                                    <a:latin typeface="Cambria Math" panose="02040503050406030204" pitchFamily="18" charset="0"/>
                                  </a:rPr>
                                  <m:t>=1</m:t>
                                </m:r>
                              </m:sub>
                              <m:sup>
                                <m:r>
                                  <a:rPr lang="de-DE" sz="2000" b="0" i="1" smtClean="0">
                                    <a:latin typeface="Cambria Math" panose="02040503050406030204" pitchFamily="18" charset="0"/>
                                  </a:rPr>
                                  <m:t>25</m:t>
                                </m:r>
                              </m:sup>
                              <m:e>
                                <m:sSub>
                                  <m:sSubPr>
                                    <m:ctrlPr>
                                      <a:rPr lang="de-DE" sz="2000" b="0" i="1" smtClean="0">
                                        <a:latin typeface="Cambria Math" panose="02040503050406030204" pitchFamily="18" charset="0"/>
                                      </a:rPr>
                                    </m:ctrlPr>
                                  </m:sSubPr>
                                  <m:e>
                                    <m:r>
                                      <a:rPr lang="de-DE" sz="2000" b="0" i="1" smtClean="0">
                                        <a:latin typeface="Cambria Math" panose="02040503050406030204" pitchFamily="18" charset="0"/>
                                      </a:rPr>
                                      <m:t>𝑖𝑛𝑡𝑒𝑛𝑠𝑖𝑡𝑦</m:t>
                                    </m:r>
                                  </m:e>
                                  <m:sub>
                                    <m:r>
                                      <a:rPr lang="de-DE" sz="2000" b="0" i="1" smtClean="0">
                                        <a:latin typeface="Cambria Math" panose="02040503050406030204" pitchFamily="18" charset="0"/>
                                      </a:rPr>
                                      <m:t>𝑖</m:t>
                                    </m:r>
                                  </m:sub>
                                </m:sSub>
                              </m:e>
                            </m:nary>
                          </m:den>
                        </m:f>
                      </m:oMath>
                    </m:oMathPara>
                  </a14:m>
                  <a:endParaRPr lang="en-US" sz="2000" dirty="0"/>
                </a:p>
              </p:txBody>
            </p:sp>
          </mc:Choice>
          <mc:Fallback xmlns="">
            <p:sp>
              <p:nvSpPr>
                <p:cNvPr id="67" name="Textfeld 66">
                  <a:extLst>
                    <a:ext uri="{FF2B5EF4-FFF2-40B4-BE49-F238E27FC236}">
                      <a16:creationId xmlns:a16="http://schemas.microsoft.com/office/drawing/2014/main" id="{9303BE98-8E93-1F5E-26C1-7C6E72A7E9EF}"/>
                    </a:ext>
                  </a:extLst>
                </p:cNvPr>
                <p:cNvSpPr txBox="1">
                  <a:spLocks noRot="1" noChangeAspect="1" noMove="1" noResize="1" noEditPoints="1" noAdjustHandles="1" noChangeArrowheads="1" noChangeShapeType="1" noTextEdit="1"/>
                </p:cNvSpPr>
                <p:nvPr/>
              </p:nvSpPr>
              <p:spPr>
                <a:xfrm>
                  <a:off x="8827773" y="13663964"/>
                  <a:ext cx="3990516" cy="721480"/>
                </a:xfrm>
                <a:prstGeom prst="rect">
                  <a:avLst/>
                </a:prstGeom>
                <a:blipFill>
                  <a:blip r:embed="rId15"/>
                  <a:stretch>
                    <a:fillRect l="-952" t="-67241" b="-103448"/>
                  </a:stretch>
                </a:blipFill>
              </p:spPr>
              <p:txBody>
                <a:bodyPr/>
                <a:lstStyle/>
                <a:p>
                  <a:r>
                    <a:rPr lang="en-US">
                      <a:noFill/>
                    </a:rPr>
                    <a:t> </a:t>
                  </a:r>
                </a:p>
              </p:txBody>
            </p:sp>
          </mc:Fallback>
        </mc:AlternateContent>
      </p:grpSp>
      <p:graphicFrame>
        <p:nvGraphicFramePr>
          <p:cNvPr id="48" name="Diagramm 47">
            <a:extLst>
              <a:ext uri="{FF2B5EF4-FFF2-40B4-BE49-F238E27FC236}">
                <a16:creationId xmlns:a16="http://schemas.microsoft.com/office/drawing/2014/main" id="{B4582048-10B5-61D2-9583-8E75A86FF2D5}"/>
              </a:ext>
            </a:extLst>
          </p:cNvPr>
          <p:cNvGraphicFramePr/>
          <p:nvPr>
            <p:extLst>
              <p:ext uri="{D42A27DB-BD31-4B8C-83A1-F6EECF244321}">
                <p14:modId xmlns:p14="http://schemas.microsoft.com/office/powerpoint/2010/main" val="4140878414"/>
              </p:ext>
            </p:extLst>
          </p:nvPr>
        </p:nvGraphicFramePr>
        <p:xfrm>
          <a:off x="10263008" y="17649999"/>
          <a:ext cx="4328867" cy="2525627"/>
        </p:xfrm>
        <a:graphic>
          <a:graphicData uri="http://schemas.openxmlformats.org/drawingml/2006/chart">
            <c:chart xmlns:c="http://schemas.openxmlformats.org/drawingml/2006/chart" xmlns:r="http://schemas.openxmlformats.org/officeDocument/2006/relationships" r:id="rId16"/>
          </a:graphicData>
        </a:graphic>
      </p:graphicFrame>
      <p:sp>
        <p:nvSpPr>
          <p:cNvPr id="49" name="Textfeld 48">
            <a:extLst>
              <a:ext uri="{FF2B5EF4-FFF2-40B4-BE49-F238E27FC236}">
                <a16:creationId xmlns:a16="http://schemas.microsoft.com/office/drawing/2014/main" id="{06A51717-529C-69ED-4034-81B1351AD584}"/>
              </a:ext>
            </a:extLst>
          </p:cNvPr>
          <p:cNvSpPr txBox="1"/>
          <p:nvPr/>
        </p:nvSpPr>
        <p:spPr>
          <a:xfrm>
            <a:off x="829098" y="17798789"/>
            <a:ext cx="9214407" cy="3631763"/>
          </a:xfrm>
          <a:prstGeom prst="rect">
            <a:avLst/>
          </a:prstGeom>
          <a:noFill/>
        </p:spPr>
        <p:txBody>
          <a:bodyPr wrap="square" rtlCol="0">
            <a:spAutoFit/>
          </a:bodyPr>
          <a:lstStyle/>
          <a:p>
            <a:pPr algn="just"/>
            <a:r>
              <a:rPr lang="de-DE" sz="2400" b="1" dirty="0">
                <a:latin typeface="Source Sans Pro" panose="020B0503030403020204" pitchFamily="34" charset="0"/>
                <a:ea typeface="Source Sans Pro" panose="020B0503030403020204" pitchFamily="34" charset="0"/>
              </a:rPr>
              <a:t>Statistical Analysis</a:t>
            </a:r>
          </a:p>
          <a:p>
            <a:pPr algn="just"/>
            <a:endParaRPr lang="de-DE" sz="1000" dirty="0">
              <a:latin typeface="Source Sans Pro" panose="020B0503030403020204" pitchFamily="34" charset="0"/>
              <a:ea typeface="Source Sans Pro" panose="020B0503030403020204" pitchFamily="34" charset="0"/>
            </a:endParaRPr>
          </a:p>
          <a:p>
            <a:pPr algn="just"/>
            <a:r>
              <a:rPr lang="de-DE" sz="2400" b="1" dirty="0">
                <a:latin typeface="Source Sans Pro" panose="020B0503030403020204" pitchFamily="34" charset="0"/>
                <a:ea typeface="Source Sans Pro" panose="020B0503030403020204" pitchFamily="34" charset="0"/>
              </a:rPr>
              <a:t>T-Test: </a:t>
            </a:r>
            <a:r>
              <a:rPr lang="de-DE" sz="2400" dirty="0" err="1">
                <a:latin typeface="Source Sans Pro" panose="020B0503030403020204" pitchFamily="34" charset="0"/>
                <a:ea typeface="Source Sans Pro" panose="020B0503030403020204" pitchFamily="34" charset="0"/>
              </a:rPr>
              <a:t>To</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statistically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assess</a:t>
            </a:r>
            <a:r>
              <a:rPr lang="de-DE" sz="2400" dirty="0">
                <a:latin typeface="Source Sans Pro" panose="020B0503030403020204" pitchFamily="34" charset="0"/>
                <a:ea typeface="Source Sans Pro" panose="020B0503030403020204" pitchFamily="34" charset="0"/>
              </a:rPr>
              <a:t> RNA </a:t>
            </a:r>
            <a:r>
              <a:rPr lang="de-DE" sz="2400" dirty="0" err="1">
                <a:latin typeface="Source Sans Pro" panose="020B0503030403020204" pitchFamily="34" charset="0"/>
                <a:ea typeface="Source Sans Pro" panose="020B0503030403020204" pitchFamily="34" charset="0"/>
              </a:rPr>
              <a:t>dependence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we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computed</a:t>
            </a:r>
            <a:r>
              <a:rPr lang="de-DE" sz="2400" dirty="0">
                <a:latin typeface="Source Sans Pro" panose="020B0503030403020204" pitchFamily="34" charset="0"/>
                <a:ea typeface="Source Sans Pro" panose="020B0503030403020204" pitchFamily="34" charset="0"/>
              </a:rPr>
              <a:t> shift </a:t>
            </a:r>
            <a:r>
              <a:rPr lang="de-DE" sz="2400" dirty="0" err="1">
                <a:latin typeface="Source Sans Pro" panose="020B0503030403020204" pitchFamily="34" charset="0"/>
                <a:ea typeface="Source Sans Pro" panose="020B0503030403020204" pitchFamily="34" charset="0"/>
              </a:rPr>
              <a:t>distances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from</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CoM</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values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across</a:t>
            </a:r>
            <a:r>
              <a:rPr lang="de-DE" sz="2400" dirty="0">
                <a:latin typeface="Source Sans Pro" panose="020B0503030403020204" pitchFamily="34" charset="0"/>
                <a:ea typeface="Source Sans Pro" panose="020B0503030403020204" pitchFamily="34" charset="0"/>
              </a:rPr>
              <a:t> all </a:t>
            </a:r>
            <a:r>
              <a:rPr lang="de-DE" sz="2400" dirty="0" err="1">
                <a:latin typeface="Source Sans Pro" panose="020B0503030403020204" pitchFamily="34" charset="0"/>
                <a:ea typeface="Source Sans Pro" panose="020B0503030403020204" pitchFamily="34" charset="0"/>
              </a:rPr>
              <a:t>replicates</a:t>
            </a:r>
            <a:r>
              <a:rPr lang="de-DE" sz="2400" dirty="0">
                <a:latin typeface="Source Sans Pro" panose="020B0503030403020204" pitchFamily="34" charset="0"/>
                <a:ea typeface="Source Sans Pro" panose="020B0503030403020204" pitchFamily="34" charset="0"/>
              </a:rPr>
              <a:t>. A Shapiro-Wilk </a:t>
            </a:r>
            <a:r>
              <a:rPr lang="de-DE" sz="2400" dirty="0" err="1">
                <a:latin typeface="Source Sans Pro" panose="020B0503030403020204" pitchFamily="34" charset="0"/>
                <a:ea typeface="Source Sans Pro" panose="020B0503030403020204" pitchFamily="34" charset="0"/>
              </a:rPr>
              <a:t>test</a:t>
            </a:r>
            <a:r>
              <a:rPr lang="de-DE" sz="2400" dirty="0">
                <a:latin typeface="Source Sans Pro" panose="020B0503030403020204" pitchFamily="34" charset="0"/>
                <a:ea typeface="Source Sans Pro" panose="020B0503030403020204" pitchFamily="34" charset="0"/>
              </a:rPr>
              <a:t> was </a:t>
            </a:r>
            <a:r>
              <a:rPr lang="de-DE" sz="2400" dirty="0" err="1">
                <a:latin typeface="Source Sans Pro" panose="020B0503030403020204" pitchFamily="34" charset="0"/>
                <a:ea typeface="Source Sans Pro" panose="020B0503030403020204" pitchFamily="34" charset="0"/>
              </a:rPr>
              <a:t>performed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to</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confirm</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normality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If</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normally</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distributed</a:t>
            </a:r>
            <a:r>
              <a:rPr lang="de-DE" sz="2400" dirty="0">
                <a:latin typeface="Source Sans Pro" panose="020B0503030403020204" pitchFamily="34" charset="0"/>
                <a:ea typeface="Source Sans Pro" panose="020B0503030403020204" pitchFamily="34" charset="0"/>
              </a:rPr>
              <a:t>, a </a:t>
            </a:r>
            <a:r>
              <a:rPr lang="de-DE" sz="2400" dirty="0" err="1">
                <a:latin typeface="Source Sans Pro" panose="020B0503030403020204" pitchFamily="34" charset="0"/>
                <a:ea typeface="Source Sans Pro" panose="020B0503030403020204" pitchFamily="34" charset="0"/>
              </a:rPr>
              <a:t>one-sided</a:t>
            </a:r>
            <a:r>
              <a:rPr lang="de-DE" sz="2400" dirty="0">
                <a:latin typeface="Source Sans Pro" panose="020B0503030403020204" pitchFamily="34" charset="0"/>
                <a:ea typeface="Source Sans Pro" panose="020B0503030403020204" pitchFamily="34" charset="0"/>
              </a:rPr>
              <a:t> t-test was </a:t>
            </a:r>
            <a:r>
              <a:rPr lang="de-DE" sz="2400" dirty="0" err="1">
                <a:latin typeface="Source Sans Pro" panose="020B0503030403020204" pitchFamily="34" charset="0"/>
                <a:ea typeface="Source Sans Pro" panose="020B0503030403020204" pitchFamily="34" charset="0"/>
              </a:rPr>
              <a:t>used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to</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assess</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whether</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the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mean</a:t>
            </a:r>
            <a:r>
              <a:rPr lang="de-DE" sz="2400" dirty="0">
                <a:latin typeface="Source Sans Pro" panose="020B0503030403020204" pitchFamily="34" charset="0"/>
                <a:ea typeface="Source Sans Pro" panose="020B0503030403020204" pitchFamily="34" charset="0"/>
              </a:rPr>
              <a:t> shift </a:t>
            </a:r>
            <a:r>
              <a:rPr lang="de-DE" sz="2400" dirty="0" err="1">
                <a:latin typeface="Source Sans Pro" panose="020B0503030403020204" pitchFamily="34" charset="0"/>
                <a:ea typeface="Source Sans Pro" panose="020B0503030403020204" pitchFamily="34" charset="0"/>
              </a:rPr>
              <a:t>exceeded</a:t>
            </a:r>
            <a:r>
              <a:rPr lang="de-DE" sz="2400" dirty="0">
                <a:latin typeface="Source Sans Pro" panose="020B0503030403020204" pitchFamily="34" charset="0"/>
                <a:ea typeface="Source Sans Pro" panose="020B0503030403020204" pitchFamily="34" charset="0"/>
              </a:rPr>
              <a:t> 1. </a:t>
            </a:r>
          </a:p>
          <a:p>
            <a:pPr algn="just"/>
            <a:endParaRPr lang="de-DE" sz="1000" dirty="0">
              <a:latin typeface="Source Sans Pro" panose="020B0503030403020204" pitchFamily="34" charset="0"/>
              <a:ea typeface="Source Sans Pro" panose="020B0503030403020204" pitchFamily="34" charset="0"/>
            </a:endParaRPr>
          </a:p>
          <a:p>
            <a:pPr algn="just"/>
            <a:r>
              <a:rPr lang="de-DE" sz="2400" dirty="0">
                <a:latin typeface="Source Sans Pro" panose="020B0503030403020204" pitchFamily="34" charset="0"/>
                <a:ea typeface="Source Sans Pro" panose="020B0503030403020204" pitchFamily="34" charset="0"/>
              </a:rPr>
              <a:t>Out </a:t>
            </a:r>
            <a:r>
              <a:rPr lang="de-DE" sz="2400" dirty="0" err="1">
                <a:latin typeface="Source Sans Pro" panose="020B0503030403020204" pitchFamily="34" charset="0"/>
                <a:ea typeface="Source Sans Pro" panose="020B0503030403020204" pitchFamily="34" charset="0"/>
              </a:rPr>
              <a:t>of</a:t>
            </a:r>
            <a:r>
              <a:rPr lang="de-DE" sz="2400" dirty="0">
                <a:latin typeface="Source Sans Pro" panose="020B0503030403020204" pitchFamily="34" charset="0"/>
                <a:ea typeface="Source Sans Pro" panose="020B0503030403020204" pitchFamily="34" charset="0"/>
              </a:rPr>
              <a:t> 7159 </a:t>
            </a:r>
            <a:r>
              <a:rPr lang="de-DE" sz="2400" dirty="0" err="1">
                <a:latin typeface="Source Sans Pro" panose="020B0503030403020204" pitchFamily="34" charset="0"/>
                <a:ea typeface="Source Sans Pro" panose="020B0503030403020204" pitchFamily="34" charset="0"/>
              </a:rPr>
              <a:t>analysed</a:t>
            </a:r>
            <a:r>
              <a:rPr lang="de-DE" sz="2400" dirty="0">
                <a:latin typeface="Source Sans Pro" panose="020B0503030403020204" pitchFamily="34" charset="0"/>
                <a:ea typeface="Source Sans Pro" panose="020B0503030403020204" pitchFamily="34" charset="0"/>
              </a:rPr>
              <a:t> Proteins, </a:t>
            </a:r>
            <a:r>
              <a:rPr lang="de-DE" sz="2400" b="1" dirty="0">
                <a:latin typeface="Source Sans Pro" panose="020B0503030403020204" pitchFamily="34" charset="0"/>
                <a:ea typeface="Source Sans Pro" panose="020B0503030403020204" pitchFamily="34" charset="0"/>
              </a:rPr>
              <a:t>794 </a:t>
            </a:r>
            <a:r>
              <a:rPr lang="de-DE" sz="2400" b="1" dirty="0" err="1">
                <a:latin typeface="Source Sans Pro" panose="020B0503030403020204" pitchFamily="34" charset="0"/>
                <a:ea typeface="Source Sans Pro" panose="020B0503030403020204" pitchFamily="34" charset="0"/>
              </a:rPr>
              <a:t>exihibited</a:t>
            </a:r>
            <a:r>
              <a:rPr lang="de-DE" sz="2400" b="1" dirty="0">
                <a:latin typeface="Source Sans Pro" panose="020B0503030403020204" pitchFamily="34" charset="0"/>
                <a:ea typeface="Source Sans Pro" panose="020B0503030403020204" pitchFamily="34" charset="0"/>
              </a:rPr>
              <a:t> a </a:t>
            </a:r>
            <a:r>
              <a:rPr lang="de-DE" sz="2400" b="1" dirty="0" err="1">
                <a:latin typeface="Source Sans Pro" panose="020B0503030403020204" pitchFamily="34" charset="0"/>
                <a:ea typeface="Source Sans Pro" panose="020B0503030403020204" pitchFamily="34" charset="0"/>
              </a:rPr>
              <a:t>significant</a:t>
            </a:r>
            <a:r>
              <a:rPr lang="de-DE" sz="2400" b="1" dirty="0">
                <a:latin typeface="Source Sans Pro" panose="020B0503030403020204" pitchFamily="34" charset="0"/>
                <a:ea typeface="Source Sans Pro" panose="020B0503030403020204" pitchFamily="34" charset="0"/>
              </a:rPr>
              <a:t> shift  </a:t>
            </a:r>
            <a:r>
              <a:rPr lang="de-DE" sz="2400" dirty="0">
                <a:latin typeface="Source Sans Pro" panose="020B0503030403020204" pitchFamily="34" charset="0"/>
                <a:ea typeface="Source Sans Pro" panose="020B0503030403020204" pitchFamily="34" charset="0"/>
              </a:rPr>
              <a:t>and </a:t>
            </a:r>
            <a:r>
              <a:rPr lang="de-DE" sz="2400" dirty="0" err="1">
                <a:latin typeface="Source Sans Pro" panose="020B0503030403020204" pitchFamily="34" charset="0"/>
                <a:ea typeface="Source Sans Pro" panose="020B0503030403020204" pitchFamily="34" charset="0"/>
              </a:rPr>
              <a:t>where</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classified</a:t>
            </a:r>
            <a:r>
              <a:rPr lang="de-DE" sz="2400" dirty="0">
                <a:latin typeface="Source Sans Pro" panose="020B0503030403020204" pitchFamily="34" charset="0"/>
                <a:ea typeface="Source Sans Pro" panose="020B0503030403020204" pitchFamily="34" charset="0"/>
              </a:rPr>
              <a:t> </a:t>
            </a:r>
            <a:r>
              <a:rPr lang="de-DE" sz="2400" dirty="0" err="1">
                <a:latin typeface="Source Sans Pro" panose="020B0503030403020204" pitchFamily="34" charset="0"/>
                <a:ea typeface="Source Sans Pro" panose="020B0503030403020204" pitchFamily="34" charset="0"/>
              </a:rPr>
              <a:t>as</a:t>
            </a:r>
            <a:r>
              <a:rPr lang="de-DE" sz="2400" dirty="0">
                <a:latin typeface="Source Sans Pro" panose="020B0503030403020204" pitchFamily="34" charset="0"/>
                <a:ea typeface="Source Sans Pro" panose="020B0503030403020204" pitchFamily="34" charset="0"/>
              </a:rPr>
              <a:t> RBPs. </a:t>
            </a:r>
          </a:p>
          <a:p>
            <a:pPr algn="just"/>
            <a:endParaRPr lang="de-DE" sz="2400" dirty="0">
              <a:latin typeface="Source Sans Pro" panose="020B0503030403020204" pitchFamily="34" charset="0"/>
              <a:ea typeface="Source Sans Pro" panose="020B0503030403020204" pitchFamily="34" charset="0"/>
            </a:endParaRPr>
          </a:p>
          <a:p>
            <a:endParaRPr lang="en-US" dirty="0"/>
          </a:p>
        </p:txBody>
      </p:sp>
      <p:sp>
        <p:nvSpPr>
          <p:cNvPr id="50" name="Textfeld 49">
            <a:extLst>
              <a:ext uri="{FF2B5EF4-FFF2-40B4-BE49-F238E27FC236}">
                <a16:creationId xmlns:a16="http://schemas.microsoft.com/office/drawing/2014/main" id="{71AC231F-D6F1-37AC-E477-4F200AD7EBA5}"/>
              </a:ext>
            </a:extLst>
          </p:cNvPr>
          <p:cNvSpPr txBox="1"/>
          <p:nvPr/>
        </p:nvSpPr>
        <p:spPr>
          <a:xfrm>
            <a:off x="10202964" y="20184847"/>
            <a:ext cx="4488326" cy="646331"/>
          </a:xfrm>
          <a:prstGeom prst="rect">
            <a:avLst/>
          </a:prstGeom>
          <a:noFill/>
        </p:spPr>
        <p:txBody>
          <a:bodyPr wrap="square" rtlCol="0">
            <a:spAutoFit/>
          </a:bodyPr>
          <a:lstStyle/>
          <a:p>
            <a:pPr algn="just"/>
            <a:r>
              <a:rPr lang="de-DE" sz="1200" b="1" i="1" dirty="0">
                <a:latin typeface="Source Sans Pro" panose="020B0503030403020204" pitchFamily="34" charset="0"/>
                <a:ea typeface="Source Sans Pro" panose="020B0503030403020204" pitchFamily="34" charset="0"/>
              </a:rPr>
              <a:t>Abb. X </a:t>
            </a:r>
            <a:r>
              <a:rPr lang="de-DE" sz="1200" b="1" i="1" dirty="0" err="1">
                <a:latin typeface="Source Sans Pro" panose="020B0503030403020204" pitchFamily="34" charset="0"/>
                <a:ea typeface="Source Sans Pro" panose="020B0503030403020204" pitchFamily="34" charset="0"/>
              </a:rPr>
              <a:t>Results</a:t>
            </a:r>
            <a:r>
              <a:rPr lang="de-DE" sz="1200" b="1" i="1" dirty="0">
                <a:latin typeface="Source Sans Pro" panose="020B0503030403020204" pitchFamily="34" charset="0"/>
                <a:ea typeface="Source Sans Pro" panose="020B0503030403020204" pitchFamily="34" charset="0"/>
              </a:rPr>
              <a:t> and </a:t>
            </a:r>
            <a:r>
              <a:rPr lang="de-DE" sz="1200" b="1" i="1" dirty="0" err="1">
                <a:latin typeface="Source Sans Pro" panose="020B0503030403020204" pitchFamily="34" charset="0"/>
                <a:ea typeface="Source Sans Pro" panose="020B0503030403020204" pitchFamily="34" charset="0"/>
              </a:rPr>
              <a:t>Limitations</a:t>
            </a:r>
            <a:r>
              <a:rPr lang="de-DE" sz="1200" b="1" i="1" dirty="0">
                <a:latin typeface="Source Sans Pro" panose="020B0503030403020204" pitchFamily="34" charset="0"/>
                <a:ea typeface="Source Sans Pro" panose="020B0503030403020204" pitchFamily="34" charset="0"/>
              </a:rPr>
              <a:t> </a:t>
            </a:r>
            <a:r>
              <a:rPr lang="de-DE" sz="1200" b="1" i="1" dirty="0" err="1">
                <a:latin typeface="Source Sans Pro" panose="020B0503030403020204" pitchFamily="34" charset="0"/>
                <a:ea typeface="Source Sans Pro" panose="020B0503030403020204" pitchFamily="34" charset="0"/>
              </a:rPr>
              <a:t>of</a:t>
            </a:r>
            <a:r>
              <a:rPr lang="de-DE" sz="1200" b="1" i="1" dirty="0">
                <a:latin typeface="Source Sans Pro" panose="020B0503030403020204" pitchFamily="34" charset="0"/>
                <a:ea typeface="Source Sans Pro" panose="020B0503030403020204" pitchFamily="34" charset="0"/>
              </a:rPr>
              <a:t> Shift </a:t>
            </a:r>
            <a:r>
              <a:rPr lang="de-DE" sz="1200" b="1" i="1" dirty="0" err="1">
                <a:latin typeface="Source Sans Pro" panose="020B0503030403020204" pitchFamily="34" charset="0"/>
                <a:ea typeface="Source Sans Pro" panose="020B0503030403020204" pitchFamily="34" charset="0"/>
              </a:rPr>
              <a:t>Sginificance</a:t>
            </a:r>
            <a:r>
              <a:rPr lang="de-DE" sz="1200" b="1" i="1" dirty="0">
                <a:latin typeface="Source Sans Pro" panose="020B0503030403020204" pitchFamily="34" charset="0"/>
                <a:ea typeface="Source Sans Pro" panose="020B0503030403020204" pitchFamily="34" charset="0"/>
              </a:rPr>
              <a:t> </a:t>
            </a:r>
            <a:r>
              <a:rPr lang="de-DE" sz="1200" b="1" i="1" dirty="0" err="1">
                <a:latin typeface="Source Sans Pro" panose="020B0503030403020204" pitchFamily="34" charset="0"/>
                <a:ea typeface="Source Sans Pro" panose="020B0503030403020204" pitchFamily="34" charset="0"/>
              </a:rPr>
              <a:t>Testing</a:t>
            </a:r>
            <a:r>
              <a:rPr lang="de-DE" sz="1200" b="1" i="1" dirty="0">
                <a:latin typeface="Source Sans Pro" panose="020B0503030403020204" pitchFamily="34" charset="0"/>
                <a:ea typeface="Source Sans Pro" panose="020B0503030403020204" pitchFamily="34" charset="0"/>
              </a:rPr>
              <a:t>: </a:t>
            </a:r>
            <a:r>
              <a:rPr lang="de-DE" sz="1200" i="1" dirty="0">
                <a:latin typeface="Source Sans Pro" panose="020B0503030403020204" pitchFamily="34" charset="0"/>
                <a:ea typeface="Source Sans Pro" panose="020B0503030403020204" pitchFamily="34" charset="0"/>
              </a:rPr>
              <a:t>Outcome </a:t>
            </a:r>
            <a:r>
              <a:rPr lang="de-DE" sz="1200" i="1" dirty="0" err="1">
                <a:latin typeface="Source Sans Pro" panose="020B0503030403020204" pitchFamily="34" charset="0"/>
                <a:ea typeface="Source Sans Pro" panose="020B0503030403020204" pitchFamily="34" charset="0"/>
              </a:rPr>
              <a:t>of</a:t>
            </a:r>
            <a:r>
              <a:rPr lang="de-DE" sz="1200" i="1" dirty="0">
                <a:latin typeface="Source Sans Pro" panose="020B0503030403020204" pitchFamily="34" charset="0"/>
                <a:ea typeface="Source Sans Pro" panose="020B0503030403020204" pitchFamily="34" charset="0"/>
              </a:rPr>
              <a:t> t-test and </a:t>
            </a:r>
            <a:r>
              <a:rPr lang="de-DE" sz="1200" i="1" dirty="0" err="1">
                <a:latin typeface="Source Sans Pro" panose="020B0503030403020204" pitchFamily="34" charset="0"/>
                <a:ea typeface="Source Sans Pro" panose="020B0503030403020204" pitchFamily="34" charset="0"/>
              </a:rPr>
              <a:t>pipeline</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evaluation</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for</a:t>
            </a:r>
            <a:r>
              <a:rPr lang="de-DE" sz="1200" i="1" dirty="0">
                <a:latin typeface="Source Sans Pro" panose="020B0503030403020204" pitchFamily="34" charset="0"/>
                <a:ea typeface="Source Sans Pro" panose="020B0503030403020204" pitchFamily="34" charset="0"/>
              </a:rPr>
              <a:t> all </a:t>
            </a:r>
            <a:r>
              <a:rPr lang="de-DE" sz="1200" i="1" dirty="0" err="1">
                <a:latin typeface="Source Sans Pro" panose="020B0503030403020204" pitchFamily="34" charset="0"/>
                <a:ea typeface="Source Sans Pro" panose="020B0503030403020204" pitchFamily="34" charset="0"/>
              </a:rPr>
              <a:t>proteins</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with</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representation</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of</a:t>
            </a:r>
            <a:r>
              <a:rPr lang="de-DE" sz="1200" i="1" dirty="0">
                <a:latin typeface="Source Sans Pro" panose="020B0503030403020204" pitchFamily="34" charset="0"/>
                <a:ea typeface="Source Sans Pro" panose="020B0503030403020204" pitchFamily="34" charset="0"/>
              </a:rPr>
              <a:t> all </a:t>
            </a:r>
            <a:r>
              <a:rPr lang="de-DE" sz="1200" i="1" dirty="0" err="1">
                <a:latin typeface="Source Sans Pro" panose="020B0503030403020204" pitchFamily="34" charset="0"/>
                <a:ea typeface="Source Sans Pro" panose="020B0503030403020204" pitchFamily="34" charset="0"/>
              </a:rPr>
              <a:t>excluded</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proteins</a:t>
            </a:r>
            <a:r>
              <a:rPr lang="de-DE" sz="1200" i="1" dirty="0">
                <a:latin typeface="Source Sans Pro" panose="020B0503030403020204" pitchFamily="34" charset="0"/>
                <a:ea typeface="Source Sans Pro" panose="020B0503030403020204" pitchFamily="34" charset="0"/>
              </a:rPr>
              <a:t>. </a:t>
            </a:r>
            <a:endParaRPr lang="en-US" sz="1200" i="1" dirty="0">
              <a:latin typeface="Source Sans Pro" panose="020B0503030403020204" pitchFamily="34" charset="0"/>
              <a:ea typeface="Source Sans Pro" panose="020B0503030403020204" pitchFamily="34" charset="0"/>
            </a:endParaRPr>
          </a:p>
        </p:txBody>
      </p:sp>
      <p:sp>
        <p:nvSpPr>
          <p:cNvPr id="51" name="Textfeld 50">
            <a:extLst>
              <a:ext uri="{FF2B5EF4-FFF2-40B4-BE49-F238E27FC236}">
                <a16:creationId xmlns:a16="http://schemas.microsoft.com/office/drawing/2014/main" id="{1EFE5839-827F-4EE7-93B1-21F410F3AF68}"/>
              </a:ext>
            </a:extLst>
          </p:cNvPr>
          <p:cNvSpPr txBox="1"/>
          <p:nvPr/>
        </p:nvSpPr>
        <p:spPr>
          <a:xfrm>
            <a:off x="8408304" y="15749398"/>
            <a:ext cx="6282985" cy="461665"/>
          </a:xfrm>
          <a:prstGeom prst="rect">
            <a:avLst/>
          </a:prstGeom>
          <a:noFill/>
        </p:spPr>
        <p:txBody>
          <a:bodyPr wrap="square" rtlCol="0">
            <a:spAutoFit/>
          </a:bodyPr>
          <a:lstStyle/>
          <a:p>
            <a:r>
              <a:rPr lang="de-DE" sz="1200" b="1" i="1" dirty="0">
                <a:latin typeface="Source Sans Pro" panose="020B0503030403020204" pitchFamily="34" charset="0"/>
                <a:ea typeface="Source Sans Pro" panose="020B0503030403020204" pitchFamily="34" charset="0"/>
              </a:rPr>
              <a:t>Abb. X  </a:t>
            </a:r>
            <a:r>
              <a:rPr lang="de-DE" sz="1200" b="1" i="1" dirty="0" err="1">
                <a:latin typeface="Source Sans Pro" panose="020B0503030403020204" pitchFamily="34" charset="0"/>
                <a:ea typeface="Source Sans Pro" panose="020B0503030403020204" pitchFamily="34" charset="0"/>
              </a:rPr>
              <a:t>Intensity</a:t>
            </a:r>
            <a:r>
              <a:rPr lang="de-DE" sz="1200" b="1" i="1" dirty="0">
                <a:latin typeface="Source Sans Pro" panose="020B0503030403020204" pitchFamily="34" charset="0"/>
                <a:ea typeface="Source Sans Pro" panose="020B0503030403020204" pitchFamily="34" charset="0"/>
              </a:rPr>
              <a:t> </a:t>
            </a:r>
            <a:r>
              <a:rPr lang="de-DE" sz="1200" b="1" i="1" dirty="0" err="1">
                <a:latin typeface="Source Sans Pro" panose="020B0503030403020204" pitchFamily="34" charset="0"/>
                <a:ea typeface="Source Sans Pro" panose="020B0503030403020204" pitchFamily="34" charset="0"/>
              </a:rPr>
              <a:t>profile</a:t>
            </a:r>
            <a:r>
              <a:rPr lang="de-DE" sz="1200" b="1" i="1" dirty="0">
                <a:latin typeface="Source Sans Pro" panose="020B0503030403020204" pitchFamily="34" charset="0"/>
                <a:ea typeface="Source Sans Pro" panose="020B0503030403020204" pitchFamily="34" charset="0"/>
              </a:rPr>
              <a:t> </a:t>
            </a:r>
            <a:r>
              <a:rPr lang="de-DE" sz="1200" b="1" i="1" dirty="0" err="1">
                <a:latin typeface="Source Sans Pro" panose="020B0503030403020204" pitchFamily="34" charset="0"/>
                <a:ea typeface="Source Sans Pro" panose="020B0503030403020204" pitchFamily="34" charset="0"/>
              </a:rPr>
              <a:t>of</a:t>
            </a:r>
            <a:r>
              <a:rPr lang="de-DE" sz="1200" b="1" i="1" dirty="0">
                <a:latin typeface="Source Sans Pro" panose="020B0503030403020204" pitchFamily="34" charset="0"/>
                <a:ea typeface="Source Sans Pro" panose="020B0503030403020204" pitchFamily="34" charset="0"/>
              </a:rPr>
              <a:t> RS6 : </a:t>
            </a:r>
            <a:r>
              <a:rPr lang="de-DE" sz="1200" i="1" dirty="0">
                <a:latin typeface="Source Sans Pro" panose="020B0503030403020204" pitchFamily="34" charset="0"/>
                <a:ea typeface="Source Sans Pro" panose="020B0503030403020204" pitchFamily="34" charset="0"/>
              </a:rPr>
              <a:t>Plot </a:t>
            </a:r>
            <a:r>
              <a:rPr lang="de-DE" sz="1200" i="1" dirty="0" err="1">
                <a:latin typeface="Source Sans Pro" panose="020B0503030403020204" pitchFamily="34" charset="0"/>
                <a:ea typeface="Source Sans Pro" panose="020B0503030403020204" pitchFamily="34" charset="0"/>
              </a:rPr>
              <a:t>shows</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normalized</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signal</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distributions</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as</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well</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as</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extracted</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descriptive</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parameters</a:t>
            </a:r>
            <a:r>
              <a:rPr lang="de-DE" sz="1200" i="1" dirty="0">
                <a:latin typeface="Source Sans Pro" panose="020B0503030403020204" pitchFamily="34" charset="0"/>
                <a:ea typeface="Source Sans Pro" panose="020B0503030403020204" pitchFamily="34" charset="0"/>
              </a:rPr>
              <a:t> such </a:t>
            </a:r>
            <a:r>
              <a:rPr lang="de-DE" sz="1200" i="1" dirty="0" err="1">
                <a:latin typeface="Source Sans Pro" panose="020B0503030403020204" pitchFamily="34" charset="0"/>
                <a:ea typeface="Source Sans Pro" panose="020B0503030403020204" pitchFamily="34" charset="0"/>
              </a:rPr>
              <a:t>as</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peak</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positions</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peak</a:t>
            </a:r>
            <a:r>
              <a:rPr lang="de-DE" sz="1200" i="1" dirty="0">
                <a:latin typeface="Source Sans Pro" panose="020B0503030403020204" pitchFamily="34" charset="0"/>
                <a:ea typeface="Source Sans Pro" panose="020B0503030403020204" pitchFamily="34" charset="0"/>
              </a:rPr>
              <a:t> </a:t>
            </a:r>
            <a:r>
              <a:rPr lang="de-DE" sz="1200" i="1" dirty="0" err="1">
                <a:latin typeface="Source Sans Pro" panose="020B0503030403020204" pitchFamily="34" charset="0"/>
                <a:ea typeface="Source Sans Pro" panose="020B0503030403020204" pitchFamily="34" charset="0"/>
              </a:rPr>
              <a:t>heights</a:t>
            </a:r>
            <a:r>
              <a:rPr lang="de-DE" sz="1200" i="1" dirty="0">
                <a:latin typeface="Source Sans Pro" panose="020B0503030403020204" pitchFamily="34" charset="0"/>
                <a:ea typeface="Source Sans Pro" panose="020B0503030403020204" pitchFamily="34" charset="0"/>
              </a:rPr>
              <a:t>, and shift </a:t>
            </a:r>
            <a:r>
              <a:rPr lang="de-DE" sz="1200" i="1" dirty="0" err="1">
                <a:latin typeface="Source Sans Pro" panose="020B0503030403020204" pitchFamily="34" charset="0"/>
                <a:ea typeface="Source Sans Pro" panose="020B0503030403020204" pitchFamily="34" charset="0"/>
              </a:rPr>
              <a:t>distance</a:t>
            </a:r>
            <a:r>
              <a:rPr lang="de-DE" sz="1200" i="1" dirty="0">
                <a:latin typeface="Source Sans Pro" panose="020B0503030403020204" pitchFamily="34" charset="0"/>
                <a:ea typeface="Source Sans Pro" panose="020B0503030403020204" pitchFamily="34" charset="0"/>
              </a:rPr>
              <a:t>, t-test </a:t>
            </a:r>
            <a:r>
              <a:rPr lang="de-DE" sz="1200" i="1" dirty="0" err="1">
                <a:latin typeface="Source Sans Pro" panose="020B0503030403020204" pitchFamily="34" charset="0"/>
                <a:ea typeface="Source Sans Pro" panose="020B0503030403020204" pitchFamily="34" charset="0"/>
              </a:rPr>
              <a:t>rsults</a:t>
            </a:r>
            <a:r>
              <a:rPr lang="de-DE" sz="1200" i="1" dirty="0">
                <a:latin typeface="Source Sans Pro" panose="020B0503030403020204" pitchFamily="34" charset="0"/>
                <a:ea typeface="Source Sans Pro" panose="020B0503030403020204" pitchFamily="34" charset="0"/>
              </a:rPr>
              <a:t>, etc. </a:t>
            </a:r>
            <a:endParaRPr lang="en-US" sz="1200" i="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61391100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920</Words>
  <Application>Microsoft Macintosh PowerPoint</Application>
  <PresentationFormat>Benutzerdefiniert</PresentationFormat>
  <Paragraphs>62</Paragraphs>
  <Slides>2</Slides>
  <Notes>2</Notes>
  <HiddenSlides>0</HiddenSlides>
  <MMClips>0</MMClips>
  <ScaleCrop>false</ScaleCrop>
  <HeadingPairs>
    <vt:vector size="8" baseType="variant">
      <vt:variant>
        <vt:lpstr>Verwendete Schriftarten</vt:lpstr>
      </vt:variant>
      <vt:variant>
        <vt:i4>5</vt:i4>
      </vt:variant>
      <vt:variant>
        <vt:lpstr>Design</vt:lpstr>
      </vt:variant>
      <vt:variant>
        <vt:i4>1</vt:i4>
      </vt:variant>
      <vt:variant>
        <vt:lpstr>Eingebettete OLE-Server</vt:lpstr>
      </vt:variant>
      <vt:variant>
        <vt:i4>1</vt:i4>
      </vt:variant>
      <vt:variant>
        <vt:lpstr>Folientitel</vt:lpstr>
      </vt:variant>
      <vt:variant>
        <vt:i4>2</vt:i4>
      </vt:variant>
    </vt:vector>
  </HeadingPairs>
  <TitlesOfParts>
    <vt:vector size="9" baseType="lpstr">
      <vt:lpstr>Aptos</vt:lpstr>
      <vt:lpstr>Aptos Display</vt:lpstr>
      <vt:lpstr>Arial</vt:lpstr>
      <vt:lpstr>Cambria Math</vt:lpstr>
      <vt:lpstr>Source Sans Pro</vt:lpstr>
      <vt:lpstr>Office</vt:lpstr>
      <vt:lpstr>think-cell Folie</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Baumueller, Annalina</cp:lastModifiedBy>
  <cp:revision>5</cp:revision>
  <dcterms:created xsi:type="dcterms:W3CDTF">2025-06-30T15:36:19Z</dcterms:created>
  <dcterms:modified xsi:type="dcterms:W3CDTF">2025-07-03T11:06:36Z</dcterms:modified>
</cp:coreProperties>
</file>