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8" r:id="rId3"/>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7070"/>
    <a:srgbClr val="B22F28"/>
    <a:srgbClr val="E49596"/>
    <a:srgbClr val="FF6699"/>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24" dt="2025-07-03T14:16:08.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84"/>
  </p:normalViewPr>
  <p:slideViewPr>
    <p:cSldViewPr snapToGrid="0">
      <p:cViewPr>
        <p:scale>
          <a:sx n="33" d="100"/>
          <a:sy n="33" d="100"/>
        </p:scale>
        <p:origin x="486" y="-2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redo custSel modSld">
      <pc:chgData name="Cihan Zeyrek" userId="dd9724baaf2e43d1" providerId="LiveId" clId="{E5A86D5C-552E-4995-AB32-5E49D96B1D3A}" dt="2025-07-03T14:16:27.570" v="3691" actId="113"/>
      <pc:docMkLst>
        <pc:docMk/>
      </pc:docMkLst>
      <pc:sldChg chg="addSp delSp modSp mod">
        <pc:chgData name="Cihan Zeyrek" userId="dd9724baaf2e43d1" providerId="LiveId" clId="{E5A86D5C-552E-4995-AB32-5E49D96B1D3A}" dt="2025-07-03T13:41:54.663" v="2908" actId="790"/>
        <pc:sldMkLst>
          <pc:docMk/>
          <pc:sldMk cId="4168340417" sldId="256"/>
        </pc:sldMkLst>
        <pc:spChg chg="add mod">
          <ac:chgData name="Cihan Zeyrek" userId="dd9724baaf2e43d1" providerId="LiveId" clId="{E5A86D5C-552E-4995-AB32-5E49D96B1D3A}" dt="2025-07-03T13:41:54.663" v="2908" actId="790"/>
          <ac:spMkLst>
            <pc:docMk/>
            <pc:sldMk cId="4168340417" sldId="256"/>
            <ac:spMk id="2" creationId="{0D5FB33D-C847-FE6A-05CF-01F05979D75A}"/>
          </ac:spMkLst>
        </pc:spChg>
        <pc:spChg chg="add mod">
          <ac:chgData name="Cihan Zeyrek" userId="dd9724baaf2e43d1" providerId="LiveId" clId="{E5A86D5C-552E-4995-AB32-5E49D96B1D3A}" dt="2025-07-03T13:41:54.663" v="2908" actId="790"/>
          <ac:spMkLst>
            <pc:docMk/>
            <pc:sldMk cId="4168340417" sldId="256"/>
            <ac:spMk id="3" creationId="{04624BEE-2D85-D971-6B0E-6AFB63D073B6}"/>
          </ac:spMkLst>
        </pc:spChg>
        <pc:spChg chg="mod">
          <ac:chgData name="Cihan Zeyrek" userId="dd9724baaf2e43d1" providerId="LiveId" clId="{E5A86D5C-552E-4995-AB32-5E49D96B1D3A}" dt="2025-07-03T13:41:54.663" v="2908" actId="790"/>
          <ac:spMkLst>
            <pc:docMk/>
            <pc:sldMk cId="4168340417" sldId="256"/>
            <ac:spMk id="4" creationId="{D8639449-219D-AED7-D04A-B775BF5F50B3}"/>
          </ac:spMkLst>
        </pc:spChg>
        <pc:spChg chg="mod">
          <ac:chgData name="Cihan Zeyrek" userId="dd9724baaf2e43d1" providerId="LiveId" clId="{E5A86D5C-552E-4995-AB32-5E49D96B1D3A}" dt="2025-07-03T13:41:54.663" v="2908" actId="790"/>
          <ac:spMkLst>
            <pc:docMk/>
            <pc:sldMk cId="4168340417" sldId="256"/>
            <ac:spMk id="5" creationId="{3F162AEF-046C-CB92-39EA-A5D9F1BED53C}"/>
          </ac:spMkLst>
        </pc:spChg>
        <pc:spChg chg="mod">
          <ac:chgData name="Cihan Zeyrek" userId="dd9724baaf2e43d1" providerId="LiveId" clId="{E5A86D5C-552E-4995-AB32-5E49D96B1D3A}" dt="2025-07-03T13:41:54.663" v="2908" actId="790"/>
          <ac:spMkLst>
            <pc:docMk/>
            <pc:sldMk cId="4168340417" sldId="256"/>
            <ac:spMk id="6" creationId="{C4639C69-68ED-0C86-8FE4-B1B8B32B2740}"/>
          </ac:spMkLst>
        </pc:spChg>
        <pc:spChg chg="add mod">
          <ac:chgData name="Cihan Zeyrek" userId="dd9724baaf2e43d1" providerId="LiveId" clId="{E5A86D5C-552E-4995-AB32-5E49D96B1D3A}" dt="2025-07-03T13:41:54.663" v="2908" actId="790"/>
          <ac:spMkLst>
            <pc:docMk/>
            <pc:sldMk cId="4168340417" sldId="256"/>
            <ac:spMk id="7" creationId="{E825588A-E12C-8099-3FB3-5077EFD79267}"/>
          </ac:spMkLst>
        </pc:spChg>
        <pc:spChg chg="mod">
          <ac:chgData name="Cihan Zeyrek" userId="dd9724baaf2e43d1" providerId="LiveId" clId="{E5A86D5C-552E-4995-AB32-5E49D96B1D3A}" dt="2025-07-03T13:41:54.663" v="2908" actId="790"/>
          <ac:spMkLst>
            <pc:docMk/>
            <pc:sldMk cId="4168340417" sldId="256"/>
            <ac:spMk id="11" creationId="{5A24B293-A65B-2C8C-6344-768FE9D9C774}"/>
          </ac:spMkLst>
        </pc:spChg>
        <pc:spChg chg="mod">
          <ac:chgData name="Cihan Zeyrek" userId="dd9724baaf2e43d1" providerId="LiveId" clId="{E5A86D5C-552E-4995-AB32-5E49D96B1D3A}" dt="2025-07-03T13:41:54.663" v="2908" actId="790"/>
          <ac:spMkLst>
            <pc:docMk/>
            <pc:sldMk cId="4168340417" sldId="256"/>
            <ac:spMk id="14" creationId="{0A5B7BE7-83E4-B6D7-8980-BFFDA0A4A35E}"/>
          </ac:spMkLst>
        </pc:spChg>
        <pc:spChg chg="mod">
          <ac:chgData name="Cihan Zeyrek" userId="dd9724baaf2e43d1" providerId="LiveId" clId="{E5A86D5C-552E-4995-AB32-5E49D96B1D3A}" dt="2025-07-02T09:40:18.023" v="1545" actId="790"/>
          <ac:spMkLst>
            <pc:docMk/>
            <pc:sldMk cId="4168340417" sldId="256"/>
            <ac:spMk id="15" creationId="{34498636-DA62-FA52-F894-81E249289BCD}"/>
          </ac:spMkLst>
        </pc:spChg>
        <pc:spChg chg="mod">
          <ac:chgData name="Cihan Zeyrek" userId="dd9724baaf2e43d1" providerId="LiveId" clId="{E5A86D5C-552E-4995-AB32-5E49D96B1D3A}" dt="2025-07-03T13:41:54.663" v="2908" actId="790"/>
          <ac:spMkLst>
            <pc:docMk/>
            <pc:sldMk cId="4168340417" sldId="256"/>
            <ac:spMk id="16" creationId="{79FCF681-1FB2-0C9B-5601-1D3FF2E0617B}"/>
          </ac:spMkLst>
        </pc:spChg>
        <pc:spChg chg="mod">
          <ac:chgData name="Cihan Zeyrek" userId="dd9724baaf2e43d1" providerId="LiveId" clId="{E5A86D5C-552E-4995-AB32-5E49D96B1D3A}" dt="2025-07-03T13:41:54.663" v="2908" actId="790"/>
          <ac:spMkLst>
            <pc:docMk/>
            <pc:sldMk cId="4168340417" sldId="256"/>
            <ac:spMk id="17" creationId="{3D4251CA-B37E-2ADC-3EC4-92CDFC656422}"/>
          </ac:spMkLst>
        </pc:spChg>
        <pc:picChg chg="add mod">
          <ac:chgData name="Cihan Zeyrek" userId="dd9724baaf2e43d1" providerId="LiveId" clId="{E5A86D5C-552E-4995-AB32-5E49D96B1D3A}" dt="2025-06-30T15:56:28.718" v="131" actId="1076"/>
          <ac:picMkLst>
            <pc:docMk/>
            <pc:sldMk cId="4168340417" sldId="256"/>
            <ac:picMk id="18" creationId="{AED22679-52DC-ECE8-A2D7-89A7E33E7A44}"/>
          </ac:picMkLst>
        </pc:picChg>
        <pc:picChg chg="add mod">
          <ac:chgData name="Cihan Zeyrek" userId="dd9724baaf2e43d1" providerId="LiveId" clId="{E5A86D5C-552E-4995-AB32-5E49D96B1D3A}" dt="2025-06-30T15:55:56.601" v="127" actId="1076"/>
          <ac:picMkLst>
            <pc:docMk/>
            <pc:sldMk cId="4168340417" sldId="256"/>
            <ac:picMk id="20" creationId="{109B983B-C86E-49D0-A0E7-DCBDB9FF69F8}"/>
          </ac:picMkLst>
        </pc:picChg>
      </pc:sldChg>
      <pc:sldChg chg="addSp delSp modSp mod">
        <pc:chgData name="Cihan Zeyrek" userId="dd9724baaf2e43d1" providerId="LiveId" clId="{E5A86D5C-552E-4995-AB32-5E49D96B1D3A}" dt="2025-07-03T14:16:27.570" v="3691" actId="113"/>
        <pc:sldMkLst>
          <pc:docMk/>
          <pc:sldMk cId="3613911005" sldId="258"/>
        </pc:sldMkLst>
        <pc:spChg chg="mod">
          <ac:chgData name="Cihan Zeyrek" userId="dd9724baaf2e43d1" providerId="LiveId" clId="{E5A86D5C-552E-4995-AB32-5E49D96B1D3A}" dt="2025-07-03T13:41:54.663" v="2908" actId="790"/>
          <ac:spMkLst>
            <pc:docMk/>
            <pc:sldMk cId="3613911005" sldId="258"/>
            <ac:spMk id="2" creationId="{49A02D2B-FEBA-8240-4F80-1023D79A7ABD}"/>
          </ac:spMkLst>
        </pc:spChg>
        <pc:spChg chg="mod">
          <ac:chgData name="Cihan Zeyrek" userId="dd9724baaf2e43d1" providerId="LiveId" clId="{E5A86D5C-552E-4995-AB32-5E49D96B1D3A}" dt="2025-07-03T13:41:54.663" v="2908" actId="790"/>
          <ac:spMkLst>
            <pc:docMk/>
            <pc:sldMk cId="3613911005" sldId="258"/>
            <ac:spMk id="3" creationId="{0D810A4A-92B1-68EC-1B3D-A5167555FDE6}"/>
          </ac:spMkLst>
        </pc:spChg>
        <pc:spChg chg="mod">
          <ac:chgData name="Cihan Zeyrek" userId="dd9724baaf2e43d1" providerId="LiveId" clId="{E5A86D5C-552E-4995-AB32-5E49D96B1D3A}" dt="2025-07-03T14:03:36.632" v="3496" actId="1076"/>
          <ac:spMkLst>
            <pc:docMk/>
            <pc:sldMk cId="3613911005" sldId="258"/>
            <ac:spMk id="5" creationId="{D04637A8-2720-C09A-253F-D30767B31FFF}"/>
          </ac:spMkLst>
        </pc:spChg>
        <pc:spChg chg="mod">
          <ac:chgData name="Cihan Zeyrek" userId="dd9724baaf2e43d1" providerId="LiveId" clId="{E5A86D5C-552E-4995-AB32-5E49D96B1D3A}" dt="2025-07-03T13:41:54.663" v="2908" actId="790"/>
          <ac:spMkLst>
            <pc:docMk/>
            <pc:sldMk cId="3613911005" sldId="258"/>
            <ac:spMk id="7" creationId="{04DB3D5B-799E-DEB3-55A1-77E0B672A6B4}"/>
          </ac:spMkLst>
        </pc:spChg>
        <pc:spChg chg="mod">
          <ac:chgData name="Cihan Zeyrek" userId="dd9724baaf2e43d1" providerId="LiveId" clId="{E5A86D5C-552E-4995-AB32-5E49D96B1D3A}" dt="2025-07-03T14:06:21.345" v="3514" actId="1076"/>
          <ac:spMkLst>
            <pc:docMk/>
            <pc:sldMk cId="3613911005" sldId="258"/>
            <ac:spMk id="10" creationId="{E81C1AF9-B932-00D1-B316-FD13BCD22722}"/>
          </ac:spMkLst>
        </pc:spChg>
        <pc:spChg chg="mod">
          <ac:chgData name="Cihan Zeyrek" userId="dd9724baaf2e43d1" providerId="LiveId" clId="{E5A86D5C-552E-4995-AB32-5E49D96B1D3A}" dt="2025-07-03T13:41:54.663" v="2908" actId="790"/>
          <ac:spMkLst>
            <pc:docMk/>
            <pc:sldMk cId="3613911005" sldId="258"/>
            <ac:spMk id="11" creationId="{021CF195-2D3D-9BF1-3771-664A809C04FB}"/>
          </ac:spMkLst>
        </pc:spChg>
        <pc:spChg chg="add mod">
          <ac:chgData name="Cihan Zeyrek" userId="dd9724baaf2e43d1" providerId="LiveId" clId="{E5A86D5C-552E-4995-AB32-5E49D96B1D3A}" dt="2025-07-03T14:15:26.543" v="3686" actId="20577"/>
          <ac:spMkLst>
            <pc:docMk/>
            <pc:sldMk cId="3613911005" sldId="258"/>
            <ac:spMk id="13" creationId="{B1FDECB6-1FBA-D64A-249B-C2A37669EFAA}"/>
          </ac:spMkLst>
        </pc:spChg>
        <pc:spChg chg="mod">
          <ac:chgData name="Cihan Zeyrek" userId="dd9724baaf2e43d1" providerId="LiveId" clId="{E5A86D5C-552E-4995-AB32-5E49D96B1D3A}" dt="2025-07-03T13:41:54.663" v="2908" actId="790"/>
          <ac:spMkLst>
            <pc:docMk/>
            <pc:sldMk cId="3613911005" sldId="258"/>
            <ac:spMk id="15" creationId="{318D8B86-DFF0-9641-CEC3-3D48CFA515DB}"/>
          </ac:spMkLst>
        </pc:spChg>
        <pc:spChg chg="mod">
          <ac:chgData name="Cihan Zeyrek" userId="dd9724baaf2e43d1" providerId="LiveId" clId="{E5A86D5C-552E-4995-AB32-5E49D96B1D3A}" dt="2025-07-03T13:41:54.663" v="2908" actId="790"/>
          <ac:spMkLst>
            <pc:docMk/>
            <pc:sldMk cId="3613911005" sldId="258"/>
            <ac:spMk id="16" creationId="{0FCE50A5-8321-3A15-8F2E-E7A4119AE242}"/>
          </ac:spMkLst>
        </pc:spChg>
        <pc:spChg chg="mod">
          <ac:chgData name="Cihan Zeyrek" userId="dd9724baaf2e43d1" providerId="LiveId" clId="{E5A86D5C-552E-4995-AB32-5E49D96B1D3A}" dt="2025-07-03T13:41:54.663" v="2908" actId="790"/>
          <ac:spMkLst>
            <pc:docMk/>
            <pc:sldMk cId="3613911005" sldId="258"/>
            <ac:spMk id="22" creationId="{CADA5048-84E9-7610-1363-103CE5D313B8}"/>
          </ac:spMkLst>
        </pc:spChg>
        <pc:spChg chg="mod">
          <ac:chgData name="Cihan Zeyrek" userId="dd9724baaf2e43d1" providerId="LiveId" clId="{E5A86D5C-552E-4995-AB32-5E49D96B1D3A}" dt="2025-07-03T13:38:33.064" v="2870" actId="1076"/>
          <ac:spMkLst>
            <pc:docMk/>
            <pc:sldMk cId="3613911005" sldId="258"/>
            <ac:spMk id="26" creationId="{BE290EAF-1A4B-D335-43DA-78DE46D94BC7}"/>
          </ac:spMkLst>
        </pc:spChg>
        <pc:spChg chg="mod">
          <ac:chgData name="Cihan Zeyrek" userId="dd9724baaf2e43d1" providerId="LiveId" clId="{E5A86D5C-552E-4995-AB32-5E49D96B1D3A}" dt="2025-07-03T13:39:50.039" v="2883" actId="1076"/>
          <ac:spMkLst>
            <pc:docMk/>
            <pc:sldMk cId="3613911005" sldId="258"/>
            <ac:spMk id="39" creationId="{E6EF7BF0-8EEC-4498-FCA6-9E2123BFB423}"/>
          </ac:spMkLst>
        </pc:spChg>
        <pc:spChg chg="mod">
          <ac:chgData name="Cihan Zeyrek" userId="dd9724baaf2e43d1" providerId="LiveId" clId="{E5A86D5C-552E-4995-AB32-5E49D96B1D3A}" dt="2025-07-03T13:40:37.904" v="2889" actId="1076"/>
          <ac:spMkLst>
            <pc:docMk/>
            <pc:sldMk cId="3613911005" sldId="258"/>
            <ac:spMk id="40" creationId="{9E00ACD3-20DA-AFDB-EE91-F0B099D4597C}"/>
          </ac:spMkLst>
        </pc:spChg>
        <pc:spChg chg="mod">
          <ac:chgData name="Cihan Zeyrek" userId="dd9724baaf2e43d1" providerId="LiveId" clId="{E5A86D5C-552E-4995-AB32-5E49D96B1D3A}" dt="2025-07-03T13:41:54.663" v="2908" actId="790"/>
          <ac:spMkLst>
            <pc:docMk/>
            <pc:sldMk cId="3613911005" sldId="258"/>
            <ac:spMk id="45" creationId="{383CE23E-E30E-605A-7CAB-C3F82B7FB91A}"/>
          </ac:spMkLst>
        </pc:spChg>
        <pc:spChg chg="mod">
          <ac:chgData name="Cihan Zeyrek" userId="dd9724baaf2e43d1" providerId="LiveId" clId="{E5A86D5C-552E-4995-AB32-5E49D96B1D3A}" dt="2025-07-03T13:41:54.663" v="2908" actId="790"/>
          <ac:spMkLst>
            <pc:docMk/>
            <pc:sldMk cId="3613911005" sldId="258"/>
            <ac:spMk id="47" creationId="{C8697122-1F57-2A95-C751-74F7E5823F08}"/>
          </ac:spMkLst>
        </pc:spChg>
        <pc:spChg chg="mod">
          <ac:chgData name="Cihan Zeyrek" userId="dd9724baaf2e43d1" providerId="LiveId" clId="{E5A86D5C-552E-4995-AB32-5E49D96B1D3A}" dt="2025-07-03T13:40:14.839" v="2885" actId="1076"/>
          <ac:spMkLst>
            <pc:docMk/>
            <pc:sldMk cId="3613911005" sldId="258"/>
            <ac:spMk id="49" creationId="{06A51717-529C-69ED-4034-81B1351AD584}"/>
          </ac:spMkLst>
        </pc:spChg>
        <pc:spChg chg="mod">
          <ac:chgData name="Cihan Zeyrek" userId="dd9724baaf2e43d1" providerId="LiveId" clId="{E5A86D5C-552E-4995-AB32-5E49D96B1D3A}" dt="2025-07-03T14:14:28.529" v="3680" actId="20577"/>
          <ac:spMkLst>
            <pc:docMk/>
            <pc:sldMk cId="3613911005" sldId="258"/>
            <ac:spMk id="50" creationId="{71AC231F-D6F1-37AC-E477-4F200AD7EBA5}"/>
          </ac:spMkLst>
        </pc:spChg>
        <pc:spChg chg="mod">
          <ac:chgData name="Cihan Zeyrek" userId="dd9724baaf2e43d1" providerId="LiveId" clId="{E5A86D5C-552E-4995-AB32-5E49D96B1D3A}" dt="2025-07-03T14:14:20.122" v="3674" actId="20577"/>
          <ac:spMkLst>
            <pc:docMk/>
            <pc:sldMk cId="3613911005" sldId="258"/>
            <ac:spMk id="51" creationId="{1EFE5839-827F-4EE7-93B1-21F410F3AF68}"/>
          </ac:spMkLst>
        </pc:spChg>
        <pc:spChg chg="add mod">
          <ac:chgData name="Cihan Zeyrek" userId="dd9724baaf2e43d1" providerId="LiveId" clId="{E5A86D5C-552E-4995-AB32-5E49D96B1D3A}" dt="2025-07-03T14:16:27.570" v="3691" actId="113"/>
          <ac:spMkLst>
            <pc:docMk/>
            <pc:sldMk cId="3613911005" sldId="258"/>
            <ac:spMk id="56" creationId="{7866C7D8-BD84-2809-E6DA-3A7BCF109C79}"/>
          </ac:spMkLst>
        </pc:spChg>
        <pc:grpChg chg="mod">
          <ac:chgData name="Cihan Zeyrek" userId="dd9724baaf2e43d1" providerId="LiveId" clId="{E5A86D5C-552E-4995-AB32-5E49D96B1D3A}" dt="2025-07-03T13:40:34.252" v="2888" actId="1076"/>
          <ac:grpSpMkLst>
            <pc:docMk/>
            <pc:sldMk cId="3613911005" sldId="258"/>
            <ac:grpSpMk id="42" creationId="{AF808B17-6572-A307-B9E8-253821F89EE7}"/>
          </ac:grpSpMkLst>
        </pc:grpChg>
        <pc:graphicFrameChg chg="mod">
          <ac:chgData name="Cihan Zeyrek" userId="dd9724baaf2e43d1" providerId="LiveId" clId="{E5A86D5C-552E-4995-AB32-5E49D96B1D3A}" dt="2025-07-03T13:40:26.857" v="2887" actId="1076"/>
          <ac:graphicFrameMkLst>
            <pc:docMk/>
            <pc:sldMk cId="3613911005" sldId="258"/>
            <ac:graphicFrameMk id="48" creationId="{B4582048-10B5-61D2-9583-8E75A86FF2D5}"/>
          </ac:graphicFrameMkLst>
        </pc:graphicFrameChg>
        <pc:picChg chg="mod">
          <ac:chgData name="Cihan Zeyrek" userId="dd9724baaf2e43d1" providerId="LiveId" clId="{E5A86D5C-552E-4995-AB32-5E49D96B1D3A}" dt="2025-07-03T13:38:55.409" v="2872" actId="1076"/>
          <ac:picMkLst>
            <pc:docMk/>
            <pc:sldMk cId="3613911005" sldId="258"/>
            <ac:picMk id="31" creationId="{A0E5FA54-BA75-9B3C-0580-9B0ACD702D6B}"/>
          </ac:picMkLst>
        </pc:picChg>
        <pc:picChg chg="mod">
          <ac:chgData name="Cihan Zeyrek" userId="dd9724baaf2e43d1" providerId="LiveId" clId="{E5A86D5C-552E-4995-AB32-5E49D96B1D3A}" dt="2025-07-03T13:40:43.839" v="2891" actId="1076"/>
          <ac:picMkLst>
            <pc:docMk/>
            <pc:sldMk cId="3613911005" sldId="258"/>
            <ac:picMk id="41" creationId="{085B1AAD-70BC-D43F-DE61-2739306A23EC}"/>
          </ac:picMkLst>
        </pc:picChg>
        <pc:picChg chg="add del mod">
          <ac:chgData name="Cihan Zeyrek" userId="dd9724baaf2e43d1" providerId="LiveId" clId="{E5A86D5C-552E-4995-AB32-5E49D96B1D3A}" dt="2025-07-03T14:03:55.686" v="3500" actId="478"/>
          <ac:picMkLst>
            <pc:docMk/>
            <pc:sldMk cId="3613911005" sldId="258"/>
            <ac:picMk id="46" creationId="{0D302B69-227B-F98A-9C17-505C30F9EF34}"/>
          </ac:picMkLst>
        </pc:picChg>
        <pc:picChg chg="add mod">
          <ac:chgData name="Cihan Zeyrek" userId="dd9724baaf2e43d1" providerId="LiveId" clId="{E5A86D5C-552E-4995-AB32-5E49D96B1D3A}" dt="2025-07-03T14:10:34.175" v="3535" actId="1076"/>
          <ac:picMkLst>
            <pc:docMk/>
            <pc:sldMk cId="3613911005" sldId="258"/>
            <ac:picMk id="53" creationId="{BAAF9A28-A00D-D8F6-8487-F57CBEA64C0C}"/>
          </ac:picMkLst>
        </pc:picChg>
        <pc:picChg chg="add del mod">
          <ac:chgData name="Cihan Zeyrek" userId="dd9724baaf2e43d1" providerId="LiveId" clId="{E5A86D5C-552E-4995-AB32-5E49D96B1D3A}" dt="2025-07-03T14:10:27.546" v="3533" actId="478"/>
          <ac:picMkLst>
            <pc:docMk/>
            <pc:sldMk cId="3613911005" sldId="258"/>
            <ac:picMk id="55" creationId="{2850C1C9-B223-F7BE-1D76-2515B899DD6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r>
              <a:rPr lang="en-US" sz="1200" b="0" i="0" u="none" strike="noStrike" baseline="0" noProof="0" dirty="0">
                <a:solidFill>
                  <a:schemeClr val="tx1"/>
                </a:solidFill>
                <a:effectLst/>
                <a:latin typeface="Source Sans Pro" panose="020B0503030403020204" pitchFamily="34" charset="0"/>
                <a:ea typeface="Source Sans Pro" panose="020B0503030403020204" pitchFamily="34" charset="0"/>
              </a:rPr>
              <a:t>Results and Limitations of Shift Significance Testing</a:t>
            </a:r>
            <a:endParaRPr lang="en-US" sz="1200" noProof="0" dirty="0">
              <a:solidFill>
                <a:schemeClr val="tx1"/>
              </a:solidFill>
              <a:latin typeface="Source Sans Pro" panose="020B0503030403020204" pitchFamily="34" charset="0"/>
              <a:ea typeface="Source Sans Pro" panose="020B0503030403020204" pitchFamily="34" charset="0"/>
            </a:endParaRPr>
          </a:p>
        </c:rich>
      </c:tx>
      <c:layout>
        <c:manualLayout>
          <c:xMode val="edge"/>
          <c:yMode val="edge"/>
          <c:x val="2.0111960011707456E-2"/>
          <c:y val="5.531299752497102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title>
    <c:autoTitleDeleted val="0"/>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79C9-6C4D-AD61-958EFD168548}"/>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79C9-6C4D-AD61-958EFD168548}"/>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79C9-6C4D-AD61-958EFD168548}"/>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79C9-6C4D-AD61-958EFD168548}"/>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79C9-6C4D-AD61-958EFD168548}"/>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03.07.2025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420742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2</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03.07.2025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03.07.2025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03.07.2025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03.07.2025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03.07.2025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03.07.2025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03.07.2025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10" name="think-cell data - do not delete" hidden="1">
                        <a:extLst>
                          <a:ext uri="{FF2B5EF4-FFF2-40B4-BE49-F238E27FC236}">
                            <a16:creationId xmlns:a16="http://schemas.microsoft.com/office/drawing/2014/main" id="{0FF58641-B676-E7BF-E159-1466E7EADC17}"/>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03.07.2025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emf"/><Relationship Id="rId18" Type="http://schemas.openxmlformats.org/officeDocument/2006/relationships/image" Target="../media/image14.png"/><Relationship Id="rId3" Type="http://schemas.openxmlformats.org/officeDocument/2006/relationships/notesSlide" Target="../notesSlides/notesSlide2.xml"/><Relationship Id="rId7" Type="http://schemas.openxmlformats.org/officeDocument/2006/relationships/image" Target="../media/image3.png"/><Relationship Id="rId12" Type="http://schemas.openxmlformats.org/officeDocument/2006/relationships/image" Target="../media/image9.png"/><Relationship Id="rId17" Type="http://schemas.openxmlformats.org/officeDocument/2006/relationships/image" Target="../media/image13.png"/><Relationship Id="rId2" Type="http://schemas.openxmlformats.org/officeDocument/2006/relationships/slideLayout" Target="../slideLayouts/slideLayout1.xml"/><Relationship Id="rId16" Type="http://schemas.openxmlformats.org/officeDocument/2006/relationships/chart" Target="../charts/chart1.xml"/><Relationship Id="rId1" Type="http://schemas.openxmlformats.org/officeDocument/2006/relationships/tags" Target="../tags/tag2.xml"/><Relationship Id="rId6" Type="http://schemas.openxmlformats.org/officeDocument/2006/relationships/image" Target="../media/image2.jpg"/><Relationship Id="rId11" Type="http://schemas.openxmlformats.org/officeDocument/2006/relationships/image" Target="../media/image8.png"/><Relationship Id="rId5" Type="http://schemas.openxmlformats.org/officeDocument/2006/relationships/image" Target="../media/image4.emf"/><Relationship Id="rId15" Type="http://schemas.openxmlformats.org/officeDocument/2006/relationships/image" Target="../media/image12.png"/><Relationship Id="rId10" Type="http://schemas.openxmlformats.org/officeDocument/2006/relationships/image" Target="../media/image7.emf"/><Relationship Id="rId19" Type="http://schemas.openxmlformats.org/officeDocument/2006/relationships/image" Target="../media/image15.png"/><Relationship Id="rId4" Type="http://schemas.openxmlformats.org/officeDocument/2006/relationships/oleObject" Target="../embeddings/oleObject2.bin"/><Relationship Id="rId9" Type="http://schemas.openxmlformats.org/officeDocument/2006/relationships/image" Target="../media/image6.emf"/><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D8639449-219D-AED7-D04A-B775BF5F50B3}"/>
              </a:ext>
            </a:extLst>
          </p:cNvPr>
          <p:cNvSpPr/>
          <p:nvPr/>
        </p:nvSpPr>
        <p:spPr>
          <a:xfrm>
            <a:off x="1" y="0"/>
            <a:ext cx="17556480" cy="2773680"/>
          </a:xfrm>
          <a:prstGeom prst="rect">
            <a:avLst/>
          </a:prstGeom>
          <a:solidFill>
            <a:srgbClr val="BC70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noProof="0" dirty="0" err="1"/>
              <a:t>RiboSix</a:t>
            </a:r>
            <a:r>
              <a:rPr lang="en-US" sz="5400" noProof="0" dirty="0"/>
              <a:t> – AN RNA-BINDING PROTEIN STORY </a:t>
            </a:r>
          </a:p>
        </p:txBody>
      </p:sp>
      <p:sp>
        <p:nvSpPr>
          <p:cNvPr id="5" name="Rechteck 4">
            <a:extLst>
              <a:ext uri="{FF2B5EF4-FFF2-40B4-BE49-F238E27FC236}">
                <a16:creationId xmlns:a16="http://schemas.microsoft.com/office/drawing/2014/main" id="{3F162AEF-046C-CB92-39EA-A5D9F1BED53C}"/>
              </a:ext>
            </a:extLst>
          </p:cNvPr>
          <p:cNvSpPr/>
          <p:nvPr/>
        </p:nvSpPr>
        <p:spPr>
          <a:xfrm>
            <a:off x="609598" y="6501760"/>
            <a:ext cx="14050090" cy="4796366"/>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Reproducibility Analysis: Am I real? </a:t>
            </a:r>
          </a:p>
        </p:txBody>
      </p:sp>
      <p:sp>
        <p:nvSpPr>
          <p:cNvPr id="6" name="Rechteck 5">
            <a:extLst>
              <a:ext uri="{FF2B5EF4-FFF2-40B4-BE49-F238E27FC236}">
                <a16:creationId xmlns:a16="http://schemas.microsoft.com/office/drawing/2014/main" id="{C4639C69-68ED-0C86-8FE4-B1B8B32B2740}"/>
              </a:ext>
            </a:extLst>
          </p:cNvPr>
          <p:cNvSpPr/>
          <p:nvPr/>
        </p:nvSpPr>
        <p:spPr>
          <a:xfrm>
            <a:off x="15137605" y="9162964"/>
            <a:ext cx="13572174" cy="719473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Normalization: Finding the right fit for the day </a:t>
            </a:r>
          </a:p>
          <a:p>
            <a:endParaRPr lang="en-US" sz="4400" noProof="0" dirty="0">
              <a:solidFill>
                <a:schemeClr val="tx1"/>
              </a:solidFill>
            </a:endParaRPr>
          </a:p>
          <a:p>
            <a:r>
              <a:rPr lang="en-US" sz="4400" noProof="0" dirty="0">
                <a:solidFill>
                  <a:schemeClr val="tx1"/>
                </a:solidFill>
              </a:rPr>
              <a:t>- SD + Mean</a:t>
            </a:r>
          </a:p>
        </p:txBody>
      </p:sp>
      <p:sp>
        <p:nvSpPr>
          <p:cNvPr id="11" name="Rechteck 10">
            <a:extLst>
              <a:ext uri="{FF2B5EF4-FFF2-40B4-BE49-F238E27FC236}">
                <a16:creationId xmlns:a16="http://schemas.microsoft.com/office/drawing/2014/main" id="{5A24B293-A65B-2C8C-6344-768FE9D9C774}"/>
              </a:ext>
            </a:extLst>
          </p:cNvPr>
          <p:cNvSpPr/>
          <p:nvPr/>
        </p:nvSpPr>
        <p:spPr>
          <a:xfrm>
            <a:off x="0" y="39329044"/>
            <a:ext cx="30275213" cy="3474720"/>
          </a:xfrm>
          <a:prstGeom prst="rect">
            <a:avLst/>
          </a:prstGeom>
          <a:solidFill>
            <a:srgbClr val="BC70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hteck 13">
            <a:extLst>
              <a:ext uri="{FF2B5EF4-FFF2-40B4-BE49-F238E27FC236}">
                <a16:creationId xmlns:a16="http://schemas.microsoft.com/office/drawing/2014/main" id="{0A5B7BE7-83E4-B6D7-8980-BFFDA0A4A35E}"/>
              </a:ext>
            </a:extLst>
          </p:cNvPr>
          <p:cNvSpPr/>
          <p:nvPr/>
        </p:nvSpPr>
        <p:spPr>
          <a:xfrm>
            <a:off x="609598" y="11835251"/>
            <a:ext cx="14050091" cy="1050658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Shift Analysis: Finding my species </a:t>
            </a:r>
          </a:p>
        </p:txBody>
      </p:sp>
      <p:sp>
        <p:nvSpPr>
          <p:cNvPr id="15" name="Rechteck 14">
            <a:extLst>
              <a:ext uri="{FF2B5EF4-FFF2-40B4-BE49-F238E27FC236}">
                <a16:creationId xmlns:a16="http://schemas.microsoft.com/office/drawing/2014/main" id="{34498636-DA62-FA52-F894-81E249289BCD}"/>
              </a:ext>
            </a:extLst>
          </p:cNvPr>
          <p:cNvSpPr/>
          <p:nvPr/>
        </p:nvSpPr>
        <p:spPr>
          <a:xfrm>
            <a:off x="8900159" y="16894822"/>
            <a:ext cx="19809619" cy="989343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Mitosis: Finding my home</a:t>
            </a:r>
          </a:p>
        </p:txBody>
      </p:sp>
      <p:sp>
        <p:nvSpPr>
          <p:cNvPr id="16" name="Rechteck 15">
            <a:extLst>
              <a:ext uri="{FF2B5EF4-FFF2-40B4-BE49-F238E27FC236}">
                <a16:creationId xmlns:a16="http://schemas.microsoft.com/office/drawing/2014/main" id="{79FCF681-1FB2-0C9B-5601-1D3FF2E0617B}"/>
              </a:ext>
            </a:extLst>
          </p:cNvPr>
          <p:cNvSpPr/>
          <p:nvPr/>
        </p:nvSpPr>
        <p:spPr>
          <a:xfrm>
            <a:off x="609599" y="22878965"/>
            <a:ext cx="14050090" cy="15617056"/>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err="1">
                <a:solidFill>
                  <a:schemeClr val="tx1"/>
                </a:solidFill>
              </a:rPr>
              <a:t>Complexe</a:t>
            </a:r>
            <a:r>
              <a:rPr lang="en-US" sz="4400" noProof="0" dirty="0">
                <a:solidFill>
                  <a:schemeClr val="tx1"/>
                </a:solidFill>
              </a:rPr>
              <a:t> Analysis: Finding Friends</a:t>
            </a:r>
          </a:p>
          <a:p>
            <a:endParaRPr lang="en-US" sz="4400" noProof="0" dirty="0">
              <a:solidFill>
                <a:schemeClr val="tx1"/>
              </a:solidFill>
            </a:endParaRPr>
          </a:p>
        </p:txBody>
      </p:sp>
      <p:sp>
        <p:nvSpPr>
          <p:cNvPr id="17" name="Rechteck 16">
            <a:extLst>
              <a:ext uri="{FF2B5EF4-FFF2-40B4-BE49-F238E27FC236}">
                <a16:creationId xmlns:a16="http://schemas.microsoft.com/office/drawing/2014/main" id="{3D4251CA-B37E-2ADC-3EC4-92CDFC656422}"/>
              </a:ext>
            </a:extLst>
          </p:cNvPr>
          <p:cNvSpPr/>
          <p:nvPr/>
        </p:nvSpPr>
        <p:spPr>
          <a:xfrm>
            <a:off x="15137605" y="28193781"/>
            <a:ext cx="13572174" cy="1030224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Linear Regression: Determining my weight</a:t>
            </a:r>
          </a:p>
        </p:txBody>
      </p:sp>
      <p:pic>
        <p:nvPicPr>
          <p:cNvPr id="18" name="Picture 8">
            <a:extLst>
              <a:ext uri="{FF2B5EF4-FFF2-40B4-BE49-F238E27FC236}">
                <a16:creationId xmlns:a16="http://schemas.microsoft.com/office/drawing/2014/main" id="{AED22679-52DC-ECE8-A2D7-89A7E33E7A44}"/>
              </a:ext>
            </a:extLst>
          </p:cNvPr>
          <p:cNvPicPr>
            <a:picLocks noChangeAspect="1"/>
          </p:cNvPicPr>
          <p:nvPr/>
        </p:nvPicPr>
        <p:blipFill>
          <a:blip r:embed="rId3"/>
          <a:stretch>
            <a:fillRect/>
          </a:stretch>
        </p:blipFill>
        <p:spPr>
          <a:xfrm>
            <a:off x="18093111" y="44931"/>
            <a:ext cx="5766795" cy="3242540"/>
          </a:xfrm>
          <a:prstGeom prst="rect">
            <a:avLst/>
          </a:prstGeom>
        </p:spPr>
      </p:pic>
      <p:pic>
        <p:nvPicPr>
          <p:cNvPr id="20" name="Picture 10">
            <a:extLst>
              <a:ext uri="{FF2B5EF4-FFF2-40B4-BE49-F238E27FC236}">
                <a16:creationId xmlns:a16="http://schemas.microsoft.com/office/drawing/2014/main" id="{109B983B-C86E-49D0-A0E7-DCBDB9FF69F8}"/>
              </a:ext>
            </a:extLst>
          </p:cNvPr>
          <p:cNvPicPr>
            <a:picLocks noChangeAspect="1"/>
          </p:cNvPicPr>
          <p:nvPr/>
        </p:nvPicPr>
        <p:blipFill>
          <a:blip r:embed="rId4"/>
          <a:stretch>
            <a:fillRect/>
          </a:stretch>
        </p:blipFill>
        <p:spPr>
          <a:xfrm>
            <a:off x="24396537" y="89863"/>
            <a:ext cx="5604759" cy="3152677"/>
          </a:xfrm>
          <a:prstGeom prst="rect">
            <a:avLst/>
          </a:prstGeom>
        </p:spPr>
      </p:pic>
      <p:sp>
        <p:nvSpPr>
          <p:cNvPr id="2" name="L-Form 1">
            <a:extLst>
              <a:ext uri="{FF2B5EF4-FFF2-40B4-BE49-F238E27FC236}">
                <a16:creationId xmlns:a16="http://schemas.microsoft.com/office/drawing/2014/main" id="{0D5FB33D-C847-FE6A-05CF-01F05979D75A}"/>
              </a:ext>
            </a:extLst>
          </p:cNvPr>
          <p:cNvSpPr>
            <a:spLocks/>
          </p:cNvSpPr>
          <p:nvPr/>
        </p:nvSpPr>
        <p:spPr>
          <a:xfrm rot="10800000">
            <a:off x="609598" y="3514836"/>
            <a:ext cx="28100181" cy="4796364"/>
          </a:xfrm>
          <a:prstGeom prst="corner">
            <a:avLst>
              <a:gd name="adj1" fmla="val 53813"/>
              <a:gd name="adj2" fmla="val 282586"/>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noProof="0" dirty="0">
              <a:solidFill>
                <a:schemeClr val="tx1"/>
              </a:solidFill>
            </a:endParaRPr>
          </a:p>
        </p:txBody>
      </p:sp>
      <p:sp>
        <p:nvSpPr>
          <p:cNvPr id="3" name="Textfeld 2">
            <a:extLst>
              <a:ext uri="{FF2B5EF4-FFF2-40B4-BE49-F238E27FC236}">
                <a16:creationId xmlns:a16="http://schemas.microsoft.com/office/drawing/2014/main" id="{04624BEE-2D85-D971-6B0E-6AFB63D073B6}"/>
              </a:ext>
            </a:extLst>
          </p:cNvPr>
          <p:cNvSpPr txBox="1"/>
          <p:nvPr/>
        </p:nvSpPr>
        <p:spPr>
          <a:xfrm>
            <a:off x="609598" y="3514835"/>
            <a:ext cx="14528007" cy="3170099"/>
          </a:xfrm>
          <a:prstGeom prst="rect">
            <a:avLst/>
          </a:prstGeom>
          <a:noFill/>
        </p:spPr>
        <p:txBody>
          <a:bodyPr wrap="square" rtlCol="0">
            <a:spAutoFit/>
          </a:bodyPr>
          <a:lstStyle/>
          <a:p>
            <a:r>
              <a:rPr lang="en-US" sz="4000" noProof="0" dirty="0"/>
              <a:t>The world of RBPs</a:t>
            </a:r>
          </a:p>
          <a:p>
            <a:r>
              <a:rPr lang="en-US" sz="2400" noProof="0" dirty="0"/>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t>RiboSix</a:t>
            </a:r>
            <a:r>
              <a:rPr lang="en-US" sz="2400" noProof="0" dirty="0"/>
              <a:t>. </a:t>
            </a:r>
          </a:p>
          <a:p>
            <a:r>
              <a:rPr lang="en-US" sz="2400" noProof="0" dirty="0"/>
              <a:t>So, join us on his journey to discover the village of HeLa. </a:t>
            </a:r>
            <a:endParaRPr lang="en-US" sz="3600" noProof="0" dirty="0"/>
          </a:p>
          <a:p>
            <a:endParaRPr lang="en-US" sz="4000" noProof="0" dirty="0"/>
          </a:p>
        </p:txBody>
      </p:sp>
      <p:sp>
        <p:nvSpPr>
          <p:cNvPr id="7" name="Textfeld 6">
            <a:extLst>
              <a:ext uri="{FF2B5EF4-FFF2-40B4-BE49-F238E27FC236}">
                <a16:creationId xmlns:a16="http://schemas.microsoft.com/office/drawing/2014/main" id="{E825588A-E12C-8099-3FB3-5077EFD79267}"/>
              </a:ext>
            </a:extLst>
          </p:cNvPr>
          <p:cNvSpPr txBox="1"/>
          <p:nvPr/>
        </p:nvSpPr>
        <p:spPr>
          <a:xfrm>
            <a:off x="15370492" y="3559766"/>
            <a:ext cx="13106400" cy="4770537"/>
          </a:xfrm>
          <a:prstGeom prst="rect">
            <a:avLst/>
          </a:prstGeom>
          <a:noFill/>
        </p:spPr>
        <p:txBody>
          <a:bodyPr wrap="square" rtlCol="0">
            <a:spAutoFit/>
          </a:bodyPr>
          <a:lstStyle/>
          <a:p>
            <a:r>
              <a:rPr lang="en-US" sz="4000" noProof="0" dirty="0"/>
              <a:t>Our Goal: Hunting RNA-Binding Proteins in the Deep</a:t>
            </a:r>
          </a:p>
          <a:p>
            <a:r>
              <a:rPr lang="en-US" sz="2400" noProof="0" dirty="0"/>
              <a:t>During our project, our main goal was to identify all the RBPs in mitotic HeLa cells. For this, all proteins were fractioned once with RNase treatment and once without. The intensity of each proteins in 25 fraction was then analyzed by mass spectrometry in triplicates. </a:t>
            </a:r>
          </a:p>
          <a:p>
            <a:r>
              <a:rPr lang="en-US" sz="2400" noProof="0" dirty="0"/>
              <a:t>The gathered data was tested for reproducibility, cleaned up and characterized by their peak pattern. What was now the criteria we used to characterize a protein as an RBP? </a:t>
            </a:r>
          </a:p>
          <a:p>
            <a:r>
              <a:rPr lang="en-US" sz="2400" noProof="0" dirty="0"/>
              <a:t>We used a function used Centre of Mass (</a:t>
            </a:r>
            <a:r>
              <a:rPr lang="en-US" sz="2400" noProof="0" dirty="0" err="1"/>
              <a:t>CoM</a:t>
            </a:r>
            <a:r>
              <a:rPr lang="en-US" sz="2400" noProof="0" dirty="0"/>
              <a:t>) to have one specific value for every protein for both treatments. When the </a:t>
            </a:r>
            <a:r>
              <a:rPr lang="en-US" sz="2400" noProof="0" dirty="0" err="1"/>
              <a:t>CoM</a:t>
            </a:r>
            <a:r>
              <a:rPr lang="en-US" sz="2400" noProof="0" dirty="0"/>
              <a:t> showed a significant left shift from Ctrl to RNase, the protein was defined as an RBP. </a:t>
            </a:r>
          </a:p>
          <a:p>
            <a:r>
              <a:rPr lang="en-US" sz="2400" noProof="0" dirty="0"/>
              <a:t>Additionally, the identified RBPs were compared to RBPs of non-synchronized cells to identify the RBPs only active in mitosis. Furthermore, complexes of these RBPs were determined by clustering and a linear regression analysis was performed to predict molecular weight of the RBPs. </a:t>
            </a:r>
          </a:p>
        </p:txBody>
      </p:sp>
    </p:spTree>
    <p:extLst>
      <p:ext uri="{BB962C8B-B14F-4D97-AF65-F5344CB8AC3E}">
        <p14:creationId xmlns:p14="http://schemas.microsoft.com/office/powerpoint/2010/main" val="416834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31623300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3395" y="6393054"/>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9" name="Abgerundetes Rechteck 18">
            <a:extLst>
              <a:ext uri="{FF2B5EF4-FFF2-40B4-BE49-F238E27FC236}">
                <a16:creationId xmlns:a16="http://schemas.microsoft.com/office/drawing/2014/main" id="{A79DB282-97A5-4F70-6071-974EECF280C5}"/>
              </a:ext>
            </a:extLst>
          </p:cNvPr>
          <p:cNvSpPr/>
          <p:nvPr/>
        </p:nvSpPr>
        <p:spPr>
          <a:xfrm>
            <a:off x="15370492" y="9063601"/>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370492" y="16768694"/>
            <a:ext cx="14295120" cy="10898714"/>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2" name="Abgerundetes Rechteck 21">
            <a:extLst>
              <a:ext uri="{FF2B5EF4-FFF2-40B4-BE49-F238E27FC236}">
                <a16:creationId xmlns:a16="http://schemas.microsoft.com/office/drawing/2014/main" id="{CADA5048-84E9-7610-1363-103CE5D313B8}"/>
              </a:ext>
            </a:extLst>
          </p:cNvPr>
          <p:cNvSpPr/>
          <p:nvPr/>
        </p:nvSpPr>
        <p:spPr>
          <a:xfrm>
            <a:off x="609595" y="28108222"/>
            <a:ext cx="14295120" cy="10195805"/>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3" name="Abgerundetes Rechteck 22">
            <a:extLst>
              <a:ext uri="{FF2B5EF4-FFF2-40B4-BE49-F238E27FC236}">
                <a16:creationId xmlns:a16="http://schemas.microsoft.com/office/drawing/2014/main" id="{05D3A7DB-93DD-7817-A586-701FA44BDDE8}"/>
              </a:ext>
            </a:extLst>
          </p:cNvPr>
          <p:cNvSpPr/>
          <p:nvPr/>
        </p:nvSpPr>
        <p:spPr>
          <a:xfrm>
            <a:off x="15370492" y="28259607"/>
            <a:ext cx="14295120" cy="10003290"/>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D04637A8-2720-C09A-253F-D30767B31FFF}"/>
              </a:ext>
            </a:extLst>
          </p:cNvPr>
          <p:cNvSpPr/>
          <p:nvPr/>
        </p:nvSpPr>
        <p:spPr>
          <a:xfrm>
            <a:off x="808316" y="6503870"/>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6"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pPr marL="571500" indent="-571500">
              <a:buFontTx/>
              <a:buChar char="-"/>
            </a:pPr>
            <a:r>
              <a:rPr lang="en-US" sz="4000" noProof="0" dirty="0">
                <a:solidFill>
                  <a:schemeClr val="tx1"/>
                </a:solidFill>
                <a:latin typeface="Source Sans Pro" panose="020B0503030403020204" pitchFamily="34" charset="0"/>
                <a:ea typeface="Source Sans Pro" panose="020B0503030403020204" pitchFamily="34" charset="0"/>
              </a:rPr>
              <a:t>SD + Mean</a:t>
            </a:r>
          </a:p>
          <a:p>
            <a:pPr marL="571500" indent="-571500">
              <a:buFontTx/>
              <a:buChar char="-"/>
            </a:pPr>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hteck 14">
            <a:extLst>
              <a:ext uri="{FF2B5EF4-FFF2-40B4-BE49-F238E27FC236}">
                <a16:creationId xmlns:a16="http://schemas.microsoft.com/office/drawing/2014/main" id="{318D8B86-DFF0-9641-CEC3-3D48CFA515DB}"/>
              </a:ext>
            </a:extLst>
          </p:cNvPr>
          <p:cNvSpPr/>
          <p:nvPr/>
        </p:nvSpPr>
        <p:spPr>
          <a:xfrm>
            <a:off x="15848412" y="17300030"/>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Mitosis: Finding my home</a:t>
            </a:r>
          </a:p>
        </p:txBody>
      </p:sp>
      <p:sp>
        <p:nvSpPr>
          <p:cNvPr id="16" name="Rechteck 15">
            <a:extLst>
              <a:ext uri="{FF2B5EF4-FFF2-40B4-BE49-F238E27FC236}">
                <a16:creationId xmlns:a16="http://schemas.microsoft.com/office/drawing/2014/main" id="{0FCE50A5-8321-3A15-8F2E-E7A4119AE242}"/>
              </a:ext>
            </a:extLst>
          </p:cNvPr>
          <p:cNvSpPr/>
          <p:nvPr/>
        </p:nvSpPr>
        <p:spPr>
          <a:xfrm>
            <a:off x="1087514" y="28500430"/>
            <a:ext cx="14050090"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err="1">
                <a:solidFill>
                  <a:schemeClr val="tx1"/>
                </a:solidFill>
                <a:latin typeface="Source Sans Pro" panose="020B0503030403020204" pitchFamily="34" charset="0"/>
                <a:ea typeface="Source Sans Pro" panose="020B0503030403020204" pitchFamily="34" charset="0"/>
              </a:rPr>
              <a:t>Complexe</a:t>
            </a:r>
            <a:r>
              <a:rPr lang="en-US" sz="4000" noProof="0" dirty="0">
                <a:solidFill>
                  <a:schemeClr val="tx1"/>
                </a:solidFill>
                <a:latin typeface="Source Sans Pro" panose="020B0503030403020204" pitchFamily="34" charset="0"/>
                <a:ea typeface="Source Sans Pro" panose="020B0503030403020204" pitchFamily="34" charset="0"/>
              </a:rPr>
              <a:t>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7" name="Rechteck 16">
            <a:extLst>
              <a:ext uri="{FF2B5EF4-FFF2-40B4-BE49-F238E27FC236}">
                <a16:creationId xmlns:a16="http://schemas.microsoft.com/office/drawing/2014/main" id="{78BA0288-07D1-398D-6200-42A4A63DE015}"/>
              </a:ext>
            </a:extLst>
          </p:cNvPr>
          <p:cNvSpPr/>
          <p:nvPr/>
        </p:nvSpPr>
        <p:spPr>
          <a:xfrm>
            <a:off x="15731965" y="28610869"/>
            <a:ext cx="13572174"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6"/>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7"/>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854627" y="3513522"/>
            <a:ext cx="14528007" cy="3170099"/>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a:t>
            </a:r>
          </a:p>
          <a:p>
            <a:r>
              <a:rPr lang="en-US" sz="2400" noProof="0" dirty="0">
                <a:latin typeface="Source Sans Pro" panose="020B0503030403020204" pitchFamily="34" charset="0"/>
                <a:ea typeface="Source Sans Pro" panose="020B0503030403020204" pitchFamily="34" charset="0"/>
              </a:rPr>
              <a:t>So, join us on his journey to 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731965" y="4070931"/>
            <a:ext cx="13106400" cy="4770537"/>
          </a:xfrm>
          <a:prstGeom prst="rect">
            <a:avLst/>
          </a:prstGeom>
          <a:noFill/>
        </p:spPr>
        <p:txBody>
          <a:bodyPr wrap="square" rtlCol="0">
            <a:spAutoFit/>
          </a:bodyPr>
          <a:lstStyle/>
          <a:p>
            <a:r>
              <a:rPr lang="en-US" sz="4000" noProof="0" dirty="0"/>
              <a:t>Our Goal: Hunting RNA-Binding Proteins in the Deep</a:t>
            </a:r>
          </a:p>
          <a:p>
            <a:r>
              <a:rPr lang="en-US" sz="2400" noProof="0" dirty="0"/>
              <a:t>During our </a:t>
            </a:r>
            <a:r>
              <a:rPr lang="en-US" sz="2400" noProof="0" dirty="0">
                <a:latin typeface="Source Sans Pro" panose="020B0503030403020204" pitchFamily="34" charset="0"/>
                <a:ea typeface="Source Sans Pro" panose="020B0503030403020204" pitchFamily="34" charset="0"/>
              </a:rPr>
              <a:t>project</a:t>
            </a:r>
            <a:r>
              <a:rPr lang="en-US" sz="2400" noProof="0" dirty="0"/>
              <a:t>, our main goal was to identify all the RBPs in mitotic HeLa cells. For this, all proteins were fractioned once with RNase treatment and once without. The intensity of each proteins in 25 fraction was then analyzed by mass spectrometry in triplicates. </a:t>
            </a:r>
          </a:p>
          <a:p>
            <a:r>
              <a:rPr lang="en-US" sz="2400" noProof="0" dirty="0"/>
              <a:t>The gathered data was tested for reproducibility, cleaned up and characterized by their peak pattern. What was now the criteria we used to characterize a protein as an RBP? </a:t>
            </a:r>
          </a:p>
          <a:p>
            <a:r>
              <a:rPr lang="en-US" sz="2400" noProof="0" dirty="0"/>
              <a:t>We used a function used Centre of Mass (</a:t>
            </a:r>
            <a:r>
              <a:rPr lang="en-US" sz="2400" noProof="0" dirty="0" err="1"/>
              <a:t>CoM</a:t>
            </a:r>
            <a:r>
              <a:rPr lang="en-US" sz="2400" noProof="0" dirty="0"/>
              <a:t>) to have one specific value for every protein for both treatments. When the </a:t>
            </a:r>
            <a:r>
              <a:rPr lang="en-US" sz="2400" noProof="0" dirty="0" err="1"/>
              <a:t>CoM</a:t>
            </a:r>
            <a:r>
              <a:rPr lang="en-US" sz="2400" noProof="0" dirty="0"/>
              <a:t> showed a significant left shift from Ctrl to RNase, the protein was defined as an RBP. </a:t>
            </a:r>
          </a:p>
          <a:p>
            <a:r>
              <a:rPr lang="en-US" sz="2400" noProof="0" dirty="0"/>
              <a:t>Additionally, the identified RBPs were compared to RBPs of non-synchronized cells to identify the RBPs only active in mitosis. Furthermore, complexes of these RBPs were determined by clustering and a linear regression analysis was performed to predict molecular weight of the RBPs. </a:t>
            </a:r>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noProof="0" dirty="0">
                <a:solidFill>
                  <a:schemeClr val="bg1"/>
                </a:solidFill>
                <a:latin typeface="Source Sans Pro" panose="020B0503030403020204" pitchFamily="34" charset="0"/>
                <a:ea typeface="Source Sans Pro" panose="020B0503030403020204" pitchFamily="34" charset="0"/>
              </a:rPr>
              <a:t>Main </a:t>
            </a:r>
            <a:r>
              <a:rPr lang="en-US" sz="4000" noProof="0" dirty="0" err="1">
                <a:solidFill>
                  <a:schemeClr val="bg1"/>
                </a:solidFill>
                <a:latin typeface="Source Sans Pro" panose="020B0503030403020204" pitchFamily="34" charset="0"/>
                <a:ea typeface="Source Sans Pro" panose="020B0503030403020204" pitchFamily="34" charset="0"/>
              </a:rPr>
              <a:t>FIndings</a:t>
            </a:r>
            <a:endParaRPr lang="en-US" sz="4000" noProof="0" dirty="0">
              <a:solidFill>
                <a:schemeClr val="bg1"/>
              </a:solidFill>
              <a:latin typeface="Source Sans Pro" panose="020B0503030403020204" pitchFamily="34" charset="0"/>
              <a:ea typeface="Source Sans Pro" panose="020B0503030403020204" pitchFamily="34" charset="0"/>
            </a:endParaRPr>
          </a:p>
        </p:txBody>
      </p:sp>
      <p:sp>
        <p:nvSpPr>
          <p:cNvPr id="12" name="Rectangle 11">
            <a:extLst>
              <a:ext uri="{FF2B5EF4-FFF2-40B4-BE49-F238E27FC236}">
                <a16:creationId xmlns:a16="http://schemas.microsoft.com/office/drawing/2014/main" id="{B9A6FAFB-7C49-7213-7BD8-8E66DBEDBBBF}"/>
              </a:ext>
            </a:extLst>
          </p:cNvPr>
          <p:cNvSpPr/>
          <p:nvPr/>
        </p:nvSpPr>
        <p:spPr>
          <a:xfrm>
            <a:off x="15848412" y="11927105"/>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8" name="Picture 7"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02479" y="11965102"/>
            <a:ext cx="5232939" cy="3924704"/>
          </a:xfrm>
          <a:prstGeom prst="rect">
            <a:avLst/>
          </a:prstGeom>
        </p:spPr>
      </p:pic>
      <p:pic>
        <p:nvPicPr>
          <p:cNvPr id="38" name="Grafik 37">
            <a:extLst>
              <a:ext uri="{FF2B5EF4-FFF2-40B4-BE49-F238E27FC236}">
                <a16:creationId xmlns:a16="http://schemas.microsoft.com/office/drawing/2014/main" id="{E5FDED8C-E7AC-C058-2B47-E49642388937}"/>
              </a:ext>
            </a:extLst>
          </p:cNvPr>
          <p:cNvPicPr>
            <a:picLocks noChangeAspect="1"/>
          </p:cNvPicPr>
          <p:nvPr/>
        </p:nvPicPr>
        <p:blipFill>
          <a:blip r:embed="rId9"/>
          <a:stretch>
            <a:fillRect/>
          </a:stretch>
        </p:blipFill>
        <p:spPr>
          <a:xfrm>
            <a:off x="22737947" y="33472771"/>
            <a:ext cx="6449752" cy="4364752"/>
          </a:xfrm>
          <a:prstGeom prst="rect">
            <a:avLst/>
          </a:prstGeom>
        </p:spPr>
      </p:pic>
      <p:grpSp>
        <p:nvGrpSpPr>
          <p:cNvPr id="44" name="Gruppieren 43">
            <a:extLst>
              <a:ext uri="{FF2B5EF4-FFF2-40B4-BE49-F238E27FC236}">
                <a16:creationId xmlns:a16="http://schemas.microsoft.com/office/drawing/2014/main" id="{40211F4B-E423-2BFB-9135-28A3C8361C2A}"/>
              </a:ext>
            </a:extLst>
          </p:cNvPr>
          <p:cNvGrpSpPr/>
          <p:nvPr/>
        </p:nvGrpSpPr>
        <p:grpSpPr>
          <a:xfrm>
            <a:off x="21135418" y="18366104"/>
            <a:ext cx="7566660" cy="4468487"/>
            <a:chOff x="5911353" y="14534450"/>
            <a:chExt cx="7566660" cy="4468487"/>
          </a:xfrm>
        </p:grpSpPr>
        <p:sp>
          <p:nvSpPr>
            <p:cNvPr id="43" name="Rechteck 42">
              <a:extLst>
                <a:ext uri="{FF2B5EF4-FFF2-40B4-BE49-F238E27FC236}">
                  <a16:creationId xmlns:a16="http://schemas.microsoft.com/office/drawing/2014/main" id="{F0D2B77F-1F24-7BF1-B45B-793688293E0D}"/>
                </a:ext>
              </a:extLst>
            </p:cNvPr>
            <p:cNvSpPr/>
            <p:nvPr/>
          </p:nvSpPr>
          <p:spPr>
            <a:xfrm>
              <a:off x="5911353" y="14534450"/>
              <a:ext cx="7566660" cy="44684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36" name="Grafik 35">
              <a:extLst>
                <a:ext uri="{FF2B5EF4-FFF2-40B4-BE49-F238E27FC236}">
                  <a16:creationId xmlns:a16="http://schemas.microsoft.com/office/drawing/2014/main" id="{F98D1A39-2789-FD8C-4BAB-763868E6D59D}"/>
                </a:ext>
              </a:extLst>
            </p:cNvPr>
            <p:cNvPicPr>
              <a:picLocks noChangeAspect="1"/>
            </p:cNvPicPr>
            <p:nvPr/>
          </p:nvPicPr>
          <p:blipFill>
            <a:blip r:embed="rId10"/>
            <a:stretch>
              <a:fillRect/>
            </a:stretch>
          </p:blipFill>
          <p:spPr>
            <a:xfrm>
              <a:off x="6017283" y="14741638"/>
              <a:ext cx="7354800" cy="4054109"/>
            </a:xfrm>
            <a:prstGeom prst="rect">
              <a:avLst/>
            </a:prstGeom>
          </p:spPr>
        </p:pic>
      </p:grpSp>
      <p:sp>
        <p:nvSpPr>
          <p:cNvPr id="2" name="Abgerundetes Rechteck 1">
            <a:extLst>
              <a:ext uri="{FF2B5EF4-FFF2-40B4-BE49-F238E27FC236}">
                <a16:creationId xmlns:a16="http://schemas.microsoft.com/office/drawing/2014/main" id="{49A02D2B-FEBA-8240-4F80-1023D79A7ABD}"/>
              </a:ext>
            </a:extLst>
          </p:cNvPr>
          <p:cNvSpPr/>
          <p:nvPr/>
        </p:nvSpPr>
        <p:spPr>
          <a:xfrm>
            <a:off x="560466" y="12905499"/>
            <a:ext cx="14295120" cy="14982315"/>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6" name="Rechteck 25">
            <a:extLst>
              <a:ext uri="{FF2B5EF4-FFF2-40B4-BE49-F238E27FC236}">
                <a16:creationId xmlns:a16="http://schemas.microsoft.com/office/drawing/2014/main" id="{BE290EAF-1A4B-D335-43DA-78DE46D94BC7}"/>
              </a:ext>
            </a:extLst>
          </p:cNvPr>
          <p:cNvSpPr/>
          <p:nvPr/>
        </p:nvSpPr>
        <p:spPr>
          <a:xfrm>
            <a:off x="898676" y="12970966"/>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pic>
        <p:nvPicPr>
          <p:cNvPr id="29" name="Grafik 28" descr="Ein Bild, das Reihe, Diagramm, Text, Screenshot enthält.&#10;&#10;KI-generierte Inhalte können fehlerhaft sein.">
            <a:extLst>
              <a:ext uri="{FF2B5EF4-FFF2-40B4-BE49-F238E27FC236}">
                <a16:creationId xmlns:a16="http://schemas.microsoft.com/office/drawing/2014/main" id="{ACBF7A39-3336-9D05-9D48-508D000FD43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08304" y="22912881"/>
            <a:ext cx="5792098" cy="4008700"/>
          </a:xfrm>
          <a:prstGeom prst="rect">
            <a:avLst/>
          </a:prstGeom>
        </p:spPr>
      </p:pic>
      <p:pic>
        <p:nvPicPr>
          <p:cNvPr id="31" name="Grafik 30" descr="Ein Bild, das Text, Diagramm, Reihe, Screenshot enthält.&#10;&#10;KI-generierte Inhalte können fehlerhaft sein.">
            <a:extLst>
              <a:ext uri="{FF2B5EF4-FFF2-40B4-BE49-F238E27FC236}">
                <a16:creationId xmlns:a16="http://schemas.microsoft.com/office/drawing/2014/main" id="{A0E5FA54-BA75-9B3C-0580-9B0ACD702D6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023" y="22707292"/>
            <a:ext cx="5033382" cy="3483594"/>
          </a:xfrm>
          <a:prstGeom prst="rect">
            <a:avLst/>
          </a:prstGeom>
        </p:spPr>
      </p:pic>
      <p:grpSp>
        <p:nvGrpSpPr>
          <p:cNvPr id="32" name="Gruppieren 31">
            <a:extLst>
              <a:ext uri="{FF2B5EF4-FFF2-40B4-BE49-F238E27FC236}">
                <a16:creationId xmlns:a16="http://schemas.microsoft.com/office/drawing/2014/main" id="{89CCBC6A-B864-9CD5-EAE0-99DF0B68B3EE}"/>
              </a:ext>
            </a:extLst>
          </p:cNvPr>
          <p:cNvGrpSpPr/>
          <p:nvPr/>
        </p:nvGrpSpPr>
        <p:grpSpPr>
          <a:xfrm>
            <a:off x="7361509" y="22683687"/>
            <a:ext cx="6445233" cy="2826613"/>
            <a:chOff x="5781935" y="15382625"/>
            <a:chExt cx="9102943" cy="4004262"/>
          </a:xfrm>
        </p:grpSpPr>
        <p:pic>
          <p:nvPicPr>
            <p:cNvPr id="33" name="Grafik 32">
              <a:extLst>
                <a:ext uri="{FF2B5EF4-FFF2-40B4-BE49-F238E27FC236}">
                  <a16:creationId xmlns:a16="http://schemas.microsoft.com/office/drawing/2014/main" id="{EBD00EA7-4C39-028D-529E-493655AA75AB}"/>
                </a:ext>
              </a:extLst>
            </p:cNvPr>
            <p:cNvPicPr>
              <a:picLocks noChangeAspect="1"/>
            </p:cNvPicPr>
            <p:nvPr/>
          </p:nvPicPr>
          <p:blipFill>
            <a:blip r:embed="rId13"/>
            <a:stretch>
              <a:fillRect/>
            </a:stretch>
          </p:blipFill>
          <p:spPr>
            <a:xfrm>
              <a:off x="7259397" y="15382625"/>
              <a:ext cx="5643803" cy="4004262"/>
            </a:xfrm>
            <a:prstGeom prst="rect">
              <a:avLst/>
            </a:prstGeom>
          </p:spPr>
        </p:pic>
        <p:sp>
          <p:nvSpPr>
            <p:cNvPr id="34" name="Textfeld 33">
              <a:extLst>
                <a:ext uri="{FF2B5EF4-FFF2-40B4-BE49-F238E27FC236}">
                  <a16:creationId xmlns:a16="http://schemas.microsoft.com/office/drawing/2014/main" id="{7ED38EB0-8928-F487-679D-DC08BBE8EFFC}"/>
                </a:ext>
              </a:extLst>
            </p:cNvPr>
            <p:cNvSpPr txBox="1"/>
            <p:nvPr/>
          </p:nvSpPr>
          <p:spPr>
            <a:xfrm>
              <a:off x="5781935" y="15436311"/>
              <a:ext cx="2810933" cy="830997"/>
            </a:xfrm>
            <a:prstGeom prst="rect">
              <a:avLst/>
            </a:prstGeom>
            <a:noFill/>
          </p:spPr>
          <p:txBody>
            <a:bodyPr wrap="square" rtlCol="0">
              <a:spAutoFit/>
            </a:bodyPr>
            <a:lstStyle/>
            <a:p>
              <a:pPr algn="ctr"/>
              <a:r>
                <a:rPr lang="en-US" sz="2400" noProof="0" dirty="0"/>
                <a:t>Identified </a:t>
              </a:r>
            </a:p>
            <a:p>
              <a:pPr algn="ctr"/>
              <a:r>
                <a:rPr lang="en-US" sz="2400" noProof="0" dirty="0"/>
                <a:t>RBPs</a:t>
              </a:r>
            </a:p>
          </p:txBody>
        </p:sp>
        <p:sp>
          <p:nvSpPr>
            <p:cNvPr id="35" name="Textfeld 34">
              <a:extLst>
                <a:ext uri="{FF2B5EF4-FFF2-40B4-BE49-F238E27FC236}">
                  <a16:creationId xmlns:a16="http://schemas.microsoft.com/office/drawing/2014/main" id="{F03FDA52-46F0-5D59-8ACF-A557623994B9}"/>
                </a:ext>
              </a:extLst>
            </p:cNvPr>
            <p:cNvSpPr txBox="1"/>
            <p:nvPr/>
          </p:nvSpPr>
          <p:spPr>
            <a:xfrm>
              <a:off x="11603557" y="18236389"/>
              <a:ext cx="3281321" cy="830997"/>
            </a:xfrm>
            <a:prstGeom prst="rect">
              <a:avLst/>
            </a:prstGeom>
            <a:noFill/>
          </p:spPr>
          <p:txBody>
            <a:bodyPr wrap="square" rtlCol="0">
              <a:spAutoFit/>
            </a:bodyPr>
            <a:lstStyle/>
            <a:p>
              <a:pPr algn="ctr"/>
              <a:r>
                <a:rPr lang="en-US" sz="2400" noProof="0" dirty="0" err="1"/>
                <a:t>Analysed</a:t>
              </a:r>
              <a:r>
                <a:rPr lang="en-US" sz="2400" noProof="0" dirty="0"/>
                <a:t> </a:t>
              </a:r>
            </a:p>
            <a:p>
              <a:pPr algn="ctr"/>
              <a:r>
                <a:rPr lang="en-US" sz="2400" noProof="0" dirty="0" err="1"/>
                <a:t>UniProt</a:t>
              </a:r>
              <a:r>
                <a:rPr lang="en-US" sz="2400" noProof="0" dirty="0"/>
                <a:t> RBPs</a:t>
              </a:r>
            </a:p>
          </p:txBody>
        </p:sp>
      </p:grpSp>
      <p:sp>
        <p:nvSpPr>
          <p:cNvPr id="37" name="Textfeld 36">
            <a:extLst>
              <a:ext uri="{FF2B5EF4-FFF2-40B4-BE49-F238E27FC236}">
                <a16:creationId xmlns:a16="http://schemas.microsoft.com/office/drawing/2014/main" id="{F88925D1-CFC4-5D93-A097-3F0428360137}"/>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39" name="Textfeld 38">
            <a:extLst>
              <a:ext uri="{FF2B5EF4-FFF2-40B4-BE49-F238E27FC236}">
                <a16:creationId xmlns:a16="http://schemas.microsoft.com/office/drawing/2014/main" id="{E6EF7BF0-8EEC-4498-FCA6-9E2123BFB423}"/>
              </a:ext>
            </a:extLst>
          </p:cNvPr>
          <p:cNvSpPr txBox="1"/>
          <p:nvPr/>
        </p:nvSpPr>
        <p:spPr>
          <a:xfrm>
            <a:off x="802825" y="13825667"/>
            <a:ext cx="7385975" cy="2739211"/>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a:t>
            </a:r>
          </a:p>
          <a:p>
            <a:pPr algn="just"/>
            <a:endParaRPr lang="en-US" sz="1000" noProof="0" dirty="0"/>
          </a:p>
          <a:p>
            <a:pPr algn="just"/>
            <a:r>
              <a:rPr lang="en-US" sz="2400" b="1" noProof="0" dirty="0"/>
              <a:t>Peak Analysis: </a:t>
            </a:r>
            <a:r>
              <a:rPr lang="en-US" sz="2400" noProof="0" dirty="0"/>
              <a:t>For each protein profile, up to 6 peaks were identified using a slope-based function. </a:t>
            </a:r>
            <a:r>
              <a:rPr lang="en-US" sz="2400" noProof="0" dirty="0" err="1"/>
              <a:t>Treshold</a:t>
            </a:r>
            <a:r>
              <a:rPr lang="en-US" sz="2400" noProof="0" dirty="0"/>
              <a:t> for peak detection was set at 3% of maximal signal intensity. Applied to normalized values for control and RNase-treated sample. </a:t>
            </a:r>
          </a:p>
          <a:p>
            <a:endParaRPr lang="en-US" noProof="0" dirty="0"/>
          </a:p>
        </p:txBody>
      </p:sp>
      <p:sp>
        <p:nvSpPr>
          <p:cNvPr id="40" name="Textfeld 39">
            <a:extLst>
              <a:ext uri="{FF2B5EF4-FFF2-40B4-BE49-F238E27FC236}">
                <a16:creationId xmlns:a16="http://schemas.microsoft.com/office/drawing/2014/main" id="{9E00ACD3-20DA-AFDB-EE91-F0B099D4597C}"/>
              </a:ext>
            </a:extLst>
          </p:cNvPr>
          <p:cNvSpPr txBox="1"/>
          <p:nvPr/>
        </p:nvSpPr>
        <p:spPr>
          <a:xfrm>
            <a:off x="882079" y="16846665"/>
            <a:ext cx="13908659" cy="1938992"/>
          </a:xfrm>
          <a:prstGeom prst="rect">
            <a:avLst/>
          </a:prstGeom>
          <a:noFill/>
        </p:spPr>
        <p:txBody>
          <a:bodyPr wrap="square" rtlCol="0">
            <a:spAutoFit/>
          </a:bodyPr>
          <a:lstStyle/>
          <a:p>
            <a:pPr algn="just"/>
            <a:r>
              <a:rPr lang="en-US" sz="2400" b="1" noProof="0" dirty="0"/>
              <a:t>Shift Characteristics </a:t>
            </a:r>
            <a:r>
              <a:rPr lang="en-US" sz="2400" noProof="0" dirty="0">
                <a:latin typeface="Source Sans Pro" panose="020B0503030403020204" pitchFamily="34" charset="0"/>
                <a:ea typeface="Source Sans Pro" panose="020B0503030403020204" pitchFamily="34" charset="0"/>
              </a:rPr>
              <a:t>Protein distributions were </a:t>
            </a:r>
          </a:p>
          <a:p>
            <a:pPr algn="just"/>
            <a:r>
              <a:rPr lang="en-US" sz="2400" noProof="0" dirty="0">
                <a:latin typeface="Source Sans Pro" panose="020B0503030403020204" pitchFamily="34" charset="0"/>
                <a:ea typeface="Source Sans Pro" panose="020B0503030403020204" pitchFamily="34" charset="0"/>
              </a:rPr>
              <a:t>summarized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calculated</a:t>
            </a:r>
          </a:p>
          <a:p>
            <a:pPr algn="just"/>
            <a:r>
              <a:rPr lang="en-US" sz="2400" noProof="0" dirty="0">
                <a:latin typeface="Source Sans Pro" panose="020B0503030403020204" pitchFamily="34" charset="0"/>
                <a:ea typeface="Source Sans Pro" panose="020B0503030403020204" pitchFamily="34" charset="0"/>
              </a:rPr>
              <a:t> as the weighted average across all fractions. Shifts were defined as </a:t>
            </a:r>
            <a:r>
              <a:rPr lang="en-US" sz="2400" noProof="0" dirty="0" err="1">
                <a:latin typeface="Source Sans Pro" panose="020B0503030403020204" pitchFamily="34" charset="0"/>
                <a:ea typeface="Source Sans Pro" panose="020B0503030403020204" pitchFamily="34" charset="0"/>
              </a:rPr>
              <a:t>CoM_Ctrl</a:t>
            </a:r>
            <a:r>
              <a:rPr lang="en-US" sz="2400" noProof="0" dirty="0">
                <a:latin typeface="Source Sans Pro" panose="020B0503030403020204" pitchFamily="34" charset="0"/>
                <a:ea typeface="Source Sans Pro" panose="020B0503030403020204" pitchFamily="34" charset="0"/>
              </a:rPr>
              <a:t> – </a:t>
            </a:r>
            <a:r>
              <a:rPr lang="en-US" sz="2400" noProof="0" dirty="0" err="1">
                <a:latin typeface="Source Sans Pro" panose="020B0503030403020204" pitchFamily="34" charset="0"/>
                <a:ea typeface="Source Sans Pro" panose="020B0503030403020204" pitchFamily="34" charset="0"/>
              </a:rPr>
              <a:t>CoM_RNase</a:t>
            </a:r>
            <a:r>
              <a:rPr lang="en-US" sz="2400" noProof="0" dirty="0">
                <a:latin typeface="Source Sans Pro" panose="020B0503030403020204" pitchFamily="34" charset="0"/>
                <a:ea typeface="Source Sans Pro" panose="020B0503030403020204" pitchFamily="34" charset="0"/>
              </a:rPr>
              <a:t>: positive values indicated a leftward shift, negative values a rightward shift, and values near zero no change in distribution.</a:t>
            </a:r>
          </a:p>
          <a:p>
            <a:pPr algn="just"/>
            <a:endParaRPr lang="en-US" sz="2400" noProof="0" dirty="0">
              <a:latin typeface="Source Sans Pro" panose="020B0503030403020204" pitchFamily="34" charset="0"/>
              <a:ea typeface="Source Sans Pro" panose="020B0503030403020204" pitchFamily="34" charset="0"/>
            </a:endParaRPr>
          </a:p>
        </p:txBody>
      </p:sp>
      <p:pic>
        <p:nvPicPr>
          <p:cNvPr id="41" name="Grafik 40">
            <a:extLst>
              <a:ext uri="{FF2B5EF4-FFF2-40B4-BE49-F238E27FC236}">
                <a16:creationId xmlns:a16="http://schemas.microsoft.com/office/drawing/2014/main" id="{085B1AAD-70BC-D43F-DE61-2739306A23EC}"/>
              </a:ext>
            </a:extLst>
          </p:cNvPr>
          <p:cNvPicPr>
            <a:picLocks noChangeAspect="1"/>
          </p:cNvPicPr>
          <p:nvPr/>
        </p:nvPicPr>
        <p:blipFill>
          <a:blip r:embed="rId14"/>
          <a:stretch>
            <a:fillRect/>
          </a:stretch>
        </p:blipFill>
        <p:spPr>
          <a:xfrm>
            <a:off x="8502076" y="13319527"/>
            <a:ext cx="6236519" cy="3421957"/>
          </a:xfrm>
          <a:prstGeom prst="rect">
            <a:avLst/>
          </a:prstGeom>
        </p:spPr>
      </p:pic>
      <p:grpSp>
        <p:nvGrpSpPr>
          <p:cNvPr id="42" name="Gruppieren 41">
            <a:extLst>
              <a:ext uri="{FF2B5EF4-FFF2-40B4-BE49-F238E27FC236}">
                <a16:creationId xmlns:a16="http://schemas.microsoft.com/office/drawing/2014/main" id="{AF808B17-6572-A307-B9E8-253821F89EE7}"/>
              </a:ext>
            </a:extLst>
          </p:cNvPr>
          <p:cNvGrpSpPr/>
          <p:nvPr/>
        </p:nvGrpSpPr>
        <p:grpSpPr>
          <a:xfrm>
            <a:off x="4765060" y="18464738"/>
            <a:ext cx="4328867" cy="860116"/>
            <a:chOff x="9061760" y="14098081"/>
            <a:chExt cx="4328867" cy="860116"/>
          </a:xfrm>
        </p:grpSpPr>
        <p:sp>
          <p:nvSpPr>
            <p:cNvPr id="45" name="Abgerundetes Rechteck 44">
              <a:extLst>
                <a:ext uri="{FF2B5EF4-FFF2-40B4-BE49-F238E27FC236}">
                  <a16:creationId xmlns:a16="http://schemas.microsoft.com/office/drawing/2014/main" id="{383CE23E-E30E-605A-7CAB-C3F82B7FB91A}"/>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C8697122-1F57-2A95-C751-74F7E5823F08}"/>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xmlns="">
            <p:sp>
              <p:nvSpPr>
                <p:cNvPr id="47" name="Textfeld 46">
                  <a:extLst>
                    <a:ext uri="{FF2B5EF4-FFF2-40B4-BE49-F238E27FC236}">
                      <a16:creationId xmlns:a16="http://schemas.microsoft.com/office/drawing/2014/main" id="{C8697122-1F57-2A95-C751-74F7E5823F08}"/>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15"/>
                  <a:stretch>
                    <a:fillRect/>
                  </a:stretch>
                </a:blipFill>
              </p:spPr>
              <p:txBody>
                <a:bodyPr/>
                <a:lstStyle/>
                <a:p>
                  <a:r>
                    <a:rPr lang="de-DE">
                      <a:noFill/>
                    </a:rPr>
                    <a:t> </a:t>
                  </a:r>
                </a:p>
              </p:txBody>
            </p:sp>
          </mc:Fallback>
        </mc:AlternateContent>
      </p:grpSp>
      <p:graphicFrame>
        <p:nvGraphicFramePr>
          <p:cNvPr id="48" name="Diagramm 47">
            <a:extLst>
              <a:ext uri="{FF2B5EF4-FFF2-40B4-BE49-F238E27FC236}">
                <a16:creationId xmlns:a16="http://schemas.microsoft.com/office/drawing/2014/main" id="{B4582048-10B5-61D2-9583-8E75A86FF2D5}"/>
              </a:ext>
            </a:extLst>
          </p:cNvPr>
          <p:cNvGraphicFramePr/>
          <p:nvPr>
            <p:extLst>
              <p:ext uri="{D42A27DB-BD31-4B8C-83A1-F6EECF244321}">
                <p14:modId xmlns:p14="http://schemas.microsoft.com/office/powerpoint/2010/main" val="930634812"/>
              </p:ext>
            </p:extLst>
          </p:nvPr>
        </p:nvGraphicFramePr>
        <p:xfrm>
          <a:off x="10284771" y="18443121"/>
          <a:ext cx="4328867" cy="2525627"/>
        </p:xfrm>
        <a:graphic>
          <a:graphicData uri="http://schemas.openxmlformats.org/drawingml/2006/chart">
            <c:chart xmlns:c="http://schemas.openxmlformats.org/drawingml/2006/chart" xmlns:r="http://schemas.openxmlformats.org/officeDocument/2006/relationships" r:id="rId16"/>
          </a:graphicData>
        </a:graphic>
      </p:graphicFrame>
      <p:sp>
        <p:nvSpPr>
          <p:cNvPr id="49" name="Textfeld 48">
            <a:extLst>
              <a:ext uri="{FF2B5EF4-FFF2-40B4-BE49-F238E27FC236}">
                <a16:creationId xmlns:a16="http://schemas.microsoft.com/office/drawing/2014/main" id="{06A51717-529C-69ED-4034-81B1351AD584}"/>
              </a:ext>
            </a:extLst>
          </p:cNvPr>
          <p:cNvSpPr txBox="1"/>
          <p:nvPr/>
        </p:nvSpPr>
        <p:spPr>
          <a:xfrm>
            <a:off x="898676" y="19136735"/>
            <a:ext cx="9214407" cy="3631763"/>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b="1" noProof="0" dirty="0">
                <a:latin typeface="Source Sans Pro" panose="020B0503030403020204" pitchFamily="34" charset="0"/>
                <a:ea typeface="Source Sans Pro" panose="020B0503030403020204" pitchFamily="34" charset="0"/>
              </a:rPr>
              <a:t>T-Test: </a:t>
            </a:r>
            <a:r>
              <a:rPr lang="en-US" sz="2400" noProof="0" dirty="0">
                <a:latin typeface="Source Sans Pro" panose="020B0503030403020204" pitchFamily="34" charset="0"/>
                <a:ea typeface="Source Sans Pro" panose="020B0503030403020204" pitchFamily="34" charset="0"/>
              </a:rPr>
              <a:t>To statistically assess RNA dependence, we computed shift distances from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values across all replicates. A Shapiro-Wilk test was performed to confirm normality. If normally distributed, a one-sided t-test was used to assess whether the mean shift exceeded 1. </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Out of 7159 </a:t>
            </a:r>
            <a:r>
              <a:rPr lang="en-US" sz="2400" noProof="0" dirty="0" err="1">
                <a:latin typeface="Source Sans Pro" panose="020B0503030403020204" pitchFamily="34" charset="0"/>
                <a:ea typeface="Source Sans Pro" panose="020B0503030403020204" pitchFamily="34" charset="0"/>
              </a:rPr>
              <a:t>analysed</a:t>
            </a:r>
            <a:r>
              <a:rPr lang="en-US" sz="2400" noProof="0" dirty="0">
                <a:latin typeface="Source Sans Pro" panose="020B0503030403020204" pitchFamily="34" charset="0"/>
                <a:ea typeface="Source Sans Pro" panose="020B0503030403020204" pitchFamily="34" charset="0"/>
              </a:rPr>
              <a:t> Proteins, </a:t>
            </a:r>
            <a:r>
              <a:rPr lang="en-US" sz="2400" b="1" noProof="0" dirty="0">
                <a:latin typeface="Source Sans Pro" panose="020B0503030403020204" pitchFamily="34" charset="0"/>
                <a:ea typeface="Source Sans Pro" panose="020B0503030403020204" pitchFamily="34" charset="0"/>
              </a:rPr>
              <a:t>794 </a:t>
            </a:r>
            <a:r>
              <a:rPr lang="en-US" sz="2400" b="1" noProof="0" dirty="0" err="1">
                <a:latin typeface="Source Sans Pro" panose="020B0503030403020204" pitchFamily="34" charset="0"/>
                <a:ea typeface="Source Sans Pro" panose="020B0503030403020204" pitchFamily="34" charset="0"/>
              </a:rPr>
              <a:t>exihibited</a:t>
            </a:r>
            <a:r>
              <a:rPr lang="en-US" sz="2400" b="1" noProof="0" dirty="0">
                <a:latin typeface="Source Sans Pro" panose="020B0503030403020204" pitchFamily="34" charset="0"/>
                <a:ea typeface="Source Sans Pro" panose="020B0503030403020204" pitchFamily="34" charset="0"/>
              </a:rPr>
              <a:t> a significant shift  </a:t>
            </a:r>
            <a:r>
              <a:rPr lang="en-US" sz="2400" noProof="0" dirty="0">
                <a:latin typeface="Source Sans Pro" panose="020B0503030403020204" pitchFamily="34" charset="0"/>
                <a:ea typeface="Source Sans Pro" panose="020B0503030403020204" pitchFamily="34" charset="0"/>
              </a:rPr>
              <a:t>and where classified as RBPs. </a:t>
            </a:r>
          </a:p>
          <a:p>
            <a:pPr algn="just"/>
            <a:endParaRPr lang="en-US" sz="2400" noProof="0" dirty="0">
              <a:latin typeface="Source Sans Pro" panose="020B0503030403020204" pitchFamily="34" charset="0"/>
              <a:ea typeface="Source Sans Pro" panose="020B0503030403020204" pitchFamily="34" charset="0"/>
            </a:endParaRPr>
          </a:p>
          <a:p>
            <a:endParaRPr lang="en-US" noProof="0" dirty="0"/>
          </a:p>
        </p:txBody>
      </p:sp>
      <p:sp>
        <p:nvSpPr>
          <p:cNvPr id="50" name="Textfeld 49">
            <a:extLst>
              <a:ext uri="{FF2B5EF4-FFF2-40B4-BE49-F238E27FC236}">
                <a16:creationId xmlns:a16="http://schemas.microsoft.com/office/drawing/2014/main" id="{71AC231F-D6F1-37AC-E477-4F200AD7EBA5}"/>
              </a:ext>
            </a:extLst>
          </p:cNvPr>
          <p:cNvSpPr txBox="1"/>
          <p:nvPr/>
        </p:nvSpPr>
        <p:spPr>
          <a:xfrm>
            <a:off x="10205042" y="21096358"/>
            <a:ext cx="4488326"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51" name="Textfeld 50">
            <a:extLst>
              <a:ext uri="{FF2B5EF4-FFF2-40B4-BE49-F238E27FC236}">
                <a16:creationId xmlns:a16="http://schemas.microsoft.com/office/drawing/2014/main" id="{1EFE5839-827F-4EE7-93B1-21F410F3AF68}"/>
              </a:ext>
            </a:extLst>
          </p:cNvPr>
          <p:cNvSpPr txBox="1"/>
          <p:nvPr/>
        </p:nvSpPr>
        <p:spPr>
          <a:xfrm>
            <a:off x="8478844" y="16779116"/>
            <a:ext cx="6282985" cy="461665"/>
          </a:xfrm>
          <a:prstGeom prst="rect">
            <a:avLst/>
          </a:prstGeom>
          <a:noFill/>
        </p:spPr>
        <p:txBody>
          <a:bodyPr wrap="square" rtlCol="0">
            <a:spAutoFit/>
          </a:bodyPr>
          <a:lstStyle/>
          <a:p>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a:t>
            </a:r>
            <a:r>
              <a:rPr lang="en-US" sz="1200" i="1" noProof="0" dirty="0" err="1">
                <a:latin typeface="Source Sans Pro" panose="020B0503030403020204" pitchFamily="34" charset="0"/>
                <a:ea typeface="Source Sans Pro" panose="020B0503030403020204" pitchFamily="34" charset="0"/>
              </a:rPr>
              <a:t>rsults</a:t>
            </a:r>
            <a:r>
              <a:rPr lang="en-US" sz="1200" i="1" noProof="0" dirty="0">
                <a:latin typeface="Source Sans Pro" panose="020B0503030403020204" pitchFamily="34" charset="0"/>
                <a:ea typeface="Source Sans Pro" panose="020B0503030403020204" pitchFamily="34" charset="0"/>
              </a:rPr>
              <a:t>, etc. </a:t>
            </a:r>
          </a:p>
        </p:txBody>
      </p:sp>
      <p:sp>
        <p:nvSpPr>
          <p:cNvPr id="13" name="Textfeld 12">
            <a:extLst>
              <a:ext uri="{FF2B5EF4-FFF2-40B4-BE49-F238E27FC236}">
                <a16:creationId xmlns:a16="http://schemas.microsoft.com/office/drawing/2014/main" id="{B1FDECB6-1FBA-D64A-249B-C2A37669EFAA}"/>
              </a:ext>
            </a:extLst>
          </p:cNvPr>
          <p:cNvSpPr txBox="1"/>
          <p:nvPr/>
        </p:nvSpPr>
        <p:spPr>
          <a:xfrm>
            <a:off x="830996" y="7194777"/>
            <a:ext cx="6015282" cy="5262979"/>
          </a:xfrm>
          <a:prstGeom prst="rect">
            <a:avLst/>
          </a:prstGeom>
          <a:noFill/>
        </p:spPr>
        <p:txBody>
          <a:bodyPr wrap="square" rtlCol="0">
            <a:spAutoFit/>
          </a:bodyPr>
          <a:lstStyle/>
          <a:p>
            <a:r>
              <a:rPr lang="en-US" sz="2400" noProof="0" dirty="0"/>
              <a:t>To verify the reproducibility of the triplicates in our dataset, Spearman correlations were calculated between all replicate–fraction combinations. The resulting correlation coefficients (</a:t>
            </a:r>
            <a:r>
              <a:rPr lang="en-US" sz="2400" noProof="0" dirty="0" err="1"/>
              <a:t>r-values</a:t>
            </a:r>
            <a:r>
              <a:rPr lang="en-US" sz="2400" noProof="0" dirty="0"/>
              <a:t>) were visualized as two separate heatmaps - one for the RNase treatment (Fig. X on the right) and one for the control condition. </a:t>
            </a:r>
            <a:endParaRPr lang="en-US" sz="2400" dirty="0"/>
          </a:p>
          <a:p>
            <a:r>
              <a:rPr lang="en-US" sz="2400" noProof="0" dirty="0"/>
              <a:t>Reproducibility is indicated by high correlations within corresponding fractions across replicates, which should appear as prominent diagonal patterns in 3×3 blocks on the heatmaps. </a:t>
            </a:r>
            <a:r>
              <a:rPr lang="en-US" sz="2400" dirty="0"/>
              <a:t>This diagonal correlation structure was evident in both treatments.</a:t>
            </a:r>
            <a:endParaRPr lang="en-US" sz="2400" noProof="0" dirty="0"/>
          </a:p>
        </p:txBody>
      </p:sp>
      <p:pic>
        <p:nvPicPr>
          <p:cNvPr id="53" name="Grafik 52" descr="Ein Bild, das Text, Screenshot, Farbigkeit, Reihe enthält.&#10;&#10;KI-generierte Inhalte können fehlerhaft sein.">
            <a:extLst>
              <a:ext uri="{FF2B5EF4-FFF2-40B4-BE49-F238E27FC236}">
                <a16:creationId xmlns:a16="http://schemas.microsoft.com/office/drawing/2014/main" id="{BAAF9A28-A00D-D8F6-8487-F57CBEA64C0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311060" y="7217510"/>
            <a:ext cx="7082565" cy="4721710"/>
          </a:xfrm>
          <a:prstGeom prst="rect">
            <a:avLst/>
          </a:prstGeom>
        </p:spPr>
      </p:pic>
      <p:sp>
        <p:nvSpPr>
          <p:cNvPr id="56" name="Textfeld 55">
            <a:extLst>
              <a:ext uri="{FF2B5EF4-FFF2-40B4-BE49-F238E27FC236}">
                <a16:creationId xmlns:a16="http://schemas.microsoft.com/office/drawing/2014/main" id="{7866C7D8-BD84-2809-E6DA-3A7BCF109C79}"/>
              </a:ext>
            </a:extLst>
          </p:cNvPr>
          <p:cNvSpPr txBox="1"/>
          <p:nvPr/>
        </p:nvSpPr>
        <p:spPr>
          <a:xfrm>
            <a:off x="7278015" y="11954804"/>
            <a:ext cx="7115610" cy="646331"/>
          </a:xfrm>
          <a:prstGeom prst="rect">
            <a:avLst/>
          </a:prstGeom>
          <a:noFill/>
        </p:spPr>
        <p:txBody>
          <a:bodyPr wrap="square" rtlCol="0">
            <a:spAutoFit/>
          </a:bodyPr>
          <a:lstStyle/>
          <a:p>
            <a:r>
              <a:rPr lang="de-DE" sz="1200" b="1" i="1" dirty="0"/>
              <a:t>Fig. X </a:t>
            </a:r>
            <a:r>
              <a:rPr lang="de-DE" sz="1200" b="1" i="1" dirty="0" err="1"/>
              <a:t>Reproducibility</a:t>
            </a:r>
            <a:r>
              <a:rPr lang="de-DE" sz="1200" b="1" i="1" dirty="0"/>
              <a:t> </a:t>
            </a:r>
            <a:r>
              <a:rPr lang="de-DE" sz="1200" b="1" i="1" dirty="0" err="1"/>
              <a:t>heatmap</a:t>
            </a:r>
            <a:r>
              <a:rPr lang="de-DE" sz="1200" b="1" i="1" dirty="0"/>
              <a:t> (</a:t>
            </a:r>
            <a:r>
              <a:rPr lang="de-DE" sz="1200" b="1" i="1" dirty="0" err="1"/>
              <a:t>RNase</a:t>
            </a:r>
            <a:r>
              <a:rPr lang="de-DE" sz="1200" b="1" i="1" dirty="0"/>
              <a:t>, Spearman </a:t>
            </a:r>
            <a:r>
              <a:rPr lang="de-DE" sz="1200" b="1" i="1" dirty="0" err="1"/>
              <a:t>correlation</a:t>
            </a:r>
            <a:r>
              <a:rPr lang="de-DE" sz="1200" b="1" i="1" dirty="0"/>
              <a:t>): </a:t>
            </a:r>
            <a:r>
              <a:rPr lang="de-DE" sz="1200" dirty="0" err="1"/>
              <a:t>Heatmap</a:t>
            </a:r>
            <a:r>
              <a:rPr lang="de-DE" sz="1200" dirty="0"/>
              <a:t> </a:t>
            </a:r>
            <a:r>
              <a:rPr lang="de-DE" sz="1200" dirty="0" err="1"/>
              <a:t>displays</a:t>
            </a:r>
            <a:r>
              <a:rPr lang="de-DE" sz="1200" dirty="0"/>
              <a:t> </a:t>
            </a:r>
            <a:r>
              <a:rPr lang="de-DE" sz="1200" dirty="0" err="1"/>
              <a:t>pairwise</a:t>
            </a:r>
            <a:r>
              <a:rPr lang="de-DE" sz="1200" dirty="0"/>
              <a:t> Spearman </a:t>
            </a:r>
            <a:r>
              <a:rPr lang="de-DE" sz="1200" dirty="0" err="1"/>
              <a:t>correlation</a:t>
            </a:r>
            <a:r>
              <a:rPr lang="de-DE" sz="1200" dirty="0"/>
              <a:t> </a:t>
            </a:r>
            <a:r>
              <a:rPr lang="de-DE" sz="1200" dirty="0" err="1"/>
              <a:t>coefficients</a:t>
            </a:r>
            <a:r>
              <a:rPr lang="de-DE" sz="1200" dirty="0"/>
              <a:t> </a:t>
            </a:r>
            <a:r>
              <a:rPr lang="de-DE" sz="1200" dirty="0" err="1"/>
              <a:t>between</a:t>
            </a:r>
            <a:r>
              <a:rPr lang="de-DE" sz="1200" dirty="0"/>
              <a:t> all </a:t>
            </a:r>
            <a:r>
              <a:rPr lang="de-DE" sz="1200" dirty="0" err="1"/>
              <a:t>replicate</a:t>
            </a:r>
            <a:r>
              <a:rPr lang="de-DE" sz="1200" dirty="0"/>
              <a:t>–</a:t>
            </a:r>
            <a:r>
              <a:rPr lang="de-DE" sz="1200" dirty="0" err="1"/>
              <a:t>fraction</a:t>
            </a:r>
            <a:r>
              <a:rPr lang="de-DE" sz="1200" dirty="0"/>
              <a:t> </a:t>
            </a:r>
            <a:r>
              <a:rPr lang="de-DE" sz="1200" dirty="0" err="1"/>
              <a:t>combinations</a:t>
            </a:r>
            <a:r>
              <a:rPr lang="de-DE" sz="1200" dirty="0"/>
              <a:t> </a:t>
            </a:r>
            <a:r>
              <a:rPr lang="de-DE" sz="1200" dirty="0" err="1"/>
              <a:t>under</a:t>
            </a:r>
            <a:r>
              <a:rPr lang="de-DE" sz="1200" dirty="0"/>
              <a:t> </a:t>
            </a:r>
            <a:r>
              <a:rPr lang="de-DE" sz="1200" dirty="0" err="1"/>
              <a:t>RNase</a:t>
            </a:r>
            <a:r>
              <a:rPr lang="de-DE" sz="1200" dirty="0"/>
              <a:t> </a:t>
            </a:r>
            <a:r>
              <a:rPr lang="de-DE" sz="1200" dirty="0" err="1"/>
              <a:t>treatment</a:t>
            </a:r>
            <a:r>
              <a:rPr lang="de-DE" sz="1200" dirty="0"/>
              <a:t>. High </a:t>
            </a:r>
            <a:r>
              <a:rPr lang="de-DE" sz="1200" dirty="0" err="1"/>
              <a:t>correlations</a:t>
            </a:r>
            <a:r>
              <a:rPr lang="de-DE" sz="1200" dirty="0"/>
              <a:t> </a:t>
            </a:r>
            <a:r>
              <a:rPr lang="de-DE" sz="1200" dirty="0" err="1"/>
              <a:t>within</a:t>
            </a:r>
            <a:r>
              <a:rPr lang="de-DE" sz="1200" dirty="0"/>
              <a:t> 3×3 diagonal </a:t>
            </a:r>
            <a:r>
              <a:rPr lang="de-DE" sz="1200" dirty="0" err="1"/>
              <a:t>blocks</a:t>
            </a:r>
            <a:r>
              <a:rPr lang="de-DE" sz="1200" dirty="0"/>
              <a:t> </a:t>
            </a:r>
            <a:r>
              <a:rPr lang="de-DE" sz="1200" dirty="0" err="1"/>
              <a:t>indicate</a:t>
            </a:r>
            <a:r>
              <a:rPr lang="de-DE" sz="1200" dirty="0"/>
              <a:t> strong </a:t>
            </a:r>
            <a:r>
              <a:rPr lang="de-DE" sz="1200" dirty="0" err="1"/>
              <a:t>reproducibility</a:t>
            </a:r>
            <a:r>
              <a:rPr lang="de-DE" sz="1200" dirty="0"/>
              <a:t> </a:t>
            </a:r>
            <a:r>
              <a:rPr lang="de-DE" sz="1200" dirty="0" err="1"/>
              <a:t>across</a:t>
            </a:r>
            <a:r>
              <a:rPr lang="de-DE" sz="1200" dirty="0"/>
              <a:t> </a:t>
            </a:r>
            <a:r>
              <a:rPr lang="de-DE" sz="1200" dirty="0" err="1"/>
              <a:t>corresponding</a:t>
            </a:r>
            <a:r>
              <a:rPr lang="de-DE" sz="1200" dirty="0"/>
              <a:t> </a:t>
            </a:r>
            <a:r>
              <a:rPr lang="de-DE" sz="1200" dirty="0" err="1"/>
              <a:t>fractions</a:t>
            </a:r>
            <a:r>
              <a:rPr lang="de-DE" sz="1200" dirty="0"/>
              <a:t>.</a:t>
            </a:r>
            <a:endParaRPr lang="en-US" sz="1200" i="1" noProof="0" dirty="0">
              <a:latin typeface="Source Sans Pro" panose="020B0503030403020204" pitchFamily="34" charset="0"/>
              <a:ea typeface="Source Sans Pro" panose="020B0503030403020204" pitchFamily="34" charset="0"/>
            </a:endParaRPr>
          </a:p>
        </p:txBody>
      </p:sp>
      <p:pic>
        <p:nvPicPr>
          <p:cNvPr id="68" name="Picture 67" descr="A yellow and orange squares&#10;&#10;AI-generated content may be incorrect.">
            <a:extLst>
              <a:ext uri="{FF2B5EF4-FFF2-40B4-BE49-F238E27FC236}">
                <a16:creationId xmlns:a16="http://schemas.microsoft.com/office/drawing/2014/main" id="{288F68B4-DDA1-2EEB-9F23-81C0A0F5FDB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978408" y="30932324"/>
            <a:ext cx="5275640" cy="3956730"/>
          </a:xfrm>
          <a:prstGeom prst="rect">
            <a:avLst/>
          </a:prstGeom>
        </p:spPr>
      </p:pic>
      <p:sp>
        <p:nvSpPr>
          <p:cNvPr id="73" name="Rectangle 72">
            <a:extLst>
              <a:ext uri="{FF2B5EF4-FFF2-40B4-BE49-F238E27FC236}">
                <a16:creationId xmlns:a16="http://schemas.microsoft.com/office/drawing/2014/main" id="{497B7107-C6F9-BC8E-32F9-4EB58EBC3122}"/>
              </a:ext>
            </a:extLst>
          </p:cNvPr>
          <p:cNvSpPr/>
          <p:nvPr/>
        </p:nvSpPr>
        <p:spPr>
          <a:xfrm>
            <a:off x="1657350" y="29967704"/>
            <a:ext cx="7577967" cy="58245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72" name="Picture 71" descr="A screenshot of a video game&#10;&#10;AI-generated content may be incorrect.">
            <a:extLst>
              <a:ext uri="{FF2B5EF4-FFF2-40B4-BE49-F238E27FC236}">
                <a16:creationId xmlns:a16="http://schemas.microsoft.com/office/drawing/2014/main" id="{08B70003-AD1E-4701-456D-41507D8EABB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590957" y="30074310"/>
            <a:ext cx="7441116" cy="5580837"/>
          </a:xfrm>
          <a:prstGeom prst="rect">
            <a:avLst/>
          </a:prstGeom>
        </p:spPr>
      </p:pic>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117</TotalTime>
  <Words>1051</Words>
  <Application>Microsoft Office PowerPoint</Application>
  <PresentationFormat>Custom</PresentationFormat>
  <Paragraphs>65</Paragraphs>
  <Slides>2</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9" baseType="lpstr">
      <vt:lpstr>Aptos</vt:lpstr>
      <vt:lpstr>Aptos Display</vt:lpstr>
      <vt:lpstr>Arial</vt:lpstr>
      <vt:lpstr>Cambria Math</vt:lpstr>
      <vt:lpstr>Source Sans Pro</vt:lpstr>
      <vt:lpstr>Office</vt:lpstr>
      <vt:lpstr>think-cell Folie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Emma Lledo Padova</cp:lastModifiedBy>
  <cp:revision>6</cp:revision>
  <dcterms:created xsi:type="dcterms:W3CDTF">2025-06-30T15:36:19Z</dcterms:created>
  <dcterms:modified xsi:type="dcterms:W3CDTF">2025-07-03T16:32:56Z</dcterms:modified>
</cp:coreProperties>
</file>