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8"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2F28"/>
    <a:srgbClr val="BC7070"/>
    <a:srgbClr val="E49596"/>
    <a:srgbClr val="FF6699"/>
    <a:srgbClr val="00B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A86D5C-552E-4995-AB32-5E49D96B1D3A}" v="26" dt="2025-07-04T07:16:43.0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94684"/>
  </p:normalViewPr>
  <p:slideViewPr>
    <p:cSldViewPr snapToGrid="0">
      <p:cViewPr>
        <p:scale>
          <a:sx n="50" d="100"/>
          <a:sy n="50" d="100"/>
        </p:scale>
        <p:origin x="110" y="-28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ihan Zeyrek" userId="dd9724baaf2e43d1" providerId="LiveId" clId="{E5A86D5C-552E-4995-AB32-5E49D96B1D3A}"/>
    <pc:docChg chg="undo redo custSel delSld modSld">
      <pc:chgData name="Cihan Zeyrek" userId="dd9724baaf2e43d1" providerId="LiveId" clId="{E5A86D5C-552E-4995-AB32-5E49D96B1D3A}" dt="2025-07-04T07:16:58.909" v="4339" actId="1076"/>
      <pc:docMkLst>
        <pc:docMk/>
      </pc:docMkLst>
      <pc:sldChg chg="addSp delSp modSp del mod">
        <pc:chgData name="Cihan Zeyrek" userId="dd9724baaf2e43d1" providerId="LiveId" clId="{E5A86D5C-552E-4995-AB32-5E49D96B1D3A}" dt="2025-07-04T06:56:45.793" v="4306" actId="2696"/>
        <pc:sldMkLst>
          <pc:docMk/>
          <pc:sldMk cId="4168340417" sldId="256"/>
        </pc:sldMkLst>
        <pc:spChg chg="add mod">
          <ac:chgData name="Cihan Zeyrek" userId="dd9724baaf2e43d1" providerId="LiveId" clId="{E5A86D5C-552E-4995-AB32-5E49D96B1D3A}" dt="2025-07-03T13:41:54.663" v="2908" actId="790"/>
          <ac:spMkLst>
            <pc:docMk/>
            <pc:sldMk cId="4168340417" sldId="256"/>
            <ac:spMk id="2" creationId="{0D5FB33D-C847-FE6A-05CF-01F05979D75A}"/>
          </ac:spMkLst>
        </pc:spChg>
        <pc:spChg chg="add mod">
          <ac:chgData name="Cihan Zeyrek" userId="dd9724baaf2e43d1" providerId="LiveId" clId="{E5A86D5C-552E-4995-AB32-5E49D96B1D3A}" dt="2025-07-03T13:41:54.663" v="2908" actId="790"/>
          <ac:spMkLst>
            <pc:docMk/>
            <pc:sldMk cId="4168340417" sldId="256"/>
            <ac:spMk id="3" creationId="{04624BEE-2D85-D971-6B0E-6AFB63D073B6}"/>
          </ac:spMkLst>
        </pc:spChg>
        <pc:spChg chg="mod">
          <ac:chgData name="Cihan Zeyrek" userId="dd9724baaf2e43d1" providerId="LiveId" clId="{E5A86D5C-552E-4995-AB32-5E49D96B1D3A}" dt="2025-07-03T13:41:54.663" v="2908" actId="790"/>
          <ac:spMkLst>
            <pc:docMk/>
            <pc:sldMk cId="4168340417" sldId="256"/>
            <ac:spMk id="4" creationId="{D8639449-219D-AED7-D04A-B775BF5F50B3}"/>
          </ac:spMkLst>
        </pc:spChg>
        <pc:spChg chg="mod">
          <ac:chgData name="Cihan Zeyrek" userId="dd9724baaf2e43d1" providerId="LiveId" clId="{E5A86D5C-552E-4995-AB32-5E49D96B1D3A}" dt="2025-07-03T13:41:54.663" v="2908" actId="790"/>
          <ac:spMkLst>
            <pc:docMk/>
            <pc:sldMk cId="4168340417" sldId="256"/>
            <ac:spMk id="5" creationId="{3F162AEF-046C-CB92-39EA-A5D9F1BED53C}"/>
          </ac:spMkLst>
        </pc:spChg>
        <pc:spChg chg="mod">
          <ac:chgData name="Cihan Zeyrek" userId="dd9724baaf2e43d1" providerId="LiveId" clId="{E5A86D5C-552E-4995-AB32-5E49D96B1D3A}" dt="2025-07-03T13:41:54.663" v="2908" actId="790"/>
          <ac:spMkLst>
            <pc:docMk/>
            <pc:sldMk cId="4168340417" sldId="256"/>
            <ac:spMk id="6" creationId="{C4639C69-68ED-0C86-8FE4-B1B8B32B2740}"/>
          </ac:spMkLst>
        </pc:spChg>
        <pc:spChg chg="add mod">
          <ac:chgData name="Cihan Zeyrek" userId="dd9724baaf2e43d1" providerId="LiveId" clId="{E5A86D5C-552E-4995-AB32-5E49D96B1D3A}" dt="2025-07-03T13:41:54.663" v="2908" actId="790"/>
          <ac:spMkLst>
            <pc:docMk/>
            <pc:sldMk cId="4168340417" sldId="256"/>
            <ac:spMk id="7" creationId="{E825588A-E12C-8099-3FB3-5077EFD79267}"/>
          </ac:spMkLst>
        </pc:spChg>
        <pc:spChg chg="mod">
          <ac:chgData name="Cihan Zeyrek" userId="dd9724baaf2e43d1" providerId="LiveId" clId="{E5A86D5C-552E-4995-AB32-5E49D96B1D3A}" dt="2025-07-03T13:41:54.663" v="2908" actId="790"/>
          <ac:spMkLst>
            <pc:docMk/>
            <pc:sldMk cId="4168340417" sldId="256"/>
            <ac:spMk id="11" creationId="{5A24B293-A65B-2C8C-6344-768FE9D9C774}"/>
          </ac:spMkLst>
        </pc:spChg>
        <pc:spChg chg="mod">
          <ac:chgData name="Cihan Zeyrek" userId="dd9724baaf2e43d1" providerId="LiveId" clId="{E5A86D5C-552E-4995-AB32-5E49D96B1D3A}" dt="2025-07-03T13:41:54.663" v="2908" actId="790"/>
          <ac:spMkLst>
            <pc:docMk/>
            <pc:sldMk cId="4168340417" sldId="256"/>
            <ac:spMk id="14" creationId="{0A5B7BE7-83E4-B6D7-8980-BFFDA0A4A35E}"/>
          </ac:spMkLst>
        </pc:spChg>
        <pc:spChg chg="mod">
          <ac:chgData name="Cihan Zeyrek" userId="dd9724baaf2e43d1" providerId="LiveId" clId="{E5A86D5C-552E-4995-AB32-5E49D96B1D3A}" dt="2025-07-03T13:41:54.663" v="2908" actId="790"/>
          <ac:spMkLst>
            <pc:docMk/>
            <pc:sldMk cId="4168340417" sldId="256"/>
            <ac:spMk id="16" creationId="{79FCF681-1FB2-0C9B-5601-1D3FF2E0617B}"/>
          </ac:spMkLst>
        </pc:spChg>
        <pc:spChg chg="mod">
          <ac:chgData name="Cihan Zeyrek" userId="dd9724baaf2e43d1" providerId="LiveId" clId="{E5A86D5C-552E-4995-AB32-5E49D96B1D3A}" dt="2025-07-03T13:41:54.663" v="2908" actId="790"/>
          <ac:spMkLst>
            <pc:docMk/>
            <pc:sldMk cId="4168340417" sldId="256"/>
            <ac:spMk id="17" creationId="{3D4251CA-B37E-2ADC-3EC4-92CDFC656422}"/>
          </ac:spMkLst>
        </pc:spChg>
      </pc:sldChg>
      <pc:sldChg chg="addSp delSp modSp mod">
        <pc:chgData name="Cihan Zeyrek" userId="dd9724baaf2e43d1" providerId="LiveId" clId="{E5A86D5C-552E-4995-AB32-5E49D96B1D3A}" dt="2025-07-04T07:16:58.909" v="4339" actId="1076"/>
        <pc:sldMkLst>
          <pc:docMk/>
          <pc:sldMk cId="3613911005" sldId="258"/>
        </pc:sldMkLst>
        <pc:spChg chg="mod">
          <ac:chgData name="Cihan Zeyrek" userId="dd9724baaf2e43d1" providerId="LiveId" clId="{E5A86D5C-552E-4995-AB32-5E49D96B1D3A}" dt="2025-07-03T13:41:54.663" v="2908" actId="790"/>
          <ac:spMkLst>
            <pc:docMk/>
            <pc:sldMk cId="3613911005" sldId="258"/>
            <ac:spMk id="2" creationId="{49A02D2B-FEBA-8240-4F80-1023D79A7ABD}"/>
          </ac:spMkLst>
        </pc:spChg>
        <pc:spChg chg="mod">
          <ac:chgData name="Cihan Zeyrek" userId="dd9724baaf2e43d1" providerId="LiveId" clId="{E5A86D5C-552E-4995-AB32-5E49D96B1D3A}" dt="2025-07-03T13:41:54.663" v="2908" actId="790"/>
          <ac:spMkLst>
            <pc:docMk/>
            <pc:sldMk cId="3613911005" sldId="258"/>
            <ac:spMk id="3" creationId="{0D810A4A-92B1-68EC-1B3D-A5167555FDE6}"/>
          </ac:spMkLst>
        </pc:spChg>
        <pc:spChg chg="mod">
          <ac:chgData name="Cihan Zeyrek" userId="dd9724baaf2e43d1" providerId="LiveId" clId="{E5A86D5C-552E-4995-AB32-5E49D96B1D3A}" dt="2025-07-03T14:03:36.632" v="3496" actId="1076"/>
          <ac:spMkLst>
            <pc:docMk/>
            <pc:sldMk cId="3613911005" sldId="258"/>
            <ac:spMk id="5" creationId="{D04637A8-2720-C09A-253F-D30767B31FFF}"/>
          </ac:spMkLst>
        </pc:spChg>
        <pc:spChg chg="mod">
          <ac:chgData name="Cihan Zeyrek" userId="dd9724baaf2e43d1" providerId="LiveId" clId="{E5A86D5C-552E-4995-AB32-5E49D96B1D3A}" dt="2025-07-04T07:00:05.051" v="4318" actId="20577"/>
          <ac:spMkLst>
            <pc:docMk/>
            <pc:sldMk cId="3613911005" sldId="258"/>
            <ac:spMk id="7" creationId="{04DB3D5B-799E-DEB3-55A1-77E0B672A6B4}"/>
          </ac:spMkLst>
        </pc:spChg>
        <pc:spChg chg="mod">
          <ac:chgData name="Cihan Zeyrek" userId="dd9724baaf2e43d1" providerId="LiveId" clId="{E5A86D5C-552E-4995-AB32-5E49D96B1D3A}" dt="2025-07-03T14:06:21.345" v="3514" actId="1076"/>
          <ac:spMkLst>
            <pc:docMk/>
            <pc:sldMk cId="3613911005" sldId="258"/>
            <ac:spMk id="10" creationId="{E81C1AF9-B932-00D1-B316-FD13BCD22722}"/>
          </ac:spMkLst>
        </pc:spChg>
        <pc:spChg chg="mod">
          <ac:chgData name="Cihan Zeyrek" userId="dd9724baaf2e43d1" providerId="LiveId" clId="{E5A86D5C-552E-4995-AB32-5E49D96B1D3A}" dt="2025-07-03T13:41:54.663" v="2908" actId="790"/>
          <ac:spMkLst>
            <pc:docMk/>
            <pc:sldMk cId="3613911005" sldId="258"/>
            <ac:spMk id="11" creationId="{021CF195-2D3D-9BF1-3771-664A809C04FB}"/>
          </ac:spMkLst>
        </pc:spChg>
        <pc:spChg chg="add mod">
          <ac:chgData name="Cihan Zeyrek" userId="dd9724baaf2e43d1" providerId="LiveId" clId="{E5A86D5C-552E-4995-AB32-5E49D96B1D3A}" dt="2025-07-03T14:15:26.543" v="3686" actId="20577"/>
          <ac:spMkLst>
            <pc:docMk/>
            <pc:sldMk cId="3613911005" sldId="258"/>
            <ac:spMk id="13" creationId="{B1FDECB6-1FBA-D64A-249B-C2A37669EFAA}"/>
          </ac:spMkLst>
        </pc:spChg>
        <pc:spChg chg="mod">
          <ac:chgData name="Cihan Zeyrek" userId="dd9724baaf2e43d1" providerId="LiveId" clId="{E5A86D5C-552E-4995-AB32-5E49D96B1D3A}" dt="2025-07-03T13:41:54.663" v="2908" actId="790"/>
          <ac:spMkLst>
            <pc:docMk/>
            <pc:sldMk cId="3613911005" sldId="258"/>
            <ac:spMk id="15" creationId="{318D8B86-DFF0-9641-CEC3-3D48CFA515DB}"/>
          </ac:spMkLst>
        </pc:spChg>
        <pc:spChg chg="mod">
          <ac:chgData name="Cihan Zeyrek" userId="dd9724baaf2e43d1" providerId="LiveId" clId="{E5A86D5C-552E-4995-AB32-5E49D96B1D3A}" dt="2025-07-03T13:41:54.663" v="2908" actId="790"/>
          <ac:spMkLst>
            <pc:docMk/>
            <pc:sldMk cId="3613911005" sldId="258"/>
            <ac:spMk id="16" creationId="{0FCE50A5-8321-3A15-8F2E-E7A4119AE242}"/>
          </ac:spMkLst>
        </pc:spChg>
        <pc:spChg chg="mod">
          <ac:chgData name="Cihan Zeyrek" userId="dd9724baaf2e43d1" providerId="LiveId" clId="{E5A86D5C-552E-4995-AB32-5E49D96B1D3A}" dt="2025-07-04T06:57:01.834" v="4307" actId="1076"/>
          <ac:spMkLst>
            <pc:docMk/>
            <pc:sldMk cId="3613911005" sldId="258"/>
            <ac:spMk id="19" creationId="{A79DB282-97A5-4F70-6071-974EECF280C5}"/>
          </ac:spMkLst>
        </pc:spChg>
        <pc:spChg chg="mod">
          <ac:chgData name="Cihan Zeyrek" userId="dd9724baaf2e43d1" providerId="LiveId" clId="{E5A86D5C-552E-4995-AB32-5E49D96B1D3A}" dt="2025-07-03T13:41:54.663" v="2908" actId="790"/>
          <ac:spMkLst>
            <pc:docMk/>
            <pc:sldMk cId="3613911005" sldId="258"/>
            <ac:spMk id="22" creationId="{CADA5048-84E9-7610-1363-103CE5D313B8}"/>
          </ac:spMkLst>
        </pc:spChg>
        <pc:spChg chg="mod">
          <ac:chgData name="Cihan Zeyrek" userId="dd9724baaf2e43d1" providerId="LiveId" clId="{E5A86D5C-552E-4995-AB32-5E49D96B1D3A}" dt="2025-07-03T13:38:33.064" v="2870" actId="1076"/>
          <ac:spMkLst>
            <pc:docMk/>
            <pc:sldMk cId="3613911005" sldId="258"/>
            <ac:spMk id="26" creationId="{BE290EAF-1A4B-D335-43DA-78DE46D94BC7}"/>
          </ac:spMkLst>
        </pc:spChg>
        <pc:spChg chg="mod">
          <ac:chgData name="Cihan Zeyrek" userId="dd9724baaf2e43d1" providerId="LiveId" clId="{E5A86D5C-552E-4995-AB32-5E49D96B1D3A}" dt="2025-07-03T13:39:50.039" v="2883" actId="1076"/>
          <ac:spMkLst>
            <pc:docMk/>
            <pc:sldMk cId="3613911005" sldId="258"/>
            <ac:spMk id="39" creationId="{E6EF7BF0-8EEC-4498-FCA6-9E2123BFB423}"/>
          </ac:spMkLst>
        </pc:spChg>
        <pc:spChg chg="mod">
          <ac:chgData name="Cihan Zeyrek" userId="dd9724baaf2e43d1" providerId="LiveId" clId="{E5A86D5C-552E-4995-AB32-5E49D96B1D3A}" dt="2025-07-03T13:40:37.904" v="2889" actId="1076"/>
          <ac:spMkLst>
            <pc:docMk/>
            <pc:sldMk cId="3613911005" sldId="258"/>
            <ac:spMk id="40" creationId="{9E00ACD3-20DA-AFDB-EE91-F0B099D4597C}"/>
          </ac:spMkLst>
        </pc:spChg>
        <pc:spChg chg="mod">
          <ac:chgData name="Cihan Zeyrek" userId="dd9724baaf2e43d1" providerId="LiveId" clId="{E5A86D5C-552E-4995-AB32-5E49D96B1D3A}" dt="2025-07-03T13:41:54.663" v="2908" actId="790"/>
          <ac:spMkLst>
            <pc:docMk/>
            <pc:sldMk cId="3613911005" sldId="258"/>
            <ac:spMk id="45" creationId="{383CE23E-E30E-605A-7CAB-C3F82B7FB91A}"/>
          </ac:spMkLst>
        </pc:spChg>
        <pc:spChg chg="mod">
          <ac:chgData name="Cihan Zeyrek" userId="dd9724baaf2e43d1" providerId="LiveId" clId="{E5A86D5C-552E-4995-AB32-5E49D96B1D3A}" dt="2025-07-03T13:41:54.663" v="2908" actId="790"/>
          <ac:spMkLst>
            <pc:docMk/>
            <pc:sldMk cId="3613911005" sldId="258"/>
            <ac:spMk id="47" creationId="{C8697122-1F57-2A95-C751-74F7E5823F08}"/>
          </ac:spMkLst>
        </pc:spChg>
        <pc:spChg chg="mod">
          <ac:chgData name="Cihan Zeyrek" userId="dd9724baaf2e43d1" providerId="LiveId" clId="{E5A86D5C-552E-4995-AB32-5E49D96B1D3A}" dt="2025-07-03T13:40:14.839" v="2885" actId="1076"/>
          <ac:spMkLst>
            <pc:docMk/>
            <pc:sldMk cId="3613911005" sldId="258"/>
            <ac:spMk id="49" creationId="{06A51717-529C-69ED-4034-81B1351AD584}"/>
          </ac:spMkLst>
        </pc:spChg>
        <pc:spChg chg="mod">
          <ac:chgData name="Cihan Zeyrek" userId="dd9724baaf2e43d1" providerId="LiveId" clId="{E5A86D5C-552E-4995-AB32-5E49D96B1D3A}" dt="2025-07-03T14:14:28.529" v="3680" actId="20577"/>
          <ac:spMkLst>
            <pc:docMk/>
            <pc:sldMk cId="3613911005" sldId="258"/>
            <ac:spMk id="50" creationId="{71AC231F-D6F1-37AC-E477-4F200AD7EBA5}"/>
          </ac:spMkLst>
        </pc:spChg>
        <pc:spChg chg="mod">
          <ac:chgData name="Cihan Zeyrek" userId="dd9724baaf2e43d1" providerId="LiveId" clId="{E5A86D5C-552E-4995-AB32-5E49D96B1D3A}" dt="2025-07-03T14:14:20.122" v="3674" actId="20577"/>
          <ac:spMkLst>
            <pc:docMk/>
            <pc:sldMk cId="3613911005" sldId="258"/>
            <ac:spMk id="51" creationId="{1EFE5839-827F-4EE7-93B1-21F410F3AF68}"/>
          </ac:spMkLst>
        </pc:spChg>
        <pc:spChg chg="add mod">
          <ac:chgData name="Cihan Zeyrek" userId="dd9724baaf2e43d1" providerId="LiveId" clId="{E5A86D5C-552E-4995-AB32-5E49D96B1D3A}" dt="2025-07-03T14:16:27.570" v="3691" actId="113"/>
          <ac:spMkLst>
            <pc:docMk/>
            <pc:sldMk cId="3613911005" sldId="258"/>
            <ac:spMk id="56" creationId="{7866C7D8-BD84-2809-E6DA-3A7BCF109C79}"/>
          </ac:spMkLst>
        </pc:spChg>
        <pc:grpChg chg="mod">
          <ac:chgData name="Cihan Zeyrek" userId="dd9724baaf2e43d1" providerId="LiveId" clId="{E5A86D5C-552E-4995-AB32-5E49D96B1D3A}" dt="2025-07-03T13:40:34.252" v="2888" actId="1076"/>
          <ac:grpSpMkLst>
            <pc:docMk/>
            <pc:sldMk cId="3613911005" sldId="258"/>
            <ac:grpSpMk id="42" creationId="{AF808B17-6572-A307-B9E8-253821F89EE7}"/>
          </ac:grpSpMkLst>
        </pc:grpChg>
        <pc:grpChg chg="del mod">
          <ac:chgData name="Cihan Zeyrek" userId="dd9724baaf2e43d1" providerId="LiveId" clId="{E5A86D5C-552E-4995-AB32-5E49D96B1D3A}" dt="2025-07-04T07:16:55.680" v="4338" actId="478"/>
          <ac:grpSpMkLst>
            <pc:docMk/>
            <pc:sldMk cId="3613911005" sldId="258"/>
            <ac:grpSpMk id="44" creationId="{40211F4B-E423-2BFB-9135-28A3C8361C2A}"/>
          </ac:grpSpMkLst>
        </pc:grpChg>
        <pc:graphicFrameChg chg="mod">
          <ac:chgData name="Cihan Zeyrek" userId="dd9724baaf2e43d1" providerId="LiveId" clId="{E5A86D5C-552E-4995-AB32-5E49D96B1D3A}" dt="2025-07-03T13:40:26.857" v="2887" actId="1076"/>
          <ac:graphicFrameMkLst>
            <pc:docMk/>
            <pc:sldMk cId="3613911005" sldId="258"/>
            <ac:graphicFrameMk id="48" creationId="{B4582048-10B5-61D2-9583-8E75A86FF2D5}"/>
          </ac:graphicFrameMkLst>
        </pc:graphicFrameChg>
        <pc:picChg chg="mod">
          <ac:chgData name="Cihan Zeyrek" userId="dd9724baaf2e43d1" providerId="LiveId" clId="{E5A86D5C-552E-4995-AB32-5E49D96B1D3A}" dt="2025-07-04T07:08:38.727" v="4328" actId="1076"/>
          <ac:picMkLst>
            <pc:docMk/>
            <pc:sldMk cId="3613911005" sldId="258"/>
            <ac:picMk id="29" creationId="{ACBF7A39-3336-9D05-9D48-508D000FD43F}"/>
          </ac:picMkLst>
        </pc:picChg>
        <pc:picChg chg="mod">
          <ac:chgData name="Cihan Zeyrek" userId="dd9724baaf2e43d1" providerId="LiveId" clId="{E5A86D5C-552E-4995-AB32-5E49D96B1D3A}" dt="2025-07-04T07:08:29.875" v="4324" actId="1076"/>
          <ac:picMkLst>
            <pc:docMk/>
            <pc:sldMk cId="3613911005" sldId="258"/>
            <ac:picMk id="31" creationId="{A0E5FA54-BA75-9B3C-0580-9B0ACD702D6B}"/>
          </ac:picMkLst>
        </pc:picChg>
        <pc:picChg chg="mod">
          <ac:chgData name="Cihan Zeyrek" userId="dd9724baaf2e43d1" providerId="LiveId" clId="{E5A86D5C-552E-4995-AB32-5E49D96B1D3A}" dt="2025-07-03T13:40:43.839" v="2891" actId="1076"/>
          <ac:picMkLst>
            <pc:docMk/>
            <pc:sldMk cId="3613911005" sldId="258"/>
            <ac:picMk id="41" creationId="{085B1AAD-70BC-D43F-DE61-2739306A23EC}"/>
          </ac:picMkLst>
        </pc:picChg>
        <pc:picChg chg="add del mod">
          <ac:chgData name="Cihan Zeyrek" userId="dd9724baaf2e43d1" providerId="LiveId" clId="{E5A86D5C-552E-4995-AB32-5E49D96B1D3A}" dt="2025-07-03T14:03:55.686" v="3500" actId="478"/>
          <ac:picMkLst>
            <pc:docMk/>
            <pc:sldMk cId="3613911005" sldId="258"/>
            <ac:picMk id="46" creationId="{0D302B69-227B-F98A-9C17-505C30F9EF34}"/>
          </ac:picMkLst>
        </pc:picChg>
        <pc:picChg chg="add mod">
          <ac:chgData name="Cihan Zeyrek" userId="dd9724baaf2e43d1" providerId="LiveId" clId="{E5A86D5C-552E-4995-AB32-5E49D96B1D3A}" dt="2025-07-03T14:10:34.175" v="3535" actId="1076"/>
          <ac:picMkLst>
            <pc:docMk/>
            <pc:sldMk cId="3613911005" sldId="258"/>
            <ac:picMk id="53" creationId="{BAAF9A28-A00D-D8F6-8487-F57CBEA64C0C}"/>
          </ac:picMkLst>
        </pc:picChg>
        <pc:picChg chg="add del mod">
          <ac:chgData name="Cihan Zeyrek" userId="dd9724baaf2e43d1" providerId="LiveId" clId="{E5A86D5C-552E-4995-AB32-5E49D96B1D3A}" dt="2025-07-03T14:10:27.546" v="3533" actId="478"/>
          <ac:picMkLst>
            <pc:docMk/>
            <pc:sldMk cId="3613911005" sldId="258"/>
            <ac:picMk id="55" creationId="{2850C1C9-B223-F7BE-1D76-2515B899DD6B}"/>
          </ac:picMkLst>
        </pc:picChg>
        <pc:picChg chg="add del mod">
          <ac:chgData name="Cihan Zeyrek" userId="dd9724baaf2e43d1" providerId="LiveId" clId="{E5A86D5C-552E-4995-AB32-5E49D96B1D3A}" dt="2025-07-04T07:08:49.478" v="4330" actId="478"/>
          <ac:picMkLst>
            <pc:docMk/>
            <pc:sldMk cId="3613911005" sldId="258"/>
            <ac:picMk id="55" creationId="{A08733B5-E39F-DE9F-59C5-A211788BFA98}"/>
          </ac:picMkLst>
        </pc:picChg>
        <pc:picChg chg="add mod">
          <ac:chgData name="Cihan Zeyrek" userId="dd9724baaf2e43d1" providerId="LiveId" clId="{E5A86D5C-552E-4995-AB32-5E49D96B1D3A}" dt="2025-07-04T07:16:58.909" v="4339" actId="1076"/>
          <ac:picMkLst>
            <pc:docMk/>
            <pc:sldMk cId="3613911005" sldId="258"/>
            <ac:picMk id="58" creationId="{A4E66611-3D6E-9A44-4656-502C42629693}"/>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Source Sans Pro" panose="020B0503030403020204" pitchFamily="34" charset="0"/>
                <a:ea typeface="Source Sans Pro" panose="020B0503030403020204" pitchFamily="34" charset="0"/>
                <a:cs typeface="+mn-cs"/>
              </a:defRPr>
            </a:pPr>
            <a:r>
              <a:rPr lang="en-US" sz="1200" b="0" i="0" u="none" strike="noStrike" baseline="0" noProof="0" dirty="0">
                <a:solidFill>
                  <a:schemeClr val="tx1"/>
                </a:solidFill>
                <a:effectLst/>
                <a:latin typeface="Source Sans Pro" panose="020B0503030403020204" pitchFamily="34" charset="0"/>
                <a:ea typeface="Source Sans Pro" panose="020B0503030403020204" pitchFamily="34" charset="0"/>
              </a:rPr>
              <a:t>Results and Limitations of Shift Significance Testing</a:t>
            </a:r>
            <a:endParaRPr lang="en-US" sz="1200" noProof="0" dirty="0">
              <a:solidFill>
                <a:schemeClr val="tx1"/>
              </a:solidFill>
              <a:latin typeface="Source Sans Pro" panose="020B0503030403020204" pitchFamily="34" charset="0"/>
              <a:ea typeface="Source Sans Pro" panose="020B0503030403020204" pitchFamily="34" charset="0"/>
            </a:endParaRPr>
          </a:p>
        </c:rich>
      </c:tx>
      <c:layout>
        <c:manualLayout>
          <c:xMode val="edge"/>
          <c:yMode val="edge"/>
          <c:x val="2.0111960011707456E-2"/>
          <c:y val="5.5312997524971028E-2"/>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Source Sans Pro" panose="020B0503030403020204" pitchFamily="34" charset="0"/>
              <a:ea typeface="Source Sans Pro" panose="020B0503030403020204" pitchFamily="34" charset="0"/>
              <a:cs typeface="+mn-cs"/>
            </a:defRPr>
          </a:pPr>
          <a:endParaRPr lang="en-US"/>
        </a:p>
      </c:txPr>
    </c:title>
    <c:autoTitleDeleted val="0"/>
    <c:plotArea>
      <c:layout/>
      <c:pieChart>
        <c:varyColors val="1"/>
        <c:ser>
          <c:idx val="0"/>
          <c:order val="0"/>
          <c:tx>
            <c:strRef>
              <c:f>Tabelle1!$B$1</c:f>
              <c:strCache>
                <c:ptCount val="1"/>
                <c:pt idx="0">
                  <c:v>Verkauf</c:v>
                </c:pt>
              </c:strCache>
            </c:strRef>
          </c:tx>
          <c:dPt>
            <c:idx val="0"/>
            <c:bubble3D val="0"/>
            <c:spPr>
              <a:solidFill>
                <a:srgbClr val="FF5041"/>
              </a:solidFill>
              <a:ln w="19050">
                <a:solidFill>
                  <a:schemeClr val="lt1"/>
                </a:solidFill>
              </a:ln>
              <a:effectLst/>
            </c:spPr>
            <c:extLst>
              <c:ext xmlns:c16="http://schemas.microsoft.com/office/drawing/2014/chart" uri="{C3380CC4-5D6E-409C-BE32-E72D297353CC}">
                <c16:uniqueId val="{00000001-79C9-6C4D-AD61-958EFD168548}"/>
              </c:ext>
            </c:extLst>
          </c:dPt>
          <c:dPt>
            <c:idx val="1"/>
            <c:bubble3D val="0"/>
            <c:spPr>
              <a:solidFill>
                <a:srgbClr val="FFC000"/>
              </a:solidFill>
              <a:ln w="19050">
                <a:solidFill>
                  <a:schemeClr val="lt1"/>
                </a:solidFill>
              </a:ln>
              <a:effectLst/>
            </c:spPr>
            <c:extLst>
              <c:ext xmlns:c16="http://schemas.microsoft.com/office/drawing/2014/chart" uri="{C3380CC4-5D6E-409C-BE32-E72D297353CC}">
                <c16:uniqueId val="{00000003-79C9-6C4D-AD61-958EFD168548}"/>
              </c:ext>
            </c:extLst>
          </c:dPt>
          <c:dPt>
            <c:idx val="2"/>
            <c:bubble3D val="0"/>
            <c:spPr>
              <a:solidFill>
                <a:srgbClr val="F08080"/>
              </a:solidFill>
              <a:ln w="19050">
                <a:solidFill>
                  <a:schemeClr val="lt1"/>
                </a:solidFill>
              </a:ln>
              <a:effectLst/>
            </c:spPr>
            <c:extLst>
              <c:ext xmlns:c16="http://schemas.microsoft.com/office/drawing/2014/chart" uri="{C3380CC4-5D6E-409C-BE32-E72D297353CC}">
                <c16:uniqueId val="{00000005-79C9-6C4D-AD61-958EFD168548}"/>
              </c:ext>
            </c:extLst>
          </c:dPt>
          <c:dPt>
            <c:idx val="3"/>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07-79C9-6C4D-AD61-958EFD168548}"/>
              </c:ext>
            </c:extLst>
          </c:dPt>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Source Sans Pro" panose="020B0503030403020204" pitchFamily="34" charset="0"/>
                    <a:ea typeface="Source Sans Pro" panose="020B0503030403020204" pitchFamily="34" charset="0"/>
                    <a:cs typeface="+mn-cs"/>
                  </a:defRPr>
                </a:pPr>
                <a:endParaRPr lang="de-DE"/>
              </a:p>
            </c:txPr>
            <c:dLblPos val="inEnd"/>
            <c:showLegendKey val="0"/>
            <c:showVal val="1"/>
            <c:showCatName val="0"/>
            <c:showSerName val="0"/>
            <c:showPercent val="0"/>
            <c:showBubbleSize val="0"/>
            <c:showLeaderLines val="0"/>
            <c:extLst>
              <c:ext xmlns:c15="http://schemas.microsoft.com/office/drawing/2012/chart" uri="{CE6537A1-D6FC-4f65-9D91-7224C49458BB}"/>
            </c:extLst>
          </c:dLbls>
          <c:cat>
            <c:strRef>
              <c:f>Tabelle1!$A$2:$A$5</c:f>
              <c:strCache>
                <c:ptCount val="4"/>
                <c:pt idx="0">
                  <c:v>Faild Shapiro</c:v>
                </c:pt>
                <c:pt idx="1">
                  <c:v>Faild Normality</c:v>
                </c:pt>
                <c:pt idx="2">
                  <c:v>Identified as RBP</c:v>
                </c:pt>
                <c:pt idx="3">
                  <c:v>No Significant Shift</c:v>
                </c:pt>
              </c:strCache>
            </c:strRef>
          </c:cat>
          <c:val>
            <c:numRef>
              <c:f>Tabelle1!$B$2:$B$5</c:f>
              <c:numCache>
                <c:formatCode>General</c:formatCode>
                <c:ptCount val="4"/>
                <c:pt idx="0">
                  <c:v>1213</c:v>
                </c:pt>
                <c:pt idx="1">
                  <c:v>311</c:v>
                </c:pt>
                <c:pt idx="2">
                  <c:v>794</c:v>
                </c:pt>
                <c:pt idx="3">
                  <c:v>4841</c:v>
                </c:pt>
              </c:numCache>
            </c:numRef>
          </c:val>
          <c:extLst>
            <c:ext xmlns:c16="http://schemas.microsoft.com/office/drawing/2014/chart" uri="{C3380CC4-5D6E-409C-BE32-E72D297353CC}">
              <c16:uniqueId val="{00000008-79C9-6C4D-AD61-958EFD168548}"/>
            </c:ext>
          </c:extLst>
        </c:ser>
        <c:dLbls>
          <c:dLblPos val="inEnd"/>
          <c:showLegendKey val="0"/>
          <c:showVal val="1"/>
          <c:showCatName val="0"/>
          <c:showSerName val="0"/>
          <c:showPercent val="0"/>
          <c:showBubbleSize val="0"/>
          <c:showLeaderLines val="0"/>
        </c:dLbls>
        <c:firstSliceAng val="0"/>
      </c:pieChart>
      <c:spPr>
        <a:noFill/>
        <a:ln>
          <a:noFill/>
        </a:ln>
        <a:effectLst/>
      </c:spPr>
    </c:plotArea>
    <c:legend>
      <c:legendPos val="r"/>
      <c:layout>
        <c:manualLayout>
          <c:xMode val="edge"/>
          <c:yMode val="edge"/>
          <c:x val="0.56859011838432549"/>
          <c:y val="0.21809119082113076"/>
          <c:w val="0.40919321383632251"/>
          <c:h val="0.62602672524486003"/>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Source Sans Pro" panose="020B0503030403020204" pitchFamily="34" charset="0"/>
              <a:ea typeface="Source Sans Pro" panose="020B0503030403020204" pitchFamily="34" charset="0"/>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610477-6C94-4391-BBDC-B8E9BB33E658}" type="datetimeFigureOut">
              <a:rPr lang="de-DE" smtClean="0"/>
              <a:t>04.07.2025</a:t>
            </a:fld>
            <a:endParaRPr lang="de-DE"/>
          </a:p>
        </p:txBody>
      </p:sp>
      <p:sp>
        <p:nvSpPr>
          <p:cNvPr id="4" name="Folienbildplatzhalt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3F8280-8283-495D-A659-9194DB8B63EA}" type="slidenum">
              <a:rPr lang="de-DE" smtClean="0"/>
              <a:t>‹Nr.›</a:t>
            </a:fld>
            <a:endParaRPr lang="de-DE"/>
          </a:p>
        </p:txBody>
      </p:sp>
    </p:spTree>
    <p:extLst>
      <p:ext uri="{BB962C8B-B14F-4D97-AF65-F5344CB8AC3E}">
        <p14:creationId xmlns:p14="http://schemas.microsoft.com/office/powerpoint/2010/main" val="2325504486"/>
      </p:ext>
    </p:extLst>
  </p:cSld>
  <p:clrMap bg1="lt1" tx1="dk1" bg2="lt2" tx2="dk2" accent1="accent1" accent2="accent2" accent3="accent3" accent4="accent4" accent5="accent5" accent6="accent6" hlink="hlink" folHlink="folHlink"/>
  <p:notesStyle>
    <a:lvl1pPr marL="0" algn="l" defTabSz="3507730" rtl="0" eaLnBrk="1" latinLnBrk="0" hangingPunct="1">
      <a:defRPr sz="4603" kern="1200">
        <a:solidFill>
          <a:schemeClr val="tx1"/>
        </a:solidFill>
        <a:latin typeface="+mn-lt"/>
        <a:ea typeface="+mn-ea"/>
        <a:cs typeface="+mn-cs"/>
      </a:defRPr>
    </a:lvl1pPr>
    <a:lvl2pPr marL="1753865" algn="l" defTabSz="3507730" rtl="0" eaLnBrk="1" latinLnBrk="0" hangingPunct="1">
      <a:defRPr sz="4603" kern="1200">
        <a:solidFill>
          <a:schemeClr val="tx1"/>
        </a:solidFill>
        <a:latin typeface="+mn-lt"/>
        <a:ea typeface="+mn-ea"/>
        <a:cs typeface="+mn-cs"/>
      </a:defRPr>
    </a:lvl2pPr>
    <a:lvl3pPr marL="3507730" algn="l" defTabSz="3507730" rtl="0" eaLnBrk="1" latinLnBrk="0" hangingPunct="1">
      <a:defRPr sz="4603" kern="1200">
        <a:solidFill>
          <a:schemeClr val="tx1"/>
        </a:solidFill>
        <a:latin typeface="+mn-lt"/>
        <a:ea typeface="+mn-ea"/>
        <a:cs typeface="+mn-cs"/>
      </a:defRPr>
    </a:lvl3pPr>
    <a:lvl4pPr marL="5261595" algn="l" defTabSz="3507730" rtl="0" eaLnBrk="1" latinLnBrk="0" hangingPunct="1">
      <a:defRPr sz="4603" kern="1200">
        <a:solidFill>
          <a:schemeClr val="tx1"/>
        </a:solidFill>
        <a:latin typeface="+mn-lt"/>
        <a:ea typeface="+mn-ea"/>
        <a:cs typeface="+mn-cs"/>
      </a:defRPr>
    </a:lvl4pPr>
    <a:lvl5pPr marL="7015460" algn="l" defTabSz="3507730" rtl="0" eaLnBrk="1" latinLnBrk="0" hangingPunct="1">
      <a:defRPr sz="4603" kern="1200">
        <a:solidFill>
          <a:schemeClr val="tx1"/>
        </a:solidFill>
        <a:latin typeface="+mn-lt"/>
        <a:ea typeface="+mn-ea"/>
        <a:cs typeface="+mn-cs"/>
      </a:defRPr>
    </a:lvl5pPr>
    <a:lvl6pPr marL="8769325" algn="l" defTabSz="3507730" rtl="0" eaLnBrk="1" latinLnBrk="0" hangingPunct="1">
      <a:defRPr sz="4603" kern="1200">
        <a:solidFill>
          <a:schemeClr val="tx1"/>
        </a:solidFill>
        <a:latin typeface="+mn-lt"/>
        <a:ea typeface="+mn-ea"/>
        <a:cs typeface="+mn-cs"/>
      </a:defRPr>
    </a:lvl6pPr>
    <a:lvl7pPr marL="10523190" algn="l" defTabSz="3507730" rtl="0" eaLnBrk="1" latinLnBrk="0" hangingPunct="1">
      <a:defRPr sz="4603" kern="1200">
        <a:solidFill>
          <a:schemeClr val="tx1"/>
        </a:solidFill>
        <a:latin typeface="+mn-lt"/>
        <a:ea typeface="+mn-ea"/>
        <a:cs typeface="+mn-cs"/>
      </a:defRPr>
    </a:lvl7pPr>
    <a:lvl8pPr marL="12277054" algn="l" defTabSz="3507730" rtl="0" eaLnBrk="1" latinLnBrk="0" hangingPunct="1">
      <a:defRPr sz="4603" kern="1200">
        <a:solidFill>
          <a:schemeClr val="tx1"/>
        </a:solidFill>
        <a:latin typeface="+mn-lt"/>
        <a:ea typeface="+mn-ea"/>
        <a:cs typeface="+mn-cs"/>
      </a:defRPr>
    </a:lvl8pPr>
    <a:lvl9pPr marL="14030919" algn="l" defTabSz="3507730" rtl="0" eaLnBrk="1" latinLnBrk="0" hangingPunct="1">
      <a:defRPr sz="460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6A7E8A-BC59-9097-2E32-175E0C02F38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D963332-9EB8-B579-8051-057B2D78BAE4}"/>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96DC6F06-6628-53E8-3DED-FD5775D3E0D4}"/>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4D4E8C66-B086-F480-67E8-A6743EFB0F53}"/>
              </a:ext>
            </a:extLst>
          </p:cNvPr>
          <p:cNvSpPr>
            <a:spLocks noGrp="1"/>
          </p:cNvSpPr>
          <p:nvPr>
            <p:ph type="sldNum" sz="quarter" idx="5"/>
          </p:nvPr>
        </p:nvSpPr>
        <p:spPr/>
        <p:txBody>
          <a:bodyPr/>
          <a:lstStyle/>
          <a:p>
            <a:fld id="{B23F8280-8283-495D-A659-9194DB8B63EA}" type="slidenum">
              <a:rPr lang="de-DE" smtClean="0"/>
              <a:t>1</a:t>
            </a:fld>
            <a:endParaRPr lang="de-DE"/>
          </a:p>
        </p:txBody>
      </p:sp>
    </p:spTree>
    <p:extLst>
      <p:ext uri="{BB962C8B-B14F-4D97-AF65-F5344CB8AC3E}">
        <p14:creationId xmlns:p14="http://schemas.microsoft.com/office/powerpoint/2010/main" val="3640149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de-DE"/>
              <a:t>Mastertitelformat bearbeiten</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9ACF1CB-8064-4AFF-8DFB-49A00122A1FD}" type="datetimeFigureOut">
              <a:rPr lang="de-DE" smtClean="0"/>
              <a:t>04.07.2025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3214367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9ACF1CB-8064-4AFF-8DFB-49A00122A1FD}" type="datetimeFigureOut">
              <a:rPr lang="de-DE" smtClean="0"/>
              <a:t>04.07.2025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2481382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9ACF1CB-8064-4AFF-8DFB-49A00122A1FD}" type="datetimeFigureOut">
              <a:rPr lang="de-DE" smtClean="0"/>
              <a:t>04.07.2025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2612039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9ACF1CB-8064-4AFF-8DFB-49A00122A1FD}" type="datetimeFigureOut">
              <a:rPr lang="de-DE" smtClean="0"/>
              <a:t>04.07.2025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3842897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de-DE"/>
              <a:t>Mastertitelformat bearbeiten</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tint val="82000"/>
                  </a:schemeClr>
                </a:solidFill>
              </a:defRPr>
            </a:lvl1pPr>
            <a:lvl2pPr marL="1513743" indent="0">
              <a:buNone/>
              <a:defRPr sz="6622">
                <a:solidFill>
                  <a:schemeClr val="tx1">
                    <a:tint val="82000"/>
                  </a:schemeClr>
                </a:solidFill>
              </a:defRPr>
            </a:lvl2pPr>
            <a:lvl3pPr marL="3027487" indent="0">
              <a:buNone/>
              <a:defRPr sz="5960">
                <a:solidFill>
                  <a:schemeClr val="tx1">
                    <a:tint val="82000"/>
                  </a:schemeClr>
                </a:solidFill>
              </a:defRPr>
            </a:lvl3pPr>
            <a:lvl4pPr marL="4541230" indent="0">
              <a:buNone/>
              <a:defRPr sz="5297">
                <a:solidFill>
                  <a:schemeClr val="tx1">
                    <a:tint val="82000"/>
                  </a:schemeClr>
                </a:solidFill>
              </a:defRPr>
            </a:lvl4pPr>
            <a:lvl5pPr marL="6054974" indent="0">
              <a:buNone/>
              <a:defRPr sz="5297">
                <a:solidFill>
                  <a:schemeClr val="tx1">
                    <a:tint val="82000"/>
                  </a:schemeClr>
                </a:solidFill>
              </a:defRPr>
            </a:lvl5pPr>
            <a:lvl6pPr marL="7568717" indent="0">
              <a:buNone/>
              <a:defRPr sz="5297">
                <a:solidFill>
                  <a:schemeClr val="tx1">
                    <a:tint val="82000"/>
                  </a:schemeClr>
                </a:solidFill>
              </a:defRPr>
            </a:lvl6pPr>
            <a:lvl7pPr marL="9082461" indent="0">
              <a:buNone/>
              <a:defRPr sz="5297">
                <a:solidFill>
                  <a:schemeClr val="tx1">
                    <a:tint val="82000"/>
                  </a:schemeClr>
                </a:solidFill>
              </a:defRPr>
            </a:lvl7pPr>
            <a:lvl8pPr marL="10596204" indent="0">
              <a:buNone/>
              <a:defRPr sz="5297">
                <a:solidFill>
                  <a:schemeClr val="tx1">
                    <a:tint val="82000"/>
                  </a:schemeClr>
                </a:solidFill>
              </a:defRPr>
            </a:lvl8pPr>
            <a:lvl9pPr marL="12109948" indent="0">
              <a:buNone/>
              <a:defRPr sz="5297">
                <a:solidFill>
                  <a:schemeClr val="tx1">
                    <a:tint val="82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9ACF1CB-8064-4AFF-8DFB-49A00122A1FD}" type="datetimeFigureOut">
              <a:rPr lang="de-DE" smtClean="0"/>
              <a:t>04.07.2025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402062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9ACF1CB-8064-4AFF-8DFB-49A00122A1FD}" type="datetimeFigureOut">
              <a:rPr lang="de-DE" smtClean="0"/>
              <a:t>04.07.2025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1732955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de-DE"/>
              <a:t>Mastertitelformat bearbeiten</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de-DE"/>
              <a:t>Mastertextformat bearbeiten</a:t>
            </a:r>
          </a:p>
        </p:txBody>
      </p:sp>
      <p:sp>
        <p:nvSpPr>
          <p:cNvPr id="4" name="Content Placeholder 3"/>
          <p:cNvSpPr>
            <a:spLocks noGrp="1"/>
          </p:cNvSpPr>
          <p:nvPr>
            <p:ph sz="half" idx="2"/>
          </p:nvPr>
        </p:nvSpPr>
        <p:spPr>
          <a:xfrm>
            <a:off x="2085368" y="15635264"/>
            <a:ext cx="12807832" cy="2299711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de-DE"/>
              <a:t>Mastertextformat bearbeiten</a:t>
            </a:r>
          </a:p>
        </p:txBody>
      </p:sp>
      <p:sp>
        <p:nvSpPr>
          <p:cNvPr id="6" name="Content Placeholder 5"/>
          <p:cNvSpPr>
            <a:spLocks noGrp="1"/>
          </p:cNvSpPr>
          <p:nvPr>
            <p:ph sz="quarter" idx="4"/>
          </p:nvPr>
        </p:nvSpPr>
        <p:spPr>
          <a:xfrm>
            <a:off x="15326828" y="15635264"/>
            <a:ext cx="12870909" cy="2299711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9ACF1CB-8064-4AFF-8DFB-49A00122A1FD}" type="datetimeFigureOut">
              <a:rPr lang="de-DE" smtClean="0"/>
              <a:t>04.07.2025</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2927679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9ACF1CB-8064-4AFF-8DFB-49A00122A1FD}" type="datetimeFigureOut">
              <a:rPr lang="de-DE" smtClean="0"/>
              <a:t>04.07.2025</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1623301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ACF1CB-8064-4AFF-8DFB-49A00122A1FD}" type="datetimeFigureOut">
              <a:rPr lang="de-DE" smtClean="0"/>
              <a:t>04.07.2025</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245493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de-DE"/>
              <a:t>Mastertitelformat bearbeiten</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de-DE"/>
              <a:t>Mastertextformat bearbeiten</a:t>
            </a:r>
          </a:p>
        </p:txBody>
      </p:sp>
      <p:sp>
        <p:nvSpPr>
          <p:cNvPr id="5" name="Date Placeholder 4"/>
          <p:cNvSpPr>
            <a:spLocks noGrp="1"/>
          </p:cNvSpPr>
          <p:nvPr>
            <p:ph type="dt" sz="half" idx="10"/>
          </p:nvPr>
        </p:nvSpPr>
        <p:spPr/>
        <p:txBody>
          <a:bodyPr/>
          <a:lstStyle/>
          <a:p>
            <a:fld id="{F9ACF1CB-8064-4AFF-8DFB-49A00122A1FD}" type="datetimeFigureOut">
              <a:rPr lang="de-DE" smtClean="0"/>
              <a:t>04.07.2025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2808559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de-DE"/>
              <a:t>Mastertitelformat bearbeiten</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de-DE"/>
              <a:t>Bild durch Klicken auf Symbol hinzufügen</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de-DE"/>
              <a:t>Mastertextformat bearbeiten</a:t>
            </a:r>
          </a:p>
        </p:txBody>
      </p:sp>
      <p:sp>
        <p:nvSpPr>
          <p:cNvPr id="5" name="Date Placeholder 4"/>
          <p:cNvSpPr>
            <a:spLocks noGrp="1"/>
          </p:cNvSpPr>
          <p:nvPr>
            <p:ph type="dt" sz="half" idx="10"/>
          </p:nvPr>
        </p:nvSpPr>
        <p:spPr/>
        <p:txBody>
          <a:bodyPr/>
          <a:lstStyle/>
          <a:p>
            <a:fld id="{F9ACF1CB-8064-4AFF-8DFB-49A00122A1FD}" type="datetimeFigureOut">
              <a:rPr lang="de-DE" smtClean="0"/>
              <a:t>04.07.2025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3450575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0FF58641-B676-E7BF-E159-1466E7EADC17}"/>
              </a:ext>
            </a:extLst>
          </p:cNvPr>
          <p:cNvGraphicFramePr>
            <a:graphicFrameLocks noChangeAspect="1"/>
          </p:cNvGraphicFramePr>
          <p:nvPr userDrawn="1">
            <p:custDataLst>
              <p:tags r:id="rId13"/>
            </p:custDataLst>
            <p:extLst>
              <p:ext uri="{D42A27DB-BD31-4B8C-83A1-F6EECF244321}">
                <p14:modId xmlns:p14="http://schemas.microsoft.com/office/powerpoint/2010/main" val="211096534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14" imgW="7772400" imgH="10058400" progId="TCLayout.ActiveDocument.1">
                  <p:embed/>
                </p:oleObj>
              </mc:Choice>
              <mc:Fallback>
                <p:oleObj name="think-cell Folie" r:id="rId14" imgW="7772400" imgH="10058400" progId="TCLayout.ActiveDocument.1">
                  <p:embed/>
                  <p:pic>
                    <p:nvPicPr>
                      <p:cNvPr id="10" name="think-cell data - do not delete" hidden="1">
                        <a:extLst>
                          <a:ext uri="{FF2B5EF4-FFF2-40B4-BE49-F238E27FC236}">
                            <a16:creationId xmlns:a16="http://schemas.microsoft.com/office/drawing/2014/main" id="{0FF58641-B676-E7BF-E159-1466E7EADC17}"/>
                          </a:ext>
                        </a:extLst>
                      </p:cNvPr>
                      <p:cNvPicPr/>
                      <p:nvPr/>
                    </p:nvPicPr>
                    <p:blipFill>
                      <a:blip r:embed="rId15"/>
                      <a:stretch>
                        <a:fillRect/>
                      </a:stretch>
                    </p:blipFill>
                    <p:spPr>
                      <a:xfrm>
                        <a:off x="1588" y="1588"/>
                        <a:ext cx="1227" cy="1588"/>
                      </a:xfrm>
                      <a:prstGeom prst="rect">
                        <a:avLst/>
                      </a:prstGeom>
                    </p:spPr>
                  </p:pic>
                </p:oleObj>
              </mc:Fallback>
            </mc:AlternateContent>
          </a:graphicData>
        </a:graphic>
      </p:graphicFrame>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82000"/>
                  </a:schemeClr>
                </a:solidFill>
              </a:defRPr>
            </a:lvl1pPr>
          </a:lstStyle>
          <a:p>
            <a:fld id="{F9ACF1CB-8064-4AFF-8DFB-49A00122A1FD}" type="datetimeFigureOut">
              <a:rPr lang="de-DE" smtClean="0"/>
              <a:t>04.07.2025</a:t>
            </a:fld>
            <a:endParaRPr lang="de-DE"/>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82000"/>
                  </a:schemeClr>
                </a:solidFill>
              </a:defRPr>
            </a:lvl1pPr>
          </a:lstStyle>
          <a:p>
            <a:endParaRPr lang="de-DE"/>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82000"/>
                  </a:schemeClr>
                </a:solidFill>
              </a:defRPr>
            </a:lvl1pPr>
          </a:lstStyle>
          <a:p>
            <a:fld id="{79580C82-F813-4CCE-B4AC-52ACFAE55A43}" type="slidenum">
              <a:rPr lang="de-DE" smtClean="0"/>
              <a:t>‹Nr.›</a:t>
            </a:fld>
            <a:endParaRPr lang="de-DE"/>
          </a:p>
        </p:txBody>
      </p:sp>
    </p:spTree>
    <p:extLst>
      <p:ext uri="{BB962C8B-B14F-4D97-AF65-F5344CB8AC3E}">
        <p14:creationId xmlns:p14="http://schemas.microsoft.com/office/powerpoint/2010/main" val="19004948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image" Target="../media/image13.png"/><Relationship Id="rId3" Type="http://schemas.openxmlformats.org/officeDocument/2006/relationships/notesSlide" Target="../notesSlides/notesSlide1.xml"/><Relationship Id="rId7" Type="http://schemas.openxmlformats.org/officeDocument/2006/relationships/image" Target="../media/image4.png"/><Relationship Id="rId12" Type="http://schemas.openxmlformats.org/officeDocument/2006/relationships/image" Target="../media/image9.emf"/><Relationship Id="rId17" Type="http://schemas.openxmlformats.org/officeDocument/2006/relationships/image" Target="../media/image11.png"/><Relationship Id="rId2" Type="http://schemas.openxmlformats.org/officeDocument/2006/relationships/slideLayout" Target="../slideLayouts/slideLayout1.xml"/><Relationship Id="rId16" Type="http://schemas.openxmlformats.org/officeDocument/2006/relationships/chart" Target="../charts/chart1.xml"/><Relationship Id="rId20" Type="http://schemas.openxmlformats.org/officeDocument/2006/relationships/image" Target="../media/image15.png"/><Relationship Id="rId1" Type="http://schemas.openxmlformats.org/officeDocument/2006/relationships/tags" Target="../tags/tag2.xml"/><Relationship Id="rId6" Type="http://schemas.openxmlformats.org/officeDocument/2006/relationships/image" Target="../media/image3.jpg"/><Relationship Id="rId11" Type="http://schemas.openxmlformats.org/officeDocument/2006/relationships/image" Target="../media/image8.png"/><Relationship Id="rId5" Type="http://schemas.openxmlformats.org/officeDocument/2006/relationships/image" Target="../media/image2.emf"/><Relationship Id="rId15" Type="http://schemas.openxmlformats.org/officeDocument/2006/relationships/image" Target="../media/image12.png"/><Relationship Id="rId10" Type="http://schemas.openxmlformats.org/officeDocument/2006/relationships/image" Target="../media/image7.png"/><Relationship Id="rId19" Type="http://schemas.openxmlformats.org/officeDocument/2006/relationships/image" Target="../media/image14.png"/><Relationship Id="rId4" Type="http://schemas.openxmlformats.org/officeDocument/2006/relationships/oleObject" Target="../embeddings/oleObject2.bin"/><Relationship Id="rId9"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F70426-36F0-649D-3E84-FE94DCF81345}"/>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F0290397-A9EA-2BBB-16A4-918D0755E57B}"/>
              </a:ext>
            </a:extLst>
          </p:cNvPr>
          <p:cNvGraphicFramePr>
            <a:graphicFrameLocks noChangeAspect="1"/>
          </p:cNvGraphicFramePr>
          <p:nvPr>
            <p:custDataLst>
              <p:tags r:id="rId1"/>
            </p:custDataLst>
            <p:extLst>
              <p:ext uri="{D42A27DB-BD31-4B8C-83A1-F6EECF244321}">
                <p14:modId xmlns:p14="http://schemas.microsoft.com/office/powerpoint/2010/main" val="316233003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4" imgW="7772400" imgH="10058400" progId="TCLayout.ActiveDocument.1">
                  <p:embed/>
                </p:oleObj>
              </mc:Choice>
              <mc:Fallback>
                <p:oleObj name="think-cell Folie" r:id="rId4" imgW="7772400" imgH="10058400" progId="TCLayout.ActiveDocument.1">
                  <p:embed/>
                  <p:pic>
                    <p:nvPicPr>
                      <p:cNvPr id="24" name="think-cell data - do not delete" hidden="1">
                        <a:extLst>
                          <a:ext uri="{FF2B5EF4-FFF2-40B4-BE49-F238E27FC236}">
                            <a16:creationId xmlns:a16="http://schemas.microsoft.com/office/drawing/2014/main" id="{F0290397-A9EA-2BBB-16A4-918D0755E57B}"/>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27" name="Rechteck 26">
            <a:extLst>
              <a:ext uri="{FF2B5EF4-FFF2-40B4-BE49-F238E27FC236}">
                <a16:creationId xmlns:a16="http://schemas.microsoft.com/office/drawing/2014/main" id="{F95F02E3-5345-2DE3-48A9-B2E132080F51}"/>
              </a:ext>
            </a:extLst>
          </p:cNvPr>
          <p:cNvSpPr/>
          <p:nvPr/>
        </p:nvSpPr>
        <p:spPr>
          <a:xfrm>
            <a:off x="-5" y="-1"/>
            <a:ext cx="19751040" cy="3207375"/>
          </a:xfrm>
          <a:prstGeom prst="rect">
            <a:avLst/>
          </a:prstGeom>
          <a:solidFill>
            <a:srgbClr val="E4959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10" name="Abgerundetes Rechteck 9">
            <a:extLst>
              <a:ext uri="{FF2B5EF4-FFF2-40B4-BE49-F238E27FC236}">
                <a16:creationId xmlns:a16="http://schemas.microsoft.com/office/drawing/2014/main" id="{E81C1AF9-B932-00D1-B316-FD13BCD22722}"/>
              </a:ext>
            </a:extLst>
          </p:cNvPr>
          <p:cNvSpPr/>
          <p:nvPr/>
        </p:nvSpPr>
        <p:spPr>
          <a:xfrm>
            <a:off x="603395" y="6393054"/>
            <a:ext cx="14295120" cy="6208656"/>
          </a:xfrm>
          <a:prstGeom prst="roundRect">
            <a:avLst>
              <a:gd name="adj" fmla="val 8698"/>
            </a:avLst>
          </a:prstGeom>
          <a:solidFill>
            <a:srgbClr val="E49596">
              <a:alpha val="12907"/>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19" name="Abgerundetes Rechteck 18">
            <a:extLst>
              <a:ext uri="{FF2B5EF4-FFF2-40B4-BE49-F238E27FC236}">
                <a16:creationId xmlns:a16="http://schemas.microsoft.com/office/drawing/2014/main" id="{A79DB282-97A5-4F70-6071-974EECF280C5}"/>
              </a:ext>
            </a:extLst>
          </p:cNvPr>
          <p:cNvSpPr/>
          <p:nvPr/>
        </p:nvSpPr>
        <p:spPr>
          <a:xfrm>
            <a:off x="15330252" y="9094236"/>
            <a:ext cx="14295120" cy="7288578"/>
          </a:xfrm>
          <a:prstGeom prst="roundRect">
            <a:avLst>
              <a:gd name="adj" fmla="val 9636"/>
            </a:avLst>
          </a:prstGeom>
          <a:solidFill>
            <a:srgbClr val="E49596">
              <a:alpha val="33168"/>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21" name="Abgerundetes Rechteck 20">
            <a:extLst>
              <a:ext uri="{FF2B5EF4-FFF2-40B4-BE49-F238E27FC236}">
                <a16:creationId xmlns:a16="http://schemas.microsoft.com/office/drawing/2014/main" id="{A0CD15E0-7BFA-5A9D-1A3C-5F6A9AC9CC1F}"/>
              </a:ext>
            </a:extLst>
          </p:cNvPr>
          <p:cNvSpPr/>
          <p:nvPr/>
        </p:nvSpPr>
        <p:spPr>
          <a:xfrm>
            <a:off x="15370492" y="16768694"/>
            <a:ext cx="14295120" cy="10898714"/>
          </a:xfrm>
          <a:prstGeom prst="roundRect">
            <a:avLst>
              <a:gd name="adj" fmla="val 3778"/>
            </a:avLst>
          </a:prstGeom>
          <a:solidFill>
            <a:srgbClr val="E49596">
              <a:alpha val="33168"/>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22" name="Abgerundetes Rechteck 21">
            <a:extLst>
              <a:ext uri="{FF2B5EF4-FFF2-40B4-BE49-F238E27FC236}">
                <a16:creationId xmlns:a16="http://schemas.microsoft.com/office/drawing/2014/main" id="{CADA5048-84E9-7610-1363-103CE5D313B8}"/>
              </a:ext>
            </a:extLst>
          </p:cNvPr>
          <p:cNvSpPr/>
          <p:nvPr/>
        </p:nvSpPr>
        <p:spPr>
          <a:xfrm>
            <a:off x="609595" y="28108222"/>
            <a:ext cx="15600292" cy="10195805"/>
          </a:xfrm>
          <a:prstGeom prst="roundRect">
            <a:avLst>
              <a:gd name="adj" fmla="val 5015"/>
            </a:avLst>
          </a:prstGeom>
          <a:solidFill>
            <a:srgbClr val="E49596">
              <a:alpha val="33168"/>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23" name="Abgerundetes Rechteck 22">
            <a:extLst>
              <a:ext uri="{FF2B5EF4-FFF2-40B4-BE49-F238E27FC236}">
                <a16:creationId xmlns:a16="http://schemas.microsoft.com/office/drawing/2014/main" id="{05D3A7DB-93DD-7817-A586-701FA44BDDE8}"/>
              </a:ext>
            </a:extLst>
          </p:cNvPr>
          <p:cNvSpPr/>
          <p:nvPr/>
        </p:nvSpPr>
        <p:spPr>
          <a:xfrm>
            <a:off x="16687800" y="28259607"/>
            <a:ext cx="12977812" cy="10003290"/>
          </a:xfrm>
          <a:prstGeom prst="roundRect">
            <a:avLst>
              <a:gd name="adj" fmla="val 5966"/>
            </a:avLst>
          </a:prstGeom>
          <a:solidFill>
            <a:srgbClr val="E49596">
              <a:alpha val="12907"/>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4" name="Rechteck 3">
            <a:extLst>
              <a:ext uri="{FF2B5EF4-FFF2-40B4-BE49-F238E27FC236}">
                <a16:creationId xmlns:a16="http://schemas.microsoft.com/office/drawing/2014/main" id="{2CB6CC7F-AE4C-242E-FA00-316CAF6CB655}"/>
              </a:ext>
            </a:extLst>
          </p:cNvPr>
          <p:cNvSpPr/>
          <p:nvPr/>
        </p:nvSpPr>
        <p:spPr>
          <a:xfrm>
            <a:off x="273917" y="796492"/>
            <a:ext cx="19111363" cy="118677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0" noProof="0" dirty="0" err="1">
                <a:latin typeface="Source Sans Pro" panose="020B0503030403020204" pitchFamily="34" charset="0"/>
                <a:ea typeface="Source Sans Pro" panose="020B0503030403020204" pitchFamily="34" charset="0"/>
              </a:rPr>
              <a:t>RiboSix</a:t>
            </a:r>
            <a:r>
              <a:rPr lang="en-US" sz="8000" noProof="0" dirty="0">
                <a:latin typeface="Source Sans Pro" panose="020B0503030403020204" pitchFamily="34" charset="0"/>
                <a:ea typeface="Source Sans Pro" panose="020B0503030403020204" pitchFamily="34" charset="0"/>
              </a:rPr>
              <a:t> –Story of an RNA-Binding Protein </a:t>
            </a:r>
          </a:p>
        </p:txBody>
      </p:sp>
      <p:sp>
        <p:nvSpPr>
          <p:cNvPr id="5" name="Rechteck 4">
            <a:extLst>
              <a:ext uri="{FF2B5EF4-FFF2-40B4-BE49-F238E27FC236}">
                <a16:creationId xmlns:a16="http://schemas.microsoft.com/office/drawing/2014/main" id="{D04637A8-2720-C09A-253F-D30767B31FFF}"/>
              </a:ext>
            </a:extLst>
          </p:cNvPr>
          <p:cNvSpPr/>
          <p:nvPr/>
        </p:nvSpPr>
        <p:spPr>
          <a:xfrm>
            <a:off x="808316" y="6503870"/>
            <a:ext cx="14050091" cy="4796366"/>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a:solidFill>
                  <a:schemeClr val="tx1"/>
                </a:solidFill>
                <a:latin typeface="Source Sans Pro" panose="020B0503030403020204" pitchFamily="34" charset="0"/>
                <a:ea typeface="Source Sans Pro" panose="020B0503030403020204" pitchFamily="34" charset="0"/>
              </a:rPr>
              <a:t>Reproducibility Analysis: Am I real? </a:t>
            </a:r>
          </a:p>
        </p:txBody>
      </p:sp>
      <p:sp>
        <p:nvSpPr>
          <p:cNvPr id="6" name="Rechteck 5">
            <a:extLst>
              <a:ext uri="{FF2B5EF4-FFF2-40B4-BE49-F238E27FC236}">
                <a16:creationId xmlns:a16="http://schemas.microsoft.com/office/drawing/2014/main" id="{E69F82B7-9325-55F2-F381-69F57FF389B3}"/>
              </a:ext>
            </a:extLst>
          </p:cNvPr>
          <p:cNvSpPr/>
          <p:nvPr/>
        </p:nvSpPr>
        <p:spPr>
          <a:xfrm>
            <a:off x="15848412" y="9507867"/>
            <a:ext cx="12574188" cy="2197105"/>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a:solidFill>
                  <a:schemeClr val="tx1"/>
                </a:solidFill>
                <a:latin typeface="Source Sans Pro" panose="020B0503030403020204" pitchFamily="34" charset="0"/>
                <a:ea typeface="Source Sans Pro" panose="020B0503030403020204" pitchFamily="34" charset="0"/>
              </a:rPr>
              <a:t>Normalization: Finding the right fit for the day </a:t>
            </a:r>
          </a:p>
          <a:p>
            <a:endParaRPr lang="en-US" sz="4000" noProof="0" dirty="0">
              <a:solidFill>
                <a:schemeClr val="tx1"/>
              </a:solidFill>
              <a:latin typeface="Source Sans Pro" panose="020B0503030403020204" pitchFamily="34" charset="0"/>
              <a:ea typeface="Source Sans Pro" panose="020B0503030403020204" pitchFamily="34" charset="0"/>
            </a:endParaRPr>
          </a:p>
          <a:p>
            <a:pPr marL="571500" indent="-571500">
              <a:buFontTx/>
              <a:buChar char="-"/>
            </a:pPr>
            <a:r>
              <a:rPr lang="en-US" sz="4000" noProof="0" dirty="0">
                <a:solidFill>
                  <a:schemeClr val="tx1"/>
                </a:solidFill>
                <a:latin typeface="Source Sans Pro" panose="020B0503030403020204" pitchFamily="34" charset="0"/>
                <a:ea typeface="Source Sans Pro" panose="020B0503030403020204" pitchFamily="34" charset="0"/>
              </a:rPr>
              <a:t>SD + Mean</a:t>
            </a:r>
          </a:p>
          <a:p>
            <a:pPr marL="571500" indent="-571500">
              <a:buFontTx/>
              <a:buChar char="-"/>
            </a:pPr>
            <a:endParaRPr lang="en-US" sz="4000" noProof="0" dirty="0">
              <a:solidFill>
                <a:schemeClr val="tx1"/>
              </a:solidFill>
              <a:latin typeface="Source Sans Pro" panose="020B0503030403020204" pitchFamily="34" charset="0"/>
              <a:ea typeface="Source Sans Pro" panose="020B0503030403020204" pitchFamily="34" charset="0"/>
            </a:endParaRPr>
          </a:p>
        </p:txBody>
      </p:sp>
      <p:sp>
        <p:nvSpPr>
          <p:cNvPr id="11" name="Rechteck 10">
            <a:extLst>
              <a:ext uri="{FF2B5EF4-FFF2-40B4-BE49-F238E27FC236}">
                <a16:creationId xmlns:a16="http://schemas.microsoft.com/office/drawing/2014/main" id="{021CF195-2D3D-9BF1-3771-664A809C04FB}"/>
              </a:ext>
            </a:extLst>
          </p:cNvPr>
          <p:cNvSpPr/>
          <p:nvPr/>
        </p:nvSpPr>
        <p:spPr>
          <a:xfrm>
            <a:off x="-2" y="39329046"/>
            <a:ext cx="30275213" cy="347471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hteck 14">
            <a:extLst>
              <a:ext uri="{FF2B5EF4-FFF2-40B4-BE49-F238E27FC236}">
                <a16:creationId xmlns:a16="http://schemas.microsoft.com/office/drawing/2014/main" id="{318D8B86-DFF0-9641-CEC3-3D48CFA515DB}"/>
              </a:ext>
            </a:extLst>
          </p:cNvPr>
          <p:cNvSpPr/>
          <p:nvPr/>
        </p:nvSpPr>
        <p:spPr>
          <a:xfrm>
            <a:off x="15848412" y="17300030"/>
            <a:ext cx="16684555" cy="9893430"/>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a:solidFill>
                  <a:schemeClr val="tx1"/>
                </a:solidFill>
                <a:latin typeface="Source Sans Pro" panose="020B0503030403020204" pitchFamily="34" charset="0"/>
                <a:ea typeface="Source Sans Pro" panose="020B0503030403020204" pitchFamily="34" charset="0"/>
              </a:rPr>
              <a:t>Mitosis: Finding my home</a:t>
            </a:r>
          </a:p>
        </p:txBody>
      </p:sp>
      <p:sp>
        <p:nvSpPr>
          <p:cNvPr id="16" name="Rechteck 15">
            <a:extLst>
              <a:ext uri="{FF2B5EF4-FFF2-40B4-BE49-F238E27FC236}">
                <a16:creationId xmlns:a16="http://schemas.microsoft.com/office/drawing/2014/main" id="{0FCE50A5-8321-3A15-8F2E-E7A4119AE242}"/>
              </a:ext>
            </a:extLst>
          </p:cNvPr>
          <p:cNvSpPr/>
          <p:nvPr/>
        </p:nvSpPr>
        <p:spPr>
          <a:xfrm>
            <a:off x="882079" y="28280022"/>
            <a:ext cx="15355262" cy="9995591"/>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a:solidFill>
                  <a:schemeClr val="tx1"/>
                </a:solidFill>
                <a:latin typeface="Source Sans Pro" panose="020B0503030403020204" pitchFamily="34" charset="0"/>
                <a:ea typeface="Source Sans Pro" panose="020B0503030403020204" pitchFamily="34" charset="0"/>
              </a:rPr>
              <a:t>Complex Analysis: Finding Friends</a:t>
            </a:r>
          </a:p>
          <a:p>
            <a:endParaRPr lang="en-US" sz="4000" noProof="0" dirty="0">
              <a:solidFill>
                <a:schemeClr val="tx1"/>
              </a:solidFill>
              <a:latin typeface="Source Sans Pro" panose="020B0503030403020204" pitchFamily="34" charset="0"/>
              <a:ea typeface="Source Sans Pro" panose="020B0503030403020204" pitchFamily="34" charset="0"/>
            </a:endParaRPr>
          </a:p>
        </p:txBody>
      </p:sp>
      <p:sp>
        <p:nvSpPr>
          <p:cNvPr id="17" name="Rechteck 16">
            <a:extLst>
              <a:ext uri="{FF2B5EF4-FFF2-40B4-BE49-F238E27FC236}">
                <a16:creationId xmlns:a16="http://schemas.microsoft.com/office/drawing/2014/main" id="{78BA0288-07D1-398D-6200-42A4A63DE015}"/>
              </a:ext>
            </a:extLst>
          </p:cNvPr>
          <p:cNvSpPr/>
          <p:nvPr/>
        </p:nvSpPr>
        <p:spPr>
          <a:xfrm>
            <a:off x="16920689" y="28610869"/>
            <a:ext cx="12383450" cy="7837827"/>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a:solidFill>
                  <a:schemeClr val="tx1"/>
                </a:solidFill>
                <a:latin typeface="Source Sans Pro" panose="020B0503030403020204" pitchFamily="34" charset="0"/>
                <a:ea typeface="Source Sans Pro" panose="020B0503030403020204" pitchFamily="34" charset="0"/>
              </a:rPr>
              <a:t>Linear Regression: Determining my weight</a:t>
            </a:r>
          </a:p>
        </p:txBody>
      </p:sp>
      <p:pic>
        <p:nvPicPr>
          <p:cNvPr id="18" name="Picture 8">
            <a:extLst>
              <a:ext uri="{FF2B5EF4-FFF2-40B4-BE49-F238E27FC236}">
                <a16:creationId xmlns:a16="http://schemas.microsoft.com/office/drawing/2014/main" id="{2A14FE35-F43E-91B4-563F-CB2AE1E18D6A}"/>
              </a:ext>
            </a:extLst>
          </p:cNvPr>
          <p:cNvPicPr>
            <a:picLocks noChangeAspect="1"/>
          </p:cNvPicPr>
          <p:nvPr/>
        </p:nvPicPr>
        <p:blipFill>
          <a:blip r:embed="rId6"/>
          <a:stretch>
            <a:fillRect/>
          </a:stretch>
        </p:blipFill>
        <p:spPr>
          <a:xfrm>
            <a:off x="19967883" y="162770"/>
            <a:ext cx="5171371" cy="2907747"/>
          </a:xfrm>
          <a:prstGeom prst="rect">
            <a:avLst/>
          </a:prstGeom>
        </p:spPr>
      </p:pic>
      <p:pic>
        <p:nvPicPr>
          <p:cNvPr id="20" name="Picture 10">
            <a:extLst>
              <a:ext uri="{FF2B5EF4-FFF2-40B4-BE49-F238E27FC236}">
                <a16:creationId xmlns:a16="http://schemas.microsoft.com/office/drawing/2014/main" id="{0CDA31E9-6230-2F71-306C-1B77A1842A3F}"/>
              </a:ext>
            </a:extLst>
          </p:cNvPr>
          <p:cNvPicPr>
            <a:picLocks noChangeAspect="1"/>
          </p:cNvPicPr>
          <p:nvPr/>
        </p:nvPicPr>
        <p:blipFill>
          <a:blip r:embed="rId7"/>
          <a:stretch>
            <a:fillRect/>
          </a:stretch>
        </p:blipFill>
        <p:spPr>
          <a:xfrm>
            <a:off x="25270536" y="349496"/>
            <a:ext cx="4730760" cy="2661052"/>
          </a:xfrm>
          <a:prstGeom prst="rect">
            <a:avLst/>
          </a:prstGeom>
        </p:spPr>
      </p:pic>
      <p:sp>
        <p:nvSpPr>
          <p:cNvPr id="3" name="Textfeld 2">
            <a:extLst>
              <a:ext uri="{FF2B5EF4-FFF2-40B4-BE49-F238E27FC236}">
                <a16:creationId xmlns:a16="http://schemas.microsoft.com/office/drawing/2014/main" id="{0D810A4A-92B1-68EC-1B3D-A5167555FDE6}"/>
              </a:ext>
            </a:extLst>
          </p:cNvPr>
          <p:cNvSpPr txBox="1"/>
          <p:nvPr/>
        </p:nvSpPr>
        <p:spPr>
          <a:xfrm>
            <a:off x="854627" y="3513522"/>
            <a:ext cx="14528007" cy="3170099"/>
          </a:xfrm>
          <a:prstGeom prst="rect">
            <a:avLst/>
          </a:prstGeom>
          <a:noFill/>
        </p:spPr>
        <p:txBody>
          <a:bodyPr wrap="square" rtlCol="0">
            <a:spAutoFit/>
          </a:bodyPr>
          <a:lstStyle/>
          <a:p>
            <a:r>
              <a:rPr lang="en-US" sz="4000" noProof="0" dirty="0">
                <a:latin typeface="Source Sans Pro" panose="020B0503030403020204" pitchFamily="34" charset="0"/>
                <a:ea typeface="Source Sans Pro" panose="020B0503030403020204" pitchFamily="34" charset="0"/>
              </a:rPr>
              <a:t>The world of RBPs</a:t>
            </a:r>
          </a:p>
          <a:p>
            <a:r>
              <a:rPr lang="en-US" sz="2400" noProof="0" dirty="0">
                <a:latin typeface="Source Sans Pro" panose="020B0503030403020204" pitchFamily="34" charset="0"/>
                <a:ea typeface="Source Sans Pro" panose="020B0503030403020204" pitchFamily="34" charset="0"/>
              </a:rPr>
              <a:t>In a small space called HeLa, there are many small molecules working together creating one unit. They are going through many seasons giving their all to make it work, but not necessarily everyone is working during every season. This is what makes living there for them so beautiful, after a lot of hard work many of them can gather their energy. One season is called mitosis and this is the season of our little protein </a:t>
            </a:r>
            <a:r>
              <a:rPr lang="en-US" sz="2400" noProof="0" dirty="0" err="1">
                <a:latin typeface="Source Sans Pro" panose="020B0503030403020204" pitchFamily="34" charset="0"/>
                <a:ea typeface="Source Sans Pro" panose="020B0503030403020204" pitchFamily="34" charset="0"/>
              </a:rPr>
              <a:t>RiboSix</a:t>
            </a:r>
            <a:r>
              <a:rPr lang="en-US" sz="2400" noProof="0" dirty="0">
                <a:latin typeface="Source Sans Pro" panose="020B0503030403020204" pitchFamily="34" charset="0"/>
                <a:ea typeface="Source Sans Pro" panose="020B0503030403020204" pitchFamily="34" charset="0"/>
              </a:rPr>
              <a:t>. </a:t>
            </a:r>
          </a:p>
          <a:p>
            <a:r>
              <a:rPr lang="en-US" sz="2400" noProof="0" dirty="0">
                <a:latin typeface="Source Sans Pro" panose="020B0503030403020204" pitchFamily="34" charset="0"/>
                <a:ea typeface="Source Sans Pro" panose="020B0503030403020204" pitchFamily="34" charset="0"/>
              </a:rPr>
              <a:t>So, join us on his journey to discover the village of HeLa. </a:t>
            </a:r>
            <a:endParaRPr lang="en-US" sz="3600" noProof="0" dirty="0">
              <a:latin typeface="Source Sans Pro" panose="020B0503030403020204" pitchFamily="34" charset="0"/>
              <a:ea typeface="Source Sans Pro" panose="020B0503030403020204" pitchFamily="34" charset="0"/>
            </a:endParaRPr>
          </a:p>
          <a:p>
            <a:endParaRPr lang="en-US" sz="4000" noProof="0" dirty="0">
              <a:latin typeface="Source Sans Pro" panose="020B0503030403020204" pitchFamily="34" charset="0"/>
              <a:ea typeface="Source Sans Pro" panose="020B0503030403020204" pitchFamily="34" charset="0"/>
            </a:endParaRPr>
          </a:p>
        </p:txBody>
      </p:sp>
      <p:sp>
        <p:nvSpPr>
          <p:cNvPr id="7" name="Textfeld 6">
            <a:extLst>
              <a:ext uri="{FF2B5EF4-FFF2-40B4-BE49-F238E27FC236}">
                <a16:creationId xmlns:a16="http://schemas.microsoft.com/office/drawing/2014/main" id="{04DB3D5B-799E-DEB3-55A1-77E0B672A6B4}"/>
              </a:ext>
            </a:extLst>
          </p:cNvPr>
          <p:cNvSpPr txBox="1"/>
          <p:nvPr/>
        </p:nvSpPr>
        <p:spPr>
          <a:xfrm>
            <a:off x="15764119" y="3807041"/>
            <a:ext cx="13785052" cy="6986528"/>
          </a:xfrm>
          <a:prstGeom prst="rect">
            <a:avLst/>
          </a:prstGeom>
          <a:noFill/>
        </p:spPr>
        <p:txBody>
          <a:bodyPr wrap="square" rtlCol="0">
            <a:spAutoFit/>
          </a:bodyPr>
          <a:lstStyle/>
          <a:p>
            <a:r>
              <a:rPr lang="en-US" sz="4000" noProof="0" dirty="0"/>
              <a:t>Our Goal: Hunting RNA-Binding Proteins in the Deep</a:t>
            </a:r>
          </a:p>
          <a:p>
            <a:r>
              <a:rPr lang="en-US" sz="2400" dirty="0"/>
              <a:t>The main goal of our project was to identify RNA-binding proteins (RBPs) in mitotic HeLa cells. To achieve this, proteins were fractionated with and without RNase treatment. Each sample was separated into 25 fractions, and protein intensities were measured using mass spectrometry in triplicates.</a:t>
            </a:r>
          </a:p>
          <a:p>
            <a:r>
              <a:rPr lang="en-US" sz="2400" dirty="0"/>
              <a:t>To uncover potential RBPs, we performed the following key steps:</a:t>
            </a:r>
          </a:p>
          <a:p>
            <a:pPr marL="342900" indent="-342900">
              <a:buFont typeface="Arial" panose="020B0604020202020204" pitchFamily="34" charset="0"/>
              <a:buChar char="•"/>
            </a:pPr>
            <a:r>
              <a:rPr lang="en-US" sz="2400" dirty="0"/>
              <a:t>Reproducibility analysis</a:t>
            </a:r>
          </a:p>
          <a:p>
            <a:pPr marL="342900" indent="-342900">
              <a:buFont typeface="Arial" panose="020B0604020202020204" pitchFamily="34" charset="0"/>
              <a:buChar char="•"/>
            </a:pPr>
            <a:r>
              <a:rPr lang="en-US" sz="2400" dirty="0"/>
              <a:t>Normalization of the data</a:t>
            </a:r>
          </a:p>
          <a:p>
            <a:pPr marL="342900" indent="-342900">
              <a:buFont typeface="Arial" panose="020B0604020202020204" pitchFamily="34" charset="0"/>
              <a:buChar char="•"/>
            </a:pPr>
            <a:r>
              <a:rPr lang="en-US" sz="2400" dirty="0"/>
              <a:t>Peak characterization</a:t>
            </a:r>
          </a:p>
          <a:p>
            <a:pPr marL="342900" indent="-342900">
              <a:buFont typeface="Arial" panose="020B0604020202020204" pitchFamily="34" charset="0"/>
              <a:buChar char="•"/>
            </a:pPr>
            <a:r>
              <a:rPr lang="en-US" sz="2400" dirty="0"/>
              <a:t>Shift analysis, where a left shift in the RNase condition indicates RBP behavior</a:t>
            </a:r>
          </a:p>
          <a:p>
            <a:r>
              <a:rPr lang="en-US" sz="2400" dirty="0"/>
              <a:t>To gain deeper insights, we extended the analysis by:</a:t>
            </a:r>
          </a:p>
          <a:p>
            <a:pPr marL="342900" indent="-342900">
              <a:buFont typeface="Arial" panose="020B0604020202020204" pitchFamily="34" charset="0"/>
              <a:buChar char="•"/>
            </a:pPr>
            <a:r>
              <a:rPr lang="en-US" sz="2400" dirty="0"/>
              <a:t>Identifying RBPs specifically active during mitosis</a:t>
            </a:r>
          </a:p>
          <a:p>
            <a:pPr marL="342900" indent="-342900">
              <a:buFont typeface="Arial" panose="020B0604020202020204" pitchFamily="34" charset="0"/>
              <a:buChar char="•"/>
            </a:pPr>
            <a:r>
              <a:rPr lang="en-US" sz="2400" dirty="0"/>
              <a:t>Clustering peak characteristics to reveal potential complexes</a:t>
            </a:r>
          </a:p>
          <a:p>
            <a:pPr marL="342900" indent="-342900">
              <a:buFont typeface="Arial" panose="020B0604020202020204" pitchFamily="34" charset="0"/>
              <a:buChar char="•"/>
            </a:pPr>
            <a:r>
              <a:rPr lang="en-US" sz="2400" dirty="0"/>
              <a:t>Performing linear regression to predict molecular weight from peak data</a:t>
            </a:r>
          </a:p>
          <a:p>
            <a:pPr marL="342900" indent="-342900">
              <a:buFont typeface="Arial" panose="020B0604020202020204" pitchFamily="34" charset="0"/>
              <a:buChar char="•"/>
            </a:pPr>
            <a:endParaRPr lang="en-US" sz="2400" dirty="0"/>
          </a:p>
          <a:p>
            <a:endParaRPr lang="en-US" sz="2400" noProof="0" dirty="0"/>
          </a:p>
          <a:p>
            <a:endParaRPr lang="en-US" sz="2400" dirty="0"/>
          </a:p>
          <a:p>
            <a:endParaRPr lang="en-US" sz="2400" noProof="0" dirty="0"/>
          </a:p>
          <a:p>
            <a:endParaRPr lang="en-US" sz="2400" noProof="0" dirty="0"/>
          </a:p>
        </p:txBody>
      </p:sp>
      <p:cxnSp>
        <p:nvCxnSpPr>
          <p:cNvPr id="9" name="Gerade Verbindung 8">
            <a:extLst>
              <a:ext uri="{FF2B5EF4-FFF2-40B4-BE49-F238E27FC236}">
                <a16:creationId xmlns:a16="http://schemas.microsoft.com/office/drawing/2014/main" id="{9D3B4A85-17C2-E126-55D1-7B67DB9BB80E}"/>
              </a:ext>
            </a:extLst>
          </p:cNvPr>
          <p:cNvCxnSpPr/>
          <p:nvPr/>
        </p:nvCxnSpPr>
        <p:spPr>
          <a:xfrm>
            <a:off x="19882320" y="0"/>
            <a:ext cx="0" cy="3242540"/>
          </a:xfrm>
          <a:prstGeom prst="line">
            <a:avLst/>
          </a:prstGeom>
          <a:ln w="63500">
            <a:solidFill>
              <a:srgbClr val="B22F28"/>
            </a:solidFill>
          </a:ln>
        </p:spPr>
        <p:style>
          <a:lnRef idx="2">
            <a:schemeClr val="accent1"/>
          </a:lnRef>
          <a:fillRef idx="0">
            <a:schemeClr val="accent1"/>
          </a:fillRef>
          <a:effectRef idx="1">
            <a:schemeClr val="accent1"/>
          </a:effectRef>
          <a:fontRef idx="minor">
            <a:schemeClr val="tx1"/>
          </a:fontRef>
        </p:style>
      </p:cxnSp>
      <p:sp>
        <p:nvSpPr>
          <p:cNvPr id="25" name="Rechteck 24">
            <a:extLst>
              <a:ext uri="{FF2B5EF4-FFF2-40B4-BE49-F238E27FC236}">
                <a16:creationId xmlns:a16="http://schemas.microsoft.com/office/drawing/2014/main" id="{280DABE5-7ADA-CB97-5BDB-B61F91ED8A46}"/>
              </a:ext>
            </a:extLst>
          </p:cNvPr>
          <p:cNvSpPr/>
          <p:nvPr/>
        </p:nvSpPr>
        <p:spPr>
          <a:xfrm>
            <a:off x="-4" y="38655105"/>
            <a:ext cx="30275215" cy="4181278"/>
          </a:xfrm>
          <a:prstGeom prst="rect">
            <a:avLst/>
          </a:prstGeom>
          <a:solidFill>
            <a:srgbClr val="E4959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28" name="Textfeld 27">
            <a:extLst>
              <a:ext uri="{FF2B5EF4-FFF2-40B4-BE49-F238E27FC236}">
                <a16:creationId xmlns:a16="http://schemas.microsoft.com/office/drawing/2014/main" id="{723992D3-EA95-7C1B-4D4F-818583FBA106}"/>
              </a:ext>
            </a:extLst>
          </p:cNvPr>
          <p:cNvSpPr txBox="1"/>
          <p:nvPr/>
        </p:nvSpPr>
        <p:spPr>
          <a:xfrm>
            <a:off x="273917" y="2111430"/>
            <a:ext cx="19751037" cy="707886"/>
          </a:xfrm>
          <a:prstGeom prst="rect">
            <a:avLst/>
          </a:prstGeom>
          <a:noFill/>
        </p:spPr>
        <p:txBody>
          <a:bodyPr wrap="square" rtlCol="0">
            <a:spAutoFit/>
          </a:bodyPr>
          <a:lstStyle/>
          <a:p>
            <a:r>
              <a:rPr lang="en-US" sz="4000" noProof="0" dirty="0">
                <a:solidFill>
                  <a:schemeClr val="bg1"/>
                </a:solidFill>
              </a:rPr>
              <a:t>Proteome-wide screen for RNA-dependent proteins particularly relevant in mitosis</a:t>
            </a:r>
          </a:p>
        </p:txBody>
      </p:sp>
      <p:sp>
        <p:nvSpPr>
          <p:cNvPr id="30" name="Textfeld 29">
            <a:extLst>
              <a:ext uri="{FF2B5EF4-FFF2-40B4-BE49-F238E27FC236}">
                <a16:creationId xmlns:a16="http://schemas.microsoft.com/office/drawing/2014/main" id="{76D1F7F8-F76E-FDF6-3225-E832F5FABEA8}"/>
              </a:ext>
            </a:extLst>
          </p:cNvPr>
          <p:cNvSpPr txBox="1"/>
          <p:nvPr/>
        </p:nvSpPr>
        <p:spPr>
          <a:xfrm>
            <a:off x="854627" y="39095920"/>
            <a:ext cx="28694544" cy="707886"/>
          </a:xfrm>
          <a:prstGeom prst="rect">
            <a:avLst/>
          </a:prstGeom>
          <a:noFill/>
        </p:spPr>
        <p:txBody>
          <a:bodyPr wrap="square" rtlCol="0">
            <a:spAutoFit/>
          </a:bodyPr>
          <a:lstStyle/>
          <a:p>
            <a:r>
              <a:rPr lang="en-US" sz="4000" noProof="0" dirty="0">
                <a:solidFill>
                  <a:schemeClr val="bg1"/>
                </a:solidFill>
                <a:latin typeface="Source Sans Pro" panose="020B0503030403020204" pitchFamily="34" charset="0"/>
                <a:ea typeface="Source Sans Pro" panose="020B0503030403020204" pitchFamily="34" charset="0"/>
              </a:rPr>
              <a:t>Main </a:t>
            </a:r>
            <a:r>
              <a:rPr lang="en-US" sz="4000" noProof="0" dirty="0" err="1">
                <a:solidFill>
                  <a:schemeClr val="bg1"/>
                </a:solidFill>
                <a:latin typeface="Source Sans Pro" panose="020B0503030403020204" pitchFamily="34" charset="0"/>
                <a:ea typeface="Source Sans Pro" panose="020B0503030403020204" pitchFamily="34" charset="0"/>
              </a:rPr>
              <a:t>FIndings</a:t>
            </a:r>
            <a:endParaRPr lang="en-US" sz="4000" noProof="0" dirty="0">
              <a:solidFill>
                <a:schemeClr val="bg1"/>
              </a:solidFill>
              <a:latin typeface="Source Sans Pro" panose="020B0503030403020204" pitchFamily="34" charset="0"/>
              <a:ea typeface="Source Sans Pro" panose="020B0503030403020204" pitchFamily="34" charset="0"/>
            </a:endParaRPr>
          </a:p>
        </p:txBody>
      </p:sp>
      <p:sp>
        <p:nvSpPr>
          <p:cNvPr id="12" name="Rectangle 11">
            <a:extLst>
              <a:ext uri="{FF2B5EF4-FFF2-40B4-BE49-F238E27FC236}">
                <a16:creationId xmlns:a16="http://schemas.microsoft.com/office/drawing/2014/main" id="{B9A6FAFB-7C49-7213-7BD8-8E66DBEDBBBF}"/>
              </a:ext>
            </a:extLst>
          </p:cNvPr>
          <p:cNvSpPr/>
          <p:nvPr/>
        </p:nvSpPr>
        <p:spPr>
          <a:xfrm>
            <a:off x="15848412" y="11927105"/>
            <a:ext cx="5359001" cy="39247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pic>
        <p:nvPicPr>
          <p:cNvPr id="8" name="Picture 7" descr="A graph with red dots&#10;&#10;AI-generated content may be incorrect.">
            <a:extLst>
              <a:ext uri="{FF2B5EF4-FFF2-40B4-BE49-F238E27FC236}">
                <a16:creationId xmlns:a16="http://schemas.microsoft.com/office/drawing/2014/main" id="{58FC2CD0-6EDD-4966-192D-536096C3635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902479" y="11965102"/>
            <a:ext cx="5232939" cy="3924704"/>
          </a:xfrm>
          <a:prstGeom prst="rect">
            <a:avLst/>
          </a:prstGeom>
        </p:spPr>
      </p:pic>
      <p:pic>
        <p:nvPicPr>
          <p:cNvPr id="38" name="Grafik 37">
            <a:extLst>
              <a:ext uri="{FF2B5EF4-FFF2-40B4-BE49-F238E27FC236}">
                <a16:creationId xmlns:a16="http://schemas.microsoft.com/office/drawing/2014/main" id="{E5FDED8C-E7AC-C058-2B47-E49642388937}"/>
              </a:ext>
            </a:extLst>
          </p:cNvPr>
          <p:cNvPicPr>
            <a:picLocks noChangeAspect="1"/>
          </p:cNvPicPr>
          <p:nvPr/>
        </p:nvPicPr>
        <p:blipFill>
          <a:blip r:embed="rId9"/>
          <a:stretch>
            <a:fillRect/>
          </a:stretch>
        </p:blipFill>
        <p:spPr>
          <a:xfrm>
            <a:off x="22737947" y="33472771"/>
            <a:ext cx="6449752" cy="4364752"/>
          </a:xfrm>
          <a:prstGeom prst="rect">
            <a:avLst/>
          </a:prstGeom>
        </p:spPr>
      </p:pic>
      <p:sp>
        <p:nvSpPr>
          <p:cNvPr id="2" name="Abgerundetes Rechteck 1">
            <a:extLst>
              <a:ext uri="{FF2B5EF4-FFF2-40B4-BE49-F238E27FC236}">
                <a16:creationId xmlns:a16="http://schemas.microsoft.com/office/drawing/2014/main" id="{49A02D2B-FEBA-8240-4F80-1023D79A7ABD}"/>
              </a:ext>
            </a:extLst>
          </p:cNvPr>
          <p:cNvSpPr/>
          <p:nvPr/>
        </p:nvSpPr>
        <p:spPr>
          <a:xfrm>
            <a:off x="560466" y="12905499"/>
            <a:ext cx="14295120" cy="14982315"/>
          </a:xfrm>
          <a:prstGeom prst="roundRect">
            <a:avLst>
              <a:gd name="adj" fmla="val 3729"/>
            </a:avLst>
          </a:prstGeom>
          <a:solidFill>
            <a:srgbClr val="E49596">
              <a:alpha val="33168"/>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26" name="Rechteck 25">
            <a:extLst>
              <a:ext uri="{FF2B5EF4-FFF2-40B4-BE49-F238E27FC236}">
                <a16:creationId xmlns:a16="http://schemas.microsoft.com/office/drawing/2014/main" id="{BE290EAF-1A4B-D335-43DA-78DE46D94BC7}"/>
              </a:ext>
            </a:extLst>
          </p:cNvPr>
          <p:cNvSpPr/>
          <p:nvPr/>
        </p:nvSpPr>
        <p:spPr>
          <a:xfrm>
            <a:off x="898676" y="12970966"/>
            <a:ext cx="14050091" cy="10506589"/>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a:solidFill>
                  <a:schemeClr val="tx1"/>
                </a:solidFill>
                <a:latin typeface="Source Sans Pro" panose="020B0503030403020204" pitchFamily="34" charset="0"/>
                <a:ea typeface="Source Sans Pro" panose="020B0503030403020204" pitchFamily="34" charset="0"/>
              </a:rPr>
              <a:t>Shift Analysis: Finding my species </a:t>
            </a:r>
          </a:p>
        </p:txBody>
      </p:sp>
      <p:pic>
        <p:nvPicPr>
          <p:cNvPr id="29" name="Grafik 28" descr="Ein Bild, das Reihe, Diagramm, Text, Screenshot enthält.&#10;&#10;KI-generierte Inhalte können fehlerhaft sein.">
            <a:extLst>
              <a:ext uri="{FF2B5EF4-FFF2-40B4-BE49-F238E27FC236}">
                <a16:creationId xmlns:a16="http://schemas.microsoft.com/office/drawing/2014/main" id="{ACBF7A39-3336-9D05-9D48-508D000FD43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043140" y="25426971"/>
            <a:ext cx="3325770" cy="2301759"/>
          </a:xfrm>
          <a:prstGeom prst="rect">
            <a:avLst/>
          </a:prstGeom>
        </p:spPr>
      </p:pic>
      <p:pic>
        <p:nvPicPr>
          <p:cNvPr id="31" name="Grafik 30" descr="Ein Bild, das Text, Diagramm, Reihe, Screenshot enthält.&#10;&#10;KI-generierte Inhalte können fehlerhaft sein.">
            <a:extLst>
              <a:ext uri="{FF2B5EF4-FFF2-40B4-BE49-F238E27FC236}">
                <a16:creationId xmlns:a16="http://schemas.microsoft.com/office/drawing/2014/main" id="{A0E5FA54-BA75-9B3C-0580-9B0ACD702D6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22279" y="22355196"/>
            <a:ext cx="5033382" cy="3483594"/>
          </a:xfrm>
          <a:prstGeom prst="rect">
            <a:avLst/>
          </a:prstGeom>
        </p:spPr>
      </p:pic>
      <p:grpSp>
        <p:nvGrpSpPr>
          <p:cNvPr id="32" name="Gruppieren 31">
            <a:extLst>
              <a:ext uri="{FF2B5EF4-FFF2-40B4-BE49-F238E27FC236}">
                <a16:creationId xmlns:a16="http://schemas.microsoft.com/office/drawing/2014/main" id="{89CCBC6A-B864-9CD5-EAE0-99DF0B68B3EE}"/>
              </a:ext>
            </a:extLst>
          </p:cNvPr>
          <p:cNvGrpSpPr/>
          <p:nvPr/>
        </p:nvGrpSpPr>
        <p:grpSpPr>
          <a:xfrm>
            <a:off x="7361509" y="22683687"/>
            <a:ext cx="6445233" cy="2826613"/>
            <a:chOff x="5781935" y="15382625"/>
            <a:chExt cx="9102943" cy="4004262"/>
          </a:xfrm>
        </p:grpSpPr>
        <p:pic>
          <p:nvPicPr>
            <p:cNvPr id="33" name="Grafik 32">
              <a:extLst>
                <a:ext uri="{FF2B5EF4-FFF2-40B4-BE49-F238E27FC236}">
                  <a16:creationId xmlns:a16="http://schemas.microsoft.com/office/drawing/2014/main" id="{EBD00EA7-4C39-028D-529E-493655AA75AB}"/>
                </a:ext>
              </a:extLst>
            </p:cNvPr>
            <p:cNvPicPr>
              <a:picLocks noChangeAspect="1"/>
            </p:cNvPicPr>
            <p:nvPr/>
          </p:nvPicPr>
          <p:blipFill>
            <a:blip r:embed="rId12"/>
            <a:stretch>
              <a:fillRect/>
            </a:stretch>
          </p:blipFill>
          <p:spPr>
            <a:xfrm>
              <a:off x="7259397" y="15382625"/>
              <a:ext cx="5643803" cy="4004262"/>
            </a:xfrm>
            <a:prstGeom prst="rect">
              <a:avLst/>
            </a:prstGeom>
          </p:spPr>
        </p:pic>
        <p:sp>
          <p:nvSpPr>
            <p:cNvPr id="34" name="Textfeld 33">
              <a:extLst>
                <a:ext uri="{FF2B5EF4-FFF2-40B4-BE49-F238E27FC236}">
                  <a16:creationId xmlns:a16="http://schemas.microsoft.com/office/drawing/2014/main" id="{7ED38EB0-8928-F487-679D-DC08BBE8EFFC}"/>
                </a:ext>
              </a:extLst>
            </p:cNvPr>
            <p:cNvSpPr txBox="1"/>
            <p:nvPr/>
          </p:nvSpPr>
          <p:spPr>
            <a:xfrm>
              <a:off x="5781935" y="15436311"/>
              <a:ext cx="2810933" cy="830997"/>
            </a:xfrm>
            <a:prstGeom prst="rect">
              <a:avLst/>
            </a:prstGeom>
            <a:noFill/>
          </p:spPr>
          <p:txBody>
            <a:bodyPr wrap="square" rtlCol="0">
              <a:spAutoFit/>
            </a:bodyPr>
            <a:lstStyle/>
            <a:p>
              <a:pPr algn="ctr"/>
              <a:r>
                <a:rPr lang="en-US" sz="2400" noProof="0" dirty="0"/>
                <a:t>Identified </a:t>
              </a:r>
            </a:p>
            <a:p>
              <a:pPr algn="ctr"/>
              <a:r>
                <a:rPr lang="en-US" sz="2400" noProof="0" dirty="0"/>
                <a:t>RBPs</a:t>
              </a:r>
            </a:p>
          </p:txBody>
        </p:sp>
        <p:sp>
          <p:nvSpPr>
            <p:cNvPr id="35" name="Textfeld 34">
              <a:extLst>
                <a:ext uri="{FF2B5EF4-FFF2-40B4-BE49-F238E27FC236}">
                  <a16:creationId xmlns:a16="http://schemas.microsoft.com/office/drawing/2014/main" id="{F03FDA52-46F0-5D59-8ACF-A557623994B9}"/>
                </a:ext>
              </a:extLst>
            </p:cNvPr>
            <p:cNvSpPr txBox="1"/>
            <p:nvPr/>
          </p:nvSpPr>
          <p:spPr>
            <a:xfrm>
              <a:off x="11603557" y="18236389"/>
              <a:ext cx="3281321" cy="830997"/>
            </a:xfrm>
            <a:prstGeom prst="rect">
              <a:avLst/>
            </a:prstGeom>
            <a:noFill/>
          </p:spPr>
          <p:txBody>
            <a:bodyPr wrap="square" rtlCol="0">
              <a:spAutoFit/>
            </a:bodyPr>
            <a:lstStyle/>
            <a:p>
              <a:pPr algn="ctr"/>
              <a:r>
                <a:rPr lang="en-US" sz="2400" noProof="0" dirty="0" err="1"/>
                <a:t>Analysed</a:t>
              </a:r>
              <a:r>
                <a:rPr lang="en-US" sz="2400" noProof="0" dirty="0"/>
                <a:t> </a:t>
              </a:r>
            </a:p>
            <a:p>
              <a:pPr algn="ctr"/>
              <a:r>
                <a:rPr lang="en-US" sz="2400" noProof="0" dirty="0" err="1"/>
                <a:t>UniProt</a:t>
              </a:r>
              <a:r>
                <a:rPr lang="en-US" sz="2400" noProof="0" dirty="0"/>
                <a:t> RBPs</a:t>
              </a:r>
            </a:p>
          </p:txBody>
        </p:sp>
      </p:grpSp>
      <p:sp>
        <p:nvSpPr>
          <p:cNvPr id="37" name="Textfeld 36">
            <a:extLst>
              <a:ext uri="{FF2B5EF4-FFF2-40B4-BE49-F238E27FC236}">
                <a16:creationId xmlns:a16="http://schemas.microsoft.com/office/drawing/2014/main" id="{F88925D1-CFC4-5D93-A097-3F0428360137}"/>
              </a:ext>
            </a:extLst>
          </p:cNvPr>
          <p:cNvSpPr txBox="1"/>
          <p:nvPr/>
        </p:nvSpPr>
        <p:spPr>
          <a:xfrm>
            <a:off x="854627" y="13317948"/>
            <a:ext cx="6369004" cy="2677656"/>
          </a:xfrm>
          <a:prstGeom prst="rect">
            <a:avLst/>
          </a:prstGeom>
          <a:noFill/>
        </p:spPr>
        <p:txBody>
          <a:bodyPr wrap="square" rtlCol="0">
            <a:spAutoFit/>
          </a:bodyPr>
          <a:lstStyle/>
          <a:p>
            <a:pPr algn="just"/>
            <a:endParaRPr lang="en-US" sz="2400" b="1" noProof="0" dirty="0"/>
          </a:p>
          <a:p>
            <a:pPr algn="just"/>
            <a:endParaRPr lang="en-US" sz="2400" b="1" noProof="0" dirty="0"/>
          </a:p>
          <a:p>
            <a:pPr algn="just"/>
            <a:endParaRPr lang="en-US" sz="2400" b="1" noProof="0" dirty="0"/>
          </a:p>
          <a:p>
            <a:pPr algn="just"/>
            <a:endParaRPr lang="en-US" sz="2400" b="1" noProof="0" dirty="0"/>
          </a:p>
          <a:p>
            <a:pPr algn="just"/>
            <a:endParaRPr lang="en-US" sz="2400" b="1" noProof="0" dirty="0"/>
          </a:p>
          <a:p>
            <a:pPr algn="just"/>
            <a:endParaRPr lang="en-US" sz="2400" b="1" noProof="0" dirty="0"/>
          </a:p>
          <a:p>
            <a:pPr algn="just"/>
            <a:endParaRPr lang="en-US" sz="2400" b="1" noProof="0" dirty="0"/>
          </a:p>
        </p:txBody>
      </p:sp>
      <p:sp>
        <p:nvSpPr>
          <p:cNvPr id="39" name="Textfeld 38">
            <a:extLst>
              <a:ext uri="{FF2B5EF4-FFF2-40B4-BE49-F238E27FC236}">
                <a16:creationId xmlns:a16="http://schemas.microsoft.com/office/drawing/2014/main" id="{E6EF7BF0-8EEC-4498-FCA6-9E2123BFB423}"/>
              </a:ext>
            </a:extLst>
          </p:cNvPr>
          <p:cNvSpPr txBox="1"/>
          <p:nvPr/>
        </p:nvSpPr>
        <p:spPr>
          <a:xfrm>
            <a:off x="802825" y="13825667"/>
            <a:ext cx="7385975" cy="2739211"/>
          </a:xfrm>
          <a:prstGeom prst="rect">
            <a:avLst/>
          </a:prstGeom>
          <a:noFill/>
        </p:spPr>
        <p:txBody>
          <a:bodyPr wrap="square" rtlCol="0">
            <a:spAutoFit/>
          </a:bodyPr>
          <a:lstStyle/>
          <a:p>
            <a:pPr algn="just"/>
            <a:r>
              <a:rPr lang="en-US" sz="2400" b="1" noProof="0" dirty="0">
                <a:latin typeface="Source Sans Pro" panose="020B0503030403020204" pitchFamily="34" charset="0"/>
                <a:ea typeface="Source Sans Pro" panose="020B0503030403020204" pitchFamily="34" charset="0"/>
              </a:rPr>
              <a:t>Descriptive Analyses</a:t>
            </a:r>
          </a:p>
          <a:p>
            <a:pPr algn="just"/>
            <a:endParaRPr lang="en-US" sz="1000" noProof="0" dirty="0"/>
          </a:p>
          <a:p>
            <a:pPr algn="just"/>
            <a:r>
              <a:rPr lang="en-US" sz="2400" b="1" noProof="0" dirty="0"/>
              <a:t>Peak Analysis: </a:t>
            </a:r>
            <a:r>
              <a:rPr lang="en-US" sz="2400" noProof="0" dirty="0"/>
              <a:t>For each protein profile, up to 6 peaks were identified using a slope-based function. </a:t>
            </a:r>
            <a:r>
              <a:rPr lang="en-US" sz="2400" noProof="0" dirty="0" err="1"/>
              <a:t>Treshold</a:t>
            </a:r>
            <a:r>
              <a:rPr lang="en-US" sz="2400" noProof="0" dirty="0"/>
              <a:t> for peak detection was set at 3% of maximal signal intensity. Applied to normalized values for control and RNase-treated sample. </a:t>
            </a:r>
          </a:p>
          <a:p>
            <a:endParaRPr lang="en-US" noProof="0" dirty="0"/>
          </a:p>
        </p:txBody>
      </p:sp>
      <p:sp>
        <p:nvSpPr>
          <p:cNvPr id="40" name="Textfeld 39">
            <a:extLst>
              <a:ext uri="{FF2B5EF4-FFF2-40B4-BE49-F238E27FC236}">
                <a16:creationId xmlns:a16="http://schemas.microsoft.com/office/drawing/2014/main" id="{9E00ACD3-20DA-AFDB-EE91-F0B099D4597C}"/>
              </a:ext>
            </a:extLst>
          </p:cNvPr>
          <p:cNvSpPr txBox="1"/>
          <p:nvPr/>
        </p:nvSpPr>
        <p:spPr>
          <a:xfrm>
            <a:off x="882079" y="16846665"/>
            <a:ext cx="13908659" cy="1938992"/>
          </a:xfrm>
          <a:prstGeom prst="rect">
            <a:avLst/>
          </a:prstGeom>
          <a:noFill/>
        </p:spPr>
        <p:txBody>
          <a:bodyPr wrap="square" rtlCol="0">
            <a:spAutoFit/>
          </a:bodyPr>
          <a:lstStyle/>
          <a:p>
            <a:pPr algn="just"/>
            <a:r>
              <a:rPr lang="en-US" sz="2400" b="1" noProof="0" dirty="0"/>
              <a:t>Shift Characteristics </a:t>
            </a:r>
            <a:r>
              <a:rPr lang="en-US" sz="2400" noProof="0" dirty="0">
                <a:latin typeface="Source Sans Pro" panose="020B0503030403020204" pitchFamily="34" charset="0"/>
                <a:ea typeface="Source Sans Pro" panose="020B0503030403020204" pitchFamily="34" charset="0"/>
              </a:rPr>
              <a:t>Protein distributions were </a:t>
            </a:r>
          </a:p>
          <a:p>
            <a:pPr algn="just"/>
            <a:r>
              <a:rPr lang="en-US" sz="2400" noProof="0" dirty="0">
                <a:latin typeface="Source Sans Pro" panose="020B0503030403020204" pitchFamily="34" charset="0"/>
                <a:ea typeface="Source Sans Pro" panose="020B0503030403020204" pitchFamily="34" charset="0"/>
              </a:rPr>
              <a:t>summarized using the Center of Mass (</a:t>
            </a:r>
            <a:r>
              <a:rPr lang="en-US" sz="2400" noProof="0" dirty="0" err="1">
                <a:latin typeface="Source Sans Pro" panose="020B0503030403020204" pitchFamily="34" charset="0"/>
                <a:ea typeface="Source Sans Pro" panose="020B0503030403020204" pitchFamily="34" charset="0"/>
              </a:rPr>
              <a:t>CoM</a:t>
            </a:r>
            <a:r>
              <a:rPr lang="en-US" sz="2400" noProof="0" dirty="0">
                <a:latin typeface="Source Sans Pro" panose="020B0503030403020204" pitchFamily="34" charset="0"/>
                <a:ea typeface="Source Sans Pro" panose="020B0503030403020204" pitchFamily="34" charset="0"/>
              </a:rPr>
              <a:t>), calculated</a:t>
            </a:r>
          </a:p>
          <a:p>
            <a:pPr algn="just"/>
            <a:r>
              <a:rPr lang="en-US" sz="2400" noProof="0" dirty="0">
                <a:latin typeface="Source Sans Pro" panose="020B0503030403020204" pitchFamily="34" charset="0"/>
                <a:ea typeface="Source Sans Pro" panose="020B0503030403020204" pitchFamily="34" charset="0"/>
              </a:rPr>
              <a:t> as the weighted average across all fractions. Shifts were defined as </a:t>
            </a:r>
            <a:r>
              <a:rPr lang="en-US" sz="2400" noProof="0" dirty="0" err="1">
                <a:latin typeface="Source Sans Pro" panose="020B0503030403020204" pitchFamily="34" charset="0"/>
                <a:ea typeface="Source Sans Pro" panose="020B0503030403020204" pitchFamily="34" charset="0"/>
              </a:rPr>
              <a:t>CoM_Ctrl</a:t>
            </a:r>
            <a:r>
              <a:rPr lang="en-US" sz="2400" noProof="0" dirty="0">
                <a:latin typeface="Source Sans Pro" panose="020B0503030403020204" pitchFamily="34" charset="0"/>
                <a:ea typeface="Source Sans Pro" panose="020B0503030403020204" pitchFamily="34" charset="0"/>
              </a:rPr>
              <a:t> – </a:t>
            </a:r>
            <a:r>
              <a:rPr lang="en-US" sz="2400" noProof="0" dirty="0" err="1">
                <a:latin typeface="Source Sans Pro" panose="020B0503030403020204" pitchFamily="34" charset="0"/>
                <a:ea typeface="Source Sans Pro" panose="020B0503030403020204" pitchFamily="34" charset="0"/>
              </a:rPr>
              <a:t>CoM_RNase</a:t>
            </a:r>
            <a:r>
              <a:rPr lang="en-US" sz="2400" noProof="0" dirty="0">
                <a:latin typeface="Source Sans Pro" panose="020B0503030403020204" pitchFamily="34" charset="0"/>
                <a:ea typeface="Source Sans Pro" panose="020B0503030403020204" pitchFamily="34" charset="0"/>
              </a:rPr>
              <a:t>: positive values indicated a leftward shift, negative values a rightward shift, and values near zero no change in distribution.</a:t>
            </a:r>
          </a:p>
          <a:p>
            <a:pPr algn="just"/>
            <a:endParaRPr lang="en-US" sz="2400" noProof="0" dirty="0">
              <a:latin typeface="Source Sans Pro" panose="020B0503030403020204" pitchFamily="34" charset="0"/>
              <a:ea typeface="Source Sans Pro" panose="020B0503030403020204" pitchFamily="34" charset="0"/>
            </a:endParaRPr>
          </a:p>
        </p:txBody>
      </p:sp>
      <p:pic>
        <p:nvPicPr>
          <p:cNvPr id="41" name="Grafik 40">
            <a:extLst>
              <a:ext uri="{FF2B5EF4-FFF2-40B4-BE49-F238E27FC236}">
                <a16:creationId xmlns:a16="http://schemas.microsoft.com/office/drawing/2014/main" id="{085B1AAD-70BC-D43F-DE61-2739306A23EC}"/>
              </a:ext>
            </a:extLst>
          </p:cNvPr>
          <p:cNvPicPr>
            <a:picLocks noChangeAspect="1"/>
          </p:cNvPicPr>
          <p:nvPr/>
        </p:nvPicPr>
        <p:blipFill>
          <a:blip r:embed="rId13"/>
          <a:stretch>
            <a:fillRect/>
          </a:stretch>
        </p:blipFill>
        <p:spPr>
          <a:xfrm>
            <a:off x="8502076" y="13319527"/>
            <a:ext cx="6236519" cy="3421957"/>
          </a:xfrm>
          <a:prstGeom prst="rect">
            <a:avLst/>
          </a:prstGeom>
        </p:spPr>
      </p:pic>
      <p:grpSp>
        <p:nvGrpSpPr>
          <p:cNvPr id="42" name="Gruppieren 41">
            <a:extLst>
              <a:ext uri="{FF2B5EF4-FFF2-40B4-BE49-F238E27FC236}">
                <a16:creationId xmlns:a16="http://schemas.microsoft.com/office/drawing/2014/main" id="{AF808B17-6572-A307-B9E8-253821F89EE7}"/>
              </a:ext>
            </a:extLst>
          </p:cNvPr>
          <p:cNvGrpSpPr/>
          <p:nvPr/>
        </p:nvGrpSpPr>
        <p:grpSpPr>
          <a:xfrm>
            <a:off x="4765060" y="18464738"/>
            <a:ext cx="4328867" cy="860116"/>
            <a:chOff x="9061760" y="14098081"/>
            <a:chExt cx="4328867" cy="860116"/>
          </a:xfrm>
        </p:grpSpPr>
        <p:sp>
          <p:nvSpPr>
            <p:cNvPr id="45" name="Abgerundetes Rechteck 44">
              <a:extLst>
                <a:ext uri="{FF2B5EF4-FFF2-40B4-BE49-F238E27FC236}">
                  <a16:creationId xmlns:a16="http://schemas.microsoft.com/office/drawing/2014/main" id="{383CE23E-E30E-605A-7CAB-C3F82B7FB91A}"/>
                </a:ext>
              </a:extLst>
            </p:cNvPr>
            <p:cNvSpPr/>
            <p:nvPr/>
          </p:nvSpPr>
          <p:spPr>
            <a:xfrm>
              <a:off x="9061760" y="14098081"/>
              <a:ext cx="4328867" cy="860116"/>
            </a:xfrm>
            <a:prstGeom prst="roundRect">
              <a:avLst/>
            </a:prstGeom>
            <a:solidFill>
              <a:srgbClr val="FCF2F1"/>
            </a:solidFill>
            <a:ln w="25400">
              <a:solidFill>
                <a:srgbClr val="B22F27"/>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mc:AlternateContent xmlns:mc="http://schemas.openxmlformats.org/markup-compatibility/2006" xmlns:a14="http://schemas.microsoft.com/office/drawing/2010/main">
          <mc:Choice Requires="a14">
            <p:sp>
              <p:nvSpPr>
                <p:cNvPr id="47" name="Textfeld 46">
                  <a:extLst>
                    <a:ext uri="{FF2B5EF4-FFF2-40B4-BE49-F238E27FC236}">
                      <a16:creationId xmlns:a16="http://schemas.microsoft.com/office/drawing/2014/main" id="{C8697122-1F57-2A95-C751-74F7E5823F08}"/>
                    </a:ext>
                  </a:extLst>
                </p:cNvPr>
                <p:cNvSpPr txBox="1"/>
                <p:nvPr/>
              </p:nvSpPr>
              <p:spPr>
                <a:xfrm>
                  <a:off x="9305642" y="14157997"/>
                  <a:ext cx="3990516" cy="7214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noProof="0" smtClean="0">
                            <a:latin typeface="Cambria Math" panose="02040503050406030204" pitchFamily="18" charset="0"/>
                          </a:rPr>
                          <m:t>𝐶𝑜𝑀</m:t>
                        </m:r>
                        <m:r>
                          <a:rPr lang="en-US" sz="2000" b="0" i="1" noProof="0" smtClean="0">
                            <a:latin typeface="Cambria Math" panose="02040503050406030204" pitchFamily="18" charset="0"/>
                          </a:rPr>
                          <m:t>= </m:t>
                        </m:r>
                        <m:f>
                          <m:fPr>
                            <m:ctrlPr>
                              <a:rPr lang="en-US" sz="2000" b="0" i="1" noProof="0" smtClean="0">
                                <a:latin typeface="Cambria Math" panose="02040503050406030204" pitchFamily="18" charset="0"/>
                              </a:rPr>
                            </m:ctrlPr>
                          </m:fPr>
                          <m:num>
                            <m:nary>
                              <m:naryPr>
                                <m:chr m:val="∑"/>
                                <m:limLoc m:val="subSup"/>
                                <m:ctrlPr>
                                  <a:rPr lang="en-US" sz="2000" b="0" i="1" noProof="0" smtClean="0">
                                    <a:latin typeface="Cambria Math" panose="02040503050406030204" pitchFamily="18" charset="0"/>
                                  </a:rPr>
                                </m:ctrlPr>
                              </m:naryPr>
                              <m:sub>
                                <m:r>
                                  <m:rPr>
                                    <m:brk m:alnAt="25"/>
                                  </m:rPr>
                                  <a:rPr lang="en-US" sz="2000" b="0" i="1" noProof="0" smtClean="0">
                                    <a:latin typeface="Cambria Math" panose="02040503050406030204" pitchFamily="18" charset="0"/>
                                  </a:rPr>
                                  <m:t>𝑖</m:t>
                                </m:r>
                                <m:r>
                                  <a:rPr lang="en-US" sz="2000" b="0" i="1" noProof="0" smtClean="0">
                                    <a:latin typeface="Cambria Math" panose="02040503050406030204" pitchFamily="18" charset="0"/>
                                  </a:rPr>
                                  <m:t>=1</m:t>
                                </m:r>
                              </m:sub>
                              <m:sup>
                                <m:r>
                                  <a:rPr lang="en-US" sz="2000" b="0" i="1" noProof="0" smtClean="0">
                                    <a:latin typeface="Cambria Math" panose="02040503050406030204" pitchFamily="18" charset="0"/>
                                  </a:rPr>
                                  <m:t>25</m:t>
                                </m:r>
                              </m:sup>
                              <m:e>
                                <m:sSub>
                                  <m:sSubPr>
                                    <m:ctrlPr>
                                      <a:rPr lang="en-US" sz="2000" b="0" i="1" noProof="0" smtClean="0">
                                        <a:latin typeface="Cambria Math" panose="02040503050406030204" pitchFamily="18" charset="0"/>
                                      </a:rPr>
                                    </m:ctrlPr>
                                  </m:sSubPr>
                                  <m:e>
                                    <m:r>
                                      <a:rPr lang="en-US" sz="2000" b="0" i="1" noProof="0" smtClean="0">
                                        <a:latin typeface="Cambria Math" panose="02040503050406030204" pitchFamily="18" charset="0"/>
                                      </a:rPr>
                                      <m:t>𝑓𝑟𝑎𝑐𝑡𝑖𝑜𝑛</m:t>
                                    </m:r>
                                  </m:e>
                                  <m:sub>
                                    <m:r>
                                      <a:rPr lang="en-US" sz="2000" b="0" i="1" noProof="0" smtClean="0">
                                        <a:latin typeface="Cambria Math" panose="02040503050406030204" pitchFamily="18" charset="0"/>
                                      </a:rPr>
                                      <m:t>𝑖</m:t>
                                    </m:r>
                                  </m:sub>
                                </m:sSub>
                                <m:r>
                                  <a:rPr lang="en-US" sz="2000" b="0" i="1" noProof="0" smtClean="0">
                                    <a:latin typeface="Cambria Math" panose="02040503050406030204" pitchFamily="18" charset="0"/>
                                  </a:rPr>
                                  <m:t>∗ </m:t>
                                </m:r>
                                <m:sSub>
                                  <m:sSubPr>
                                    <m:ctrlPr>
                                      <a:rPr lang="en-US" sz="2000" b="0" i="1" noProof="0" smtClean="0">
                                        <a:latin typeface="Cambria Math" panose="02040503050406030204" pitchFamily="18" charset="0"/>
                                      </a:rPr>
                                    </m:ctrlPr>
                                  </m:sSubPr>
                                  <m:e>
                                    <m:r>
                                      <a:rPr lang="en-US" sz="2000" b="0" i="1" noProof="0" smtClean="0">
                                        <a:latin typeface="Cambria Math" panose="02040503050406030204" pitchFamily="18" charset="0"/>
                                      </a:rPr>
                                      <m:t>𝑖𝑛𝑡𝑒𝑛𝑠𝑖𝑡𝑦</m:t>
                                    </m:r>
                                  </m:e>
                                  <m:sub>
                                    <m:r>
                                      <a:rPr lang="en-US" sz="2000" b="0" i="1" noProof="0" smtClean="0">
                                        <a:latin typeface="Cambria Math" panose="02040503050406030204" pitchFamily="18" charset="0"/>
                                      </a:rPr>
                                      <m:t>𝑖</m:t>
                                    </m:r>
                                  </m:sub>
                                </m:sSub>
                              </m:e>
                            </m:nary>
                          </m:num>
                          <m:den>
                            <m:nary>
                              <m:naryPr>
                                <m:chr m:val="∑"/>
                                <m:limLoc m:val="subSup"/>
                                <m:ctrlPr>
                                  <a:rPr lang="en-US" sz="2000" b="0" i="1" noProof="0" smtClean="0">
                                    <a:latin typeface="Cambria Math" panose="02040503050406030204" pitchFamily="18" charset="0"/>
                                  </a:rPr>
                                </m:ctrlPr>
                              </m:naryPr>
                              <m:sub>
                                <m:r>
                                  <m:rPr>
                                    <m:brk m:alnAt="25"/>
                                  </m:rPr>
                                  <a:rPr lang="en-US" sz="2000" b="0" i="1" noProof="0" smtClean="0">
                                    <a:latin typeface="Cambria Math" panose="02040503050406030204" pitchFamily="18" charset="0"/>
                                  </a:rPr>
                                  <m:t>𝑖</m:t>
                                </m:r>
                                <m:r>
                                  <a:rPr lang="en-US" sz="2000" b="0" i="1" noProof="0" smtClean="0">
                                    <a:latin typeface="Cambria Math" panose="02040503050406030204" pitchFamily="18" charset="0"/>
                                  </a:rPr>
                                  <m:t>=1</m:t>
                                </m:r>
                              </m:sub>
                              <m:sup>
                                <m:r>
                                  <a:rPr lang="en-US" sz="2000" b="0" i="1" noProof="0" smtClean="0">
                                    <a:latin typeface="Cambria Math" panose="02040503050406030204" pitchFamily="18" charset="0"/>
                                  </a:rPr>
                                  <m:t>25</m:t>
                                </m:r>
                              </m:sup>
                              <m:e>
                                <m:sSub>
                                  <m:sSubPr>
                                    <m:ctrlPr>
                                      <a:rPr lang="en-US" sz="2000" b="0" i="1" noProof="0" smtClean="0">
                                        <a:latin typeface="Cambria Math" panose="02040503050406030204" pitchFamily="18" charset="0"/>
                                      </a:rPr>
                                    </m:ctrlPr>
                                  </m:sSubPr>
                                  <m:e>
                                    <m:r>
                                      <a:rPr lang="en-US" sz="2000" b="0" i="1" noProof="0" smtClean="0">
                                        <a:latin typeface="Cambria Math" panose="02040503050406030204" pitchFamily="18" charset="0"/>
                                      </a:rPr>
                                      <m:t>𝑖𝑛𝑡𝑒𝑛𝑠𝑖𝑡𝑦</m:t>
                                    </m:r>
                                  </m:e>
                                  <m:sub>
                                    <m:r>
                                      <a:rPr lang="en-US" sz="2000" b="0" i="1" noProof="0" smtClean="0">
                                        <a:latin typeface="Cambria Math" panose="02040503050406030204" pitchFamily="18" charset="0"/>
                                      </a:rPr>
                                      <m:t>𝑖</m:t>
                                    </m:r>
                                  </m:sub>
                                </m:sSub>
                              </m:e>
                            </m:nary>
                          </m:den>
                        </m:f>
                      </m:oMath>
                    </m:oMathPara>
                  </a14:m>
                  <a:endParaRPr lang="en-US" sz="2000" noProof="0" dirty="0"/>
                </a:p>
              </p:txBody>
            </p:sp>
          </mc:Choice>
          <mc:Fallback xmlns="">
            <p:sp>
              <p:nvSpPr>
                <p:cNvPr id="47" name="Textfeld 46">
                  <a:extLst>
                    <a:ext uri="{FF2B5EF4-FFF2-40B4-BE49-F238E27FC236}">
                      <a16:creationId xmlns:a16="http://schemas.microsoft.com/office/drawing/2014/main" id="{C8697122-1F57-2A95-C751-74F7E5823F08}"/>
                    </a:ext>
                  </a:extLst>
                </p:cNvPr>
                <p:cNvSpPr txBox="1">
                  <a:spLocks noRot="1" noChangeAspect="1" noMove="1" noResize="1" noEditPoints="1" noAdjustHandles="1" noChangeArrowheads="1" noChangeShapeType="1" noTextEdit="1"/>
                </p:cNvSpPr>
                <p:nvPr/>
              </p:nvSpPr>
              <p:spPr>
                <a:xfrm>
                  <a:off x="9305642" y="14157997"/>
                  <a:ext cx="3990516" cy="721480"/>
                </a:xfrm>
                <a:prstGeom prst="rect">
                  <a:avLst/>
                </a:prstGeom>
                <a:blipFill>
                  <a:blip r:embed="rId15"/>
                  <a:stretch>
                    <a:fillRect/>
                  </a:stretch>
                </a:blipFill>
              </p:spPr>
              <p:txBody>
                <a:bodyPr/>
                <a:lstStyle/>
                <a:p>
                  <a:r>
                    <a:rPr lang="de-DE">
                      <a:noFill/>
                    </a:rPr>
                    <a:t> </a:t>
                  </a:r>
                </a:p>
              </p:txBody>
            </p:sp>
          </mc:Fallback>
        </mc:AlternateContent>
      </p:grpSp>
      <p:graphicFrame>
        <p:nvGraphicFramePr>
          <p:cNvPr id="48" name="Diagramm 47">
            <a:extLst>
              <a:ext uri="{FF2B5EF4-FFF2-40B4-BE49-F238E27FC236}">
                <a16:creationId xmlns:a16="http://schemas.microsoft.com/office/drawing/2014/main" id="{B4582048-10B5-61D2-9583-8E75A86FF2D5}"/>
              </a:ext>
            </a:extLst>
          </p:cNvPr>
          <p:cNvGraphicFramePr/>
          <p:nvPr>
            <p:extLst>
              <p:ext uri="{D42A27DB-BD31-4B8C-83A1-F6EECF244321}">
                <p14:modId xmlns:p14="http://schemas.microsoft.com/office/powerpoint/2010/main" val="930634812"/>
              </p:ext>
            </p:extLst>
          </p:nvPr>
        </p:nvGraphicFramePr>
        <p:xfrm>
          <a:off x="10284771" y="18443121"/>
          <a:ext cx="4328867" cy="2525627"/>
        </p:xfrm>
        <a:graphic>
          <a:graphicData uri="http://schemas.openxmlformats.org/drawingml/2006/chart">
            <c:chart xmlns:c="http://schemas.openxmlformats.org/drawingml/2006/chart" xmlns:r="http://schemas.openxmlformats.org/officeDocument/2006/relationships" r:id="rId16"/>
          </a:graphicData>
        </a:graphic>
      </p:graphicFrame>
      <p:sp>
        <p:nvSpPr>
          <p:cNvPr id="49" name="Textfeld 48">
            <a:extLst>
              <a:ext uri="{FF2B5EF4-FFF2-40B4-BE49-F238E27FC236}">
                <a16:creationId xmlns:a16="http://schemas.microsoft.com/office/drawing/2014/main" id="{06A51717-529C-69ED-4034-81B1351AD584}"/>
              </a:ext>
            </a:extLst>
          </p:cNvPr>
          <p:cNvSpPr txBox="1"/>
          <p:nvPr/>
        </p:nvSpPr>
        <p:spPr>
          <a:xfrm>
            <a:off x="898676" y="19136735"/>
            <a:ext cx="9214407" cy="3631763"/>
          </a:xfrm>
          <a:prstGeom prst="rect">
            <a:avLst/>
          </a:prstGeom>
          <a:noFill/>
        </p:spPr>
        <p:txBody>
          <a:bodyPr wrap="square" rtlCol="0">
            <a:spAutoFit/>
          </a:bodyPr>
          <a:lstStyle/>
          <a:p>
            <a:pPr algn="just"/>
            <a:r>
              <a:rPr lang="en-US" sz="2400" b="1" noProof="0" dirty="0">
                <a:latin typeface="Source Sans Pro" panose="020B0503030403020204" pitchFamily="34" charset="0"/>
                <a:ea typeface="Source Sans Pro" panose="020B0503030403020204" pitchFamily="34" charset="0"/>
              </a:rPr>
              <a:t>Statistical Analysis</a:t>
            </a:r>
          </a:p>
          <a:p>
            <a:pPr algn="just"/>
            <a:endParaRPr lang="en-US" sz="1000" noProof="0" dirty="0">
              <a:latin typeface="Source Sans Pro" panose="020B0503030403020204" pitchFamily="34" charset="0"/>
              <a:ea typeface="Source Sans Pro" panose="020B0503030403020204" pitchFamily="34" charset="0"/>
            </a:endParaRPr>
          </a:p>
          <a:p>
            <a:pPr algn="just"/>
            <a:r>
              <a:rPr lang="en-US" sz="2400" b="1" noProof="0" dirty="0">
                <a:latin typeface="Source Sans Pro" panose="020B0503030403020204" pitchFamily="34" charset="0"/>
                <a:ea typeface="Source Sans Pro" panose="020B0503030403020204" pitchFamily="34" charset="0"/>
              </a:rPr>
              <a:t>T-Test: </a:t>
            </a:r>
            <a:r>
              <a:rPr lang="en-US" sz="2400" noProof="0" dirty="0">
                <a:latin typeface="Source Sans Pro" panose="020B0503030403020204" pitchFamily="34" charset="0"/>
                <a:ea typeface="Source Sans Pro" panose="020B0503030403020204" pitchFamily="34" charset="0"/>
              </a:rPr>
              <a:t>To statistically assess RNA dependence, we computed shift distances from </a:t>
            </a:r>
            <a:r>
              <a:rPr lang="en-US" sz="2400" noProof="0" dirty="0" err="1">
                <a:latin typeface="Source Sans Pro" panose="020B0503030403020204" pitchFamily="34" charset="0"/>
                <a:ea typeface="Source Sans Pro" panose="020B0503030403020204" pitchFamily="34" charset="0"/>
              </a:rPr>
              <a:t>CoM</a:t>
            </a:r>
            <a:r>
              <a:rPr lang="en-US" sz="2400" noProof="0" dirty="0">
                <a:latin typeface="Source Sans Pro" panose="020B0503030403020204" pitchFamily="34" charset="0"/>
                <a:ea typeface="Source Sans Pro" panose="020B0503030403020204" pitchFamily="34" charset="0"/>
              </a:rPr>
              <a:t> values across all replicates. A Shapiro-Wilk test was performed to confirm normality. If normally distributed, a one-sided t-test was used to assess whether the mean shift exceeded 1. </a:t>
            </a:r>
          </a:p>
          <a:p>
            <a:pPr algn="just"/>
            <a:endParaRPr lang="en-US" sz="1000" noProof="0" dirty="0">
              <a:latin typeface="Source Sans Pro" panose="020B0503030403020204" pitchFamily="34" charset="0"/>
              <a:ea typeface="Source Sans Pro" panose="020B0503030403020204" pitchFamily="34" charset="0"/>
            </a:endParaRPr>
          </a:p>
          <a:p>
            <a:pPr algn="just"/>
            <a:r>
              <a:rPr lang="en-US" sz="2400" noProof="0" dirty="0">
                <a:latin typeface="Source Sans Pro" panose="020B0503030403020204" pitchFamily="34" charset="0"/>
                <a:ea typeface="Source Sans Pro" panose="020B0503030403020204" pitchFamily="34" charset="0"/>
              </a:rPr>
              <a:t>Out of 7159 </a:t>
            </a:r>
            <a:r>
              <a:rPr lang="en-US" sz="2400" noProof="0" dirty="0" err="1">
                <a:latin typeface="Source Sans Pro" panose="020B0503030403020204" pitchFamily="34" charset="0"/>
                <a:ea typeface="Source Sans Pro" panose="020B0503030403020204" pitchFamily="34" charset="0"/>
              </a:rPr>
              <a:t>analysed</a:t>
            </a:r>
            <a:r>
              <a:rPr lang="en-US" sz="2400" noProof="0" dirty="0">
                <a:latin typeface="Source Sans Pro" panose="020B0503030403020204" pitchFamily="34" charset="0"/>
                <a:ea typeface="Source Sans Pro" panose="020B0503030403020204" pitchFamily="34" charset="0"/>
              </a:rPr>
              <a:t> Proteins, </a:t>
            </a:r>
            <a:r>
              <a:rPr lang="en-US" sz="2400" b="1" noProof="0" dirty="0">
                <a:latin typeface="Source Sans Pro" panose="020B0503030403020204" pitchFamily="34" charset="0"/>
                <a:ea typeface="Source Sans Pro" panose="020B0503030403020204" pitchFamily="34" charset="0"/>
              </a:rPr>
              <a:t>794 </a:t>
            </a:r>
            <a:r>
              <a:rPr lang="en-US" sz="2400" b="1" noProof="0" dirty="0" err="1">
                <a:latin typeface="Source Sans Pro" panose="020B0503030403020204" pitchFamily="34" charset="0"/>
                <a:ea typeface="Source Sans Pro" panose="020B0503030403020204" pitchFamily="34" charset="0"/>
              </a:rPr>
              <a:t>exihibited</a:t>
            </a:r>
            <a:r>
              <a:rPr lang="en-US" sz="2400" b="1" noProof="0" dirty="0">
                <a:latin typeface="Source Sans Pro" panose="020B0503030403020204" pitchFamily="34" charset="0"/>
                <a:ea typeface="Source Sans Pro" panose="020B0503030403020204" pitchFamily="34" charset="0"/>
              </a:rPr>
              <a:t> a significant shift  </a:t>
            </a:r>
            <a:r>
              <a:rPr lang="en-US" sz="2400" noProof="0" dirty="0">
                <a:latin typeface="Source Sans Pro" panose="020B0503030403020204" pitchFamily="34" charset="0"/>
                <a:ea typeface="Source Sans Pro" panose="020B0503030403020204" pitchFamily="34" charset="0"/>
              </a:rPr>
              <a:t>and where classified as RBPs. </a:t>
            </a:r>
          </a:p>
          <a:p>
            <a:pPr algn="just"/>
            <a:endParaRPr lang="en-US" sz="2400" noProof="0" dirty="0">
              <a:latin typeface="Source Sans Pro" panose="020B0503030403020204" pitchFamily="34" charset="0"/>
              <a:ea typeface="Source Sans Pro" panose="020B0503030403020204" pitchFamily="34" charset="0"/>
            </a:endParaRPr>
          </a:p>
          <a:p>
            <a:endParaRPr lang="en-US" noProof="0" dirty="0"/>
          </a:p>
        </p:txBody>
      </p:sp>
      <p:sp>
        <p:nvSpPr>
          <p:cNvPr id="50" name="Textfeld 49">
            <a:extLst>
              <a:ext uri="{FF2B5EF4-FFF2-40B4-BE49-F238E27FC236}">
                <a16:creationId xmlns:a16="http://schemas.microsoft.com/office/drawing/2014/main" id="{71AC231F-D6F1-37AC-E477-4F200AD7EBA5}"/>
              </a:ext>
            </a:extLst>
          </p:cNvPr>
          <p:cNvSpPr txBox="1"/>
          <p:nvPr/>
        </p:nvSpPr>
        <p:spPr>
          <a:xfrm>
            <a:off x="10205042" y="21096358"/>
            <a:ext cx="4488326" cy="646331"/>
          </a:xfrm>
          <a:prstGeom prst="rect">
            <a:avLst/>
          </a:prstGeom>
          <a:noFill/>
        </p:spPr>
        <p:txBody>
          <a:bodyPr wrap="square" rtlCol="0">
            <a:spAutoFit/>
          </a:bodyPr>
          <a:lstStyle/>
          <a:p>
            <a:pPr algn="just"/>
            <a:r>
              <a:rPr lang="en-US" sz="1200" b="1" i="1" dirty="0">
                <a:latin typeface="Source Sans Pro" panose="020B0503030403020204" pitchFamily="34" charset="0"/>
                <a:ea typeface="Source Sans Pro" panose="020B0503030403020204" pitchFamily="34" charset="0"/>
              </a:rPr>
              <a:t>Fig</a:t>
            </a:r>
            <a:r>
              <a:rPr lang="en-US" sz="1200" b="1" i="1" noProof="0" dirty="0">
                <a:latin typeface="Source Sans Pro" panose="020B0503030403020204" pitchFamily="34" charset="0"/>
                <a:ea typeface="Source Sans Pro" panose="020B0503030403020204" pitchFamily="34" charset="0"/>
              </a:rPr>
              <a:t>. X Results and Limitations of Shift </a:t>
            </a:r>
            <a:r>
              <a:rPr lang="en-US" sz="1200" b="1" i="1" noProof="0" dirty="0" err="1">
                <a:latin typeface="Source Sans Pro" panose="020B0503030403020204" pitchFamily="34" charset="0"/>
                <a:ea typeface="Source Sans Pro" panose="020B0503030403020204" pitchFamily="34" charset="0"/>
              </a:rPr>
              <a:t>Sginificance</a:t>
            </a:r>
            <a:r>
              <a:rPr lang="en-US" sz="1200" b="1" i="1" noProof="0" dirty="0">
                <a:latin typeface="Source Sans Pro" panose="020B0503030403020204" pitchFamily="34" charset="0"/>
                <a:ea typeface="Source Sans Pro" panose="020B0503030403020204" pitchFamily="34" charset="0"/>
              </a:rPr>
              <a:t> Testing: </a:t>
            </a:r>
            <a:r>
              <a:rPr lang="en-US" sz="1200" i="1" noProof="0" dirty="0">
                <a:latin typeface="Source Sans Pro" panose="020B0503030403020204" pitchFamily="34" charset="0"/>
                <a:ea typeface="Source Sans Pro" panose="020B0503030403020204" pitchFamily="34" charset="0"/>
              </a:rPr>
              <a:t>Outcome of t-test and pipeline evaluation for all proteins, with representation of all excluded proteins. </a:t>
            </a:r>
          </a:p>
        </p:txBody>
      </p:sp>
      <p:sp>
        <p:nvSpPr>
          <p:cNvPr id="51" name="Textfeld 50">
            <a:extLst>
              <a:ext uri="{FF2B5EF4-FFF2-40B4-BE49-F238E27FC236}">
                <a16:creationId xmlns:a16="http://schemas.microsoft.com/office/drawing/2014/main" id="{1EFE5839-827F-4EE7-93B1-21F410F3AF68}"/>
              </a:ext>
            </a:extLst>
          </p:cNvPr>
          <p:cNvSpPr txBox="1"/>
          <p:nvPr/>
        </p:nvSpPr>
        <p:spPr>
          <a:xfrm>
            <a:off x="8478844" y="16779116"/>
            <a:ext cx="6282985" cy="461665"/>
          </a:xfrm>
          <a:prstGeom prst="rect">
            <a:avLst/>
          </a:prstGeom>
          <a:noFill/>
        </p:spPr>
        <p:txBody>
          <a:bodyPr wrap="square" rtlCol="0">
            <a:spAutoFit/>
          </a:bodyPr>
          <a:lstStyle/>
          <a:p>
            <a:r>
              <a:rPr lang="en-US" sz="1200" b="1" i="1" dirty="0">
                <a:latin typeface="Source Sans Pro" panose="020B0503030403020204" pitchFamily="34" charset="0"/>
                <a:ea typeface="Source Sans Pro" panose="020B0503030403020204" pitchFamily="34" charset="0"/>
              </a:rPr>
              <a:t>Fig</a:t>
            </a:r>
            <a:r>
              <a:rPr lang="en-US" sz="1200" b="1" i="1" noProof="0" dirty="0">
                <a:latin typeface="Source Sans Pro" panose="020B0503030403020204" pitchFamily="34" charset="0"/>
                <a:ea typeface="Source Sans Pro" panose="020B0503030403020204" pitchFamily="34" charset="0"/>
              </a:rPr>
              <a:t>. X  Intensity profile of RS6 : </a:t>
            </a:r>
            <a:r>
              <a:rPr lang="en-US" sz="1200" i="1" noProof="0" dirty="0">
                <a:latin typeface="Source Sans Pro" panose="020B0503030403020204" pitchFamily="34" charset="0"/>
                <a:ea typeface="Source Sans Pro" panose="020B0503030403020204" pitchFamily="34" charset="0"/>
              </a:rPr>
              <a:t>Plot shows normalized signal distributions as well as extracted descriptive parameters such as peak positions, peak heights, and shift distance, t-test </a:t>
            </a:r>
            <a:r>
              <a:rPr lang="en-US" sz="1200" i="1" noProof="0" dirty="0" err="1">
                <a:latin typeface="Source Sans Pro" panose="020B0503030403020204" pitchFamily="34" charset="0"/>
                <a:ea typeface="Source Sans Pro" panose="020B0503030403020204" pitchFamily="34" charset="0"/>
              </a:rPr>
              <a:t>rsults</a:t>
            </a:r>
            <a:r>
              <a:rPr lang="en-US" sz="1200" i="1" noProof="0" dirty="0">
                <a:latin typeface="Source Sans Pro" panose="020B0503030403020204" pitchFamily="34" charset="0"/>
                <a:ea typeface="Source Sans Pro" panose="020B0503030403020204" pitchFamily="34" charset="0"/>
              </a:rPr>
              <a:t>, etc. </a:t>
            </a:r>
          </a:p>
        </p:txBody>
      </p:sp>
      <p:sp>
        <p:nvSpPr>
          <p:cNvPr id="13" name="Textfeld 12">
            <a:extLst>
              <a:ext uri="{FF2B5EF4-FFF2-40B4-BE49-F238E27FC236}">
                <a16:creationId xmlns:a16="http://schemas.microsoft.com/office/drawing/2014/main" id="{B1FDECB6-1FBA-D64A-249B-C2A37669EFAA}"/>
              </a:ext>
            </a:extLst>
          </p:cNvPr>
          <p:cNvSpPr txBox="1"/>
          <p:nvPr/>
        </p:nvSpPr>
        <p:spPr>
          <a:xfrm>
            <a:off x="830996" y="7194777"/>
            <a:ext cx="6015282" cy="5262979"/>
          </a:xfrm>
          <a:prstGeom prst="rect">
            <a:avLst/>
          </a:prstGeom>
          <a:noFill/>
        </p:spPr>
        <p:txBody>
          <a:bodyPr wrap="square" rtlCol="0">
            <a:spAutoFit/>
          </a:bodyPr>
          <a:lstStyle/>
          <a:p>
            <a:r>
              <a:rPr lang="en-US" sz="2400" noProof="0" dirty="0"/>
              <a:t>To verify the reproducibility of the triplicates in our dataset, Spearman correlations were calculated between all replicate–fraction combinations. The resulting correlation coefficients (</a:t>
            </a:r>
            <a:r>
              <a:rPr lang="en-US" sz="2400" noProof="0" dirty="0" err="1"/>
              <a:t>r-values</a:t>
            </a:r>
            <a:r>
              <a:rPr lang="en-US" sz="2400" noProof="0" dirty="0"/>
              <a:t>) were visualized as two separate heatmaps - one for the RNase treatment (Fig. X on the right) and one for the control condition. </a:t>
            </a:r>
            <a:endParaRPr lang="en-US" sz="2400" dirty="0"/>
          </a:p>
          <a:p>
            <a:r>
              <a:rPr lang="en-US" sz="2400" noProof="0" dirty="0"/>
              <a:t>Reproducibility is indicated by high correlations within corresponding fractions across replicates, which should appear as prominent diagonal patterns in 3×3 blocks on the heatmaps. </a:t>
            </a:r>
            <a:r>
              <a:rPr lang="en-US" sz="2400" dirty="0"/>
              <a:t>This diagonal correlation structure was evident in both treatments.</a:t>
            </a:r>
            <a:endParaRPr lang="en-US" sz="2400" noProof="0" dirty="0"/>
          </a:p>
        </p:txBody>
      </p:sp>
      <p:pic>
        <p:nvPicPr>
          <p:cNvPr id="53" name="Grafik 52" descr="Ein Bild, das Text, Screenshot, Farbigkeit, Reihe enthält.&#10;&#10;KI-generierte Inhalte können fehlerhaft sein.">
            <a:extLst>
              <a:ext uri="{FF2B5EF4-FFF2-40B4-BE49-F238E27FC236}">
                <a16:creationId xmlns:a16="http://schemas.microsoft.com/office/drawing/2014/main" id="{BAAF9A28-A00D-D8F6-8487-F57CBEA64C0C}"/>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311060" y="7217510"/>
            <a:ext cx="7082565" cy="4721710"/>
          </a:xfrm>
          <a:prstGeom prst="rect">
            <a:avLst/>
          </a:prstGeom>
        </p:spPr>
      </p:pic>
      <p:sp>
        <p:nvSpPr>
          <p:cNvPr id="56" name="Textfeld 55">
            <a:extLst>
              <a:ext uri="{FF2B5EF4-FFF2-40B4-BE49-F238E27FC236}">
                <a16:creationId xmlns:a16="http://schemas.microsoft.com/office/drawing/2014/main" id="{7866C7D8-BD84-2809-E6DA-3A7BCF109C79}"/>
              </a:ext>
            </a:extLst>
          </p:cNvPr>
          <p:cNvSpPr txBox="1"/>
          <p:nvPr/>
        </p:nvSpPr>
        <p:spPr>
          <a:xfrm>
            <a:off x="7278015" y="11954804"/>
            <a:ext cx="7115610" cy="646331"/>
          </a:xfrm>
          <a:prstGeom prst="rect">
            <a:avLst/>
          </a:prstGeom>
          <a:noFill/>
        </p:spPr>
        <p:txBody>
          <a:bodyPr wrap="square" rtlCol="0">
            <a:spAutoFit/>
          </a:bodyPr>
          <a:lstStyle/>
          <a:p>
            <a:r>
              <a:rPr lang="de-DE" sz="1200" b="1" i="1" dirty="0"/>
              <a:t>Fig. X </a:t>
            </a:r>
            <a:r>
              <a:rPr lang="de-DE" sz="1200" b="1" i="1" dirty="0" err="1"/>
              <a:t>Reproducibility</a:t>
            </a:r>
            <a:r>
              <a:rPr lang="de-DE" sz="1200" b="1" i="1" dirty="0"/>
              <a:t> </a:t>
            </a:r>
            <a:r>
              <a:rPr lang="de-DE" sz="1200" b="1" i="1" dirty="0" err="1"/>
              <a:t>heatmap</a:t>
            </a:r>
            <a:r>
              <a:rPr lang="de-DE" sz="1200" b="1" i="1" dirty="0"/>
              <a:t> (</a:t>
            </a:r>
            <a:r>
              <a:rPr lang="de-DE" sz="1200" b="1" i="1" dirty="0" err="1"/>
              <a:t>RNase</a:t>
            </a:r>
            <a:r>
              <a:rPr lang="de-DE" sz="1200" b="1" i="1" dirty="0"/>
              <a:t>, Spearman </a:t>
            </a:r>
            <a:r>
              <a:rPr lang="de-DE" sz="1200" b="1" i="1" dirty="0" err="1"/>
              <a:t>correlation</a:t>
            </a:r>
            <a:r>
              <a:rPr lang="de-DE" sz="1200" b="1" i="1" dirty="0"/>
              <a:t>): </a:t>
            </a:r>
            <a:r>
              <a:rPr lang="de-DE" sz="1200" dirty="0" err="1"/>
              <a:t>Heatmap</a:t>
            </a:r>
            <a:r>
              <a:rPr lang="de-DE" sz="1200" dirty="0"/>
              <a:t> </a:t>
            </a:r>
            <a:r>
              <a:rPr lang="de-DE" sz="1200" dirty="0" err="1"/>
              <a:t>displays</a:t>
            </a:r>
            <a:r>
              <a:rPr lang="de-DE" sz="1200" dirty="0"/>
              <a:t> </a:t>
            </a:r>
            <a:r>
              <a:rPr lang="de-DE" sz="1200" dirty="0" err="1"/>
              <a:t>pairwise</a:t>
            </a:r>
            <a:r>
              <a:rPr lang="de-DE" sz="1200" dirty="0"/>
              <a:t> Spearman </a:t>
            </a:r>
            <a:r>
              <a:rPr lang="de-DE" sz="1200" dirty="0" err="1"/>
              <a:t>correlation</a:t>
            </a:r>
            <a:r>
              <a:rPr lang="de-DE" sz="1200" dirty="0"/>
              <a:t> </a:t>
            </a:r>
            <a:r>
              <a:rPr lang="de-DE" sz="1200" dirty="0" err="1"/>
              <a:t>coefficients</a:t>
            </a:r>
            <a:r>
              <a:rPr lang="de-DE" sz="1200" dirty="0"/>
              <a:t> </a:t>
            </a:r>
            <a:r>
              <a:rPr lang="de-DE" sz="1200" dirty="0" err="1"/>
              <a:t>between</a:t>
            </a:r>
            <a:r>
              <a:rPr lang="de-DE" sz="1200" dirty="0"/>
              <a:t> all </a:t>
            </a:r>
            <a:r>
              <a:rPr lang="de-DE" sz="1200" dirty="0" err="1"/>
              <a:t>replicate</a:t>
            </a:r>
            <a:r>
              <a:rPr lang="de-DE" sz="1200" dirty="0"/>
              <a:t>–</a:t>
            </a:r>
            <a:r>
              <a:rPr lang="de-DE" sz="1200" dirty="0" err="1"/>
              <a:t>fraction</a:t>
            </a:r>
            <a:r>
              <a:rPr lang="de-DE" sz="1200" dirty="0"/>
              <a:t> </a:t>
            </a:r>
            <a:r>
              <a:rPr lang="de-DE" sz="1200" dirty="0" err="1"/>
              <a:t>combinations</a:t>
            </a:r>
            <a:r>
              <a:rPr lang="de-DE" sz="1200" dirty="0"/>
              <a:t> </a:t>
            </a:r>
            <a:r>
              <a:rPr lang="de-DE" sz="1200" dirty="0" err="1"/>
              <a:t>under</a:t>
            </a:r>
            <a:r>
              <a:rPr lang="de-DE" sz="1200" dirty="0"/>
              <a:t> </a:t>
            </a:r>
            <a:r>
              <a:rPr lang="de-DE" sz="1200" dirty="0" err="1"/>
              <a:t>RNase</a:t>
            </a:r>
            <a:r>
              <a:rPr lang="de-DE" sz="1200" dirty="0"/>
              <a:t> </a:t>
            </a:r>
            <a:r>
              <a:rPr lang="de-DE" sz="1200" dirty="0" err="1"/>
              <a:t>treatment</a:t>
            </a:r>
            <a:r>
              <a:rPr lang="de-DE" sz="1200" dirty="0"/>
              <a:t>. High </a:t>
            </a:r>
            <a:r>
              <a:rPr lang="de-DE" sz="1200" dirty="0" err="1"/>
              <a:t>correlations</a:t>
            </a:r>
            <a:r>
              <a:rPr lang="de-DE" sz="1200" dirty="0"/>
              <a:t> </a:t>
            </a:r>
            <a:r>
              <a:rPr lang="de-DE" sz="1200" dirty="0" err="1"/>
              <a:t>within</a:t>
            </a:r>
            <a:r>
              <a:rPr lang="de-DE" sz="1200" dirty="0"/>
              <a:t> 3×3 diagonal </a:t>
            </a:r>
            <a:r>
              <a:rPr lang="de-DE" sz="1200" dirty="0" err="1"/>
              <a:t>blocks</a:t>
            </a:r>
            <a:r>
              <a:rPr lang="de-DE" sz="1200" dirty="0"/>
              <a:t> </a:t>
            </a:r>
            <a:r>
              <a:rPr lang="de-DE" sz="1200" dirty="0" err="1"/>
              <a:t>indicate</a:t>
            </a:r>
            <a:r>
              <a:rPr lang="de-DE" sz="1200" dirty="0"/>
              <a:t> strong </a:t>
            </a:r>
            <a:r>
              <a:rPr lang="de-DE" sz="1200" dirty="0" err="1"/>
              <a:t>reproducibility</a:t>
            </a:r>
            <a:r>
              <a:rPr lang="de-DE" sz="1200" dirty="0"/>
              <a:t> </a:t>
            </a:r>
            <a:r>
              <a:rPr lang="de-DE" sz="1200" dirty="0" err="1"/>
              <a:t>across</a:t>
            </a:r>
            <a:r>
              <a:rPr lang="de-DE" sz="1200" dirty="0"/>
              <a:t> </a:t>
            </a:r>
            <a:r>
              <a:rPr lang="de-DE" sz="1200" dirty="0" err="1"/>
              <a:t>corresponding</a:t>
            </a:r>
            <a:r>
              <a:rPr lang="de-DE" sz="1200" dirty="0"/>
              <a:t> </a:t>
            </a:r>
            <a:r>
              <a:rPr lang="de-DE" sz="1200" dirty="0" err="1"/>
              <a:t>fractions</a:t>
            </a:r>
            <a:r>
              <a:rPr lang="de-DE" sz="1200" dirty="0"/>
              <a:t>.</a:t>
            </a:r>
            <a:endParaRPr lang="en-US" sz="1200" i="1" noProof="0" dirty="0">
              <a:latin typeface="Source Sans Pro" panose="020B0503030403020204" pitchFamily="34" charset="0"/>
              <a:ea typeface="Source Sans Pro" panose="020B0503030403020204" pitchFamily="34" charset="0"/>
            </a:endParaRPr>
          </a:p>
        </p:txBody>
      </p:sp>
      <p:sp>
        <p:nvSpPr>
          <p:cNvPr id="73" name="Rectangle 72">
            <a:extLst>
              <a:ext uri="{FF2B5EF4-FFF2-40B4-BE49-F238E27FC236}">
                <a16:creationId xmlns:a16="http://schemas.microsoft.com/office/drawing/2014/main" id="{497B7107-C6F9-BC8E-32F9-4EB58EBC3122}"/>
              </a:ext>
            </a:extLst>
          </p:cNvPr>
          <p:cNvSpPr/>
          <p:nvPr/>
        </p:nvSpPr>
        <p:spPr>
          <a:xfrm>
            <a:off x="9253627" y="28414067"/>
            <a:ext cx="6776884" cy="510598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GB" sz="3600" dirty="0">
              <a:solidFill>
                <a:schemeClr val="tx1"/>
              </a:solidFill>
            </a:endParaRPr>
          </a:p>
        </p:txBody>
      </p:sp>
      <p:pic>
        <p:nvPicPr>
          <p:cNvPr id="72" name="Picture 71" descr="A screenshot of a video game&#10;&#10;AI-generated content may be incorrect.">
            <a:extLst>
              <a:ext uri="{FF2B5EF4-FFF2-40B4-BE49-F238E27FC236}">
                <a16:creationId xmlns:a16="http://schemas.microsoft.com/office/drawing/2014/main" id="{08B70003-AD1E-4701-456D-41507D8EABB7}"/>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9351757" y="28561755"/>
            <a:ext cx="6611709" cy="4958783"/>
          </a:xfrm>
          <a:prstGeom prst="rect">
            <a:avLst/>
          </a:prstGeom>
        </p:spPr>
      </p:pic>
      <p:sp>
        <p:nvSpPr>
          <p:cNvPr id="14" name="Rectangle 13">
            <a:extLst>
              <a:ext uri="{FF2B5EF4-FFF2-40B4-BE49-F238E27FC236}">
                <a16:creationId xmlns:a16="http://schemas.microsoft.com/office/drawing/2014/main" id="{AB754934-85BC-3E41-3BC6-0759F2D51BE4}"/>
              </a:ext>
            </a:extLst>
          </p:cNvPr>
          <p:cNvSpPr/>
          <p:nvPr/>
        </p:nvSpPr>
        <p:spPr>
          <a:xfrm>
            <a:off x="952552" y="34026312"/>
            <a:ext cx="5005853" cy="381121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GB" sz="3600" dirty="0">
              <a:solidFill>
                <a:schemeClr val="tx1"/>
              </a:solidFill>
            </a:endParaRPr>
          </a:p>
        </p:txBody>
      </p:sp>
      <p:pic>
        <p:nvPicPr>
          <p:cNvPr id="68" name="Picture 67" descr="A yellow and orange squares&#10;&#10;AI-generated content may be incorrect.">
            <a:extLst>
              <a:ext uri="{FF2B5EF4-FFF2-40B4-BE49-F238E27FC236}">
                <a16:creationId xmlns:a16="http://schemas.microsoft.com/office/drawing/2014/main" id="{288F68B4-DDA1-2EEB-9F23-81C0A0F5FDB5}"/>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952553" y="34114423"/>
            <a:ext cx="4857698" cy="3643274"/>
          </a:xfrm>
          <a:prstGeom prst="rect">
            <a:avLst/>
          </a:prstGeom>
        </p:spPr>
      </p:pic>
      <p:sp>
        <p:nvSpPr>
          <p:cNvPr id="46" name="Textfeld 48">
            <a:extLst>
              <a:ext uri="{FF2B5EF4-FFF2-40B4-BE49-F238E27FC236}">
                <a16:creationId xmlns:a16="http://schemas.microsoft.com/office/drawing/2014/main" id="{09012934-17D9-9E1F-A0A5-E6B32DB352BC}"/>
              </a:ext>
            </a:extLst>
          </p:cNvPr>
          <p:cNvSpPr txBox="1"/>
          <p:nvPr/>
        </p:nvSpPr>
        <p:spPr>
          <a:xfrm>
            <a:off x="876288" y="28871353"/>
            <a:ext cx="8377339" cy="5539978"/>
          </a:xfrm>
          <a:prstGeom prst="rect">
            <a:avLst/>
          </a:prstGeom>
          <a:noFill/>
        </p:spPr>
        <p:txBody>
          <a:bodyPr wrap="square" rtlCol="0">
            <a:spAutoFit/>
          </a:bodyPr>
          <a:lstStyle/>
          <a:p>
            <a:pPr algn="just"/>
            <a:r>
              <a:rPr lang="en-GB" sz="2400" b="1" dirty="0">
                <a:latin typeface="Source Sans Pro" panose="020B0503030403020204" pitchFamily="34" charset="0"/>
                <a:ea typeface="Source Sans Pro" panose="020B0503030403020204" pitchFamily="34" charset="0"/>
              </a:rPr>
              <a:t>DBSCAN :</a:t>
            </a:r>
          </a:p>
          <a:p>
            <a:r>
              <a:rPr lang="en-GB" sz="2400" dirty="0"/>
              <a:t>is a clustering algorithm that can classify points in low-density regions as it considers </a:t>
            </a:r>
            <a:r>
              <a:rPr lang="en-GB" sz="2400" b="1" dirty="0"/>
              <a:t>point density and distance</a:t>
            </a:r>
            <a:r>
              <a:rPr lang="en-GB" sz="2400" dirty="0"/>
              <a:t>.</a:t>
            </a:r>
          </a:p>
          <a:p>
            <a:r>
              <a:rPr lang="en-GB" sz="2400" b="1" dirty="0"/>
              <a:t>ε (epsilon):</a:t>
            </a:r>
            <a:r>
              <a:rPr lang="en-GB" sz="2400" dirty="0"/>
              <a:t> The maximum distance between two points to be considered </a:t>
            </a:r>
            <a:r>
              <a:rPr lang="en-GB" sz="2400" dirty="0" err="1"/>
              <a:t>neighbors</a:t>
            </a:r>
            <a:r>
              <a:rPr lang="en-GB" sz="2400" dirty="0"/>
              <a:t>.</a:t>
            </a:r>
          </a:p>
          <a:p>
            <a:pPr marL="800100" lvl="1" indent="-342900">
              <a:buFont typeface="Arial" panose="020B0604020202020204" pitchFamily="34" charset="0"/>
              <a:buChar char="•"/>
            </a:pPr>
            <a:r>
              <a:rPr lang="en-GB" sz="2400" dirty="0"/>
              <a:t>If ε </a:t>
            </a:r>
            <a:r>
              <a:rPr lang="en-GB" sz="2400" b="1" dirty="0"/>
              <a:t>low </a:t>
            </a:r>
            <a:r>
              <a:rPr lang="en-GB" sz="2400" dirty="0"/>
              <a:t>=&gt; most points are classified as noise.</a:t>
            </a:r>
          </a:p>
          <a:p>
            <a:pPr marL="800100" lvl="1" indent="-342900">
              <a:buFont typeface="Arial" panose="020B0604020202020204" pitchFamily="34" charset="0"/>
              <a:buChar char="•"/>
            </a:pPr>
            <a:r>
              <a:rPr lang="en-GB" sz="2400" dirty="0"/>
              <a:t>If ε </a:t>
            </a:r>
            <a:r>
              <a:rPr lang="en-GB" sz="2400" b="1" dirty="0"/>
              <a:t>high </a:t>
            </a:r>
            <a:r>
              <a:rPr lang="en-GB" sz="2400" dirty="0"/>
              <a:t>=&gt; noise points may form a single large, meaningless cluster.</a:t>
            </a:r>
          </a:p>
          <a:p>
            <a:pPr lvl="1"/>
            <a:r>
              <a:rPr lang="en-GB" sz="2400" b="1" dirty="0" err="1"/>
              <a:t>MinPts</a:t>
            </a:r>
            <a:r>
              <a:rPr lang="en-GB" sz="2400" b="1" dirty="0"/>
              <a:t>:</a:t>
            </a:r>
            <a:r>
              <a:rPr lang="en-GB" sz="2400" dirty="0"/>
              <a:t> The minimum number of </a:t>
            </a:r>
            <a:r>
              <a:rPr lang="en-GB" sz="2400" dirty="0" err="1"/>
              <a:t>neighbors</a:t>
            </a:r>
            <a:r>
              <a:rPr lang="en-GB" sz="2400" dirty="0"/>
              <a:t> (within ε distance) required to form a </a:t>
            </a:r>
            <a:r>
              <a:rPr lang="en-GB" sz="2400" b="1" dirty="0"/>
              <a:t>core point, border points</a:t>
            </a:r>
            <a:r>
              <a:rPr lang="en-GB" sz="2400" dirty="0"/>
              <a:t> are those within ε of a core point.</a:t>
            </a:r>
          </a:p>
          <a:p>
            <a:pPr marL="800100" lvl="1" indent="-342900">
              <a:buFont typeface="Arial" panose="020B0604020202020204" pitchFamily="34" charset="0"/>
              <a:buChar char="•"/>
            </a:pPr>
            <a:r>
              <a:rPr lang="en-GB" sz="2400" dirty="0"/>
              <a:t>If </a:t>
            </a:r>
            <a:r>
              <a:rPr lang="en-GB" sz="2400" dirty="0" err="1"/>
              <a:t>MinPts</a:t>
            </a:r>
            <a:r>
              <a:rPr lang="en-GB" sz="2400" dirty="0"/>
              <a:t>  </a:t>
            </a:r>
            <a:r>
              <a:rPr lang="en-GB" sz="2400" b="1" dirty="0"/>
              <a:t>low</a:t>
            </a:r>
            <a:r>
              <a:rPr lang="en-GB" sz="2400" dirty="0">
                <a:solidFill>
                  <a:srgbClr val="B22F28"/>
                </a:solidFill>
              </a:rPr>
              <a:t> </a:t>
            </a:r>
            <a:r>
              <a:rPr lang="en-GB" sz="2400" dirty="0"/>
              <a:t>=&gt;  isolated points can form clusters.</a:t>
            </a:r>
          </a:p>
          <a:p>
            <a:pPr marL="800100" lvl="1" indent="-342900">
              <a:buFont typeface="Arial" panose="020B0604020202020204" pitchFamily="34" charset="0"/>
              <a:buChar char="•"/>
            </a:pPr>
            <a:r>
              <a:rPr lang="en-GB" sz="2400" dirty="0"/>
              <a:t>If </a:t>
            </a:r>
            <a:r>
              <a:rPr lang="en-GB" sz="2400" dirty="0" err="1"/>
              <a:t>MinPts</a:t>
            </a:r>
            <a:r>
              <a:rPr lang="en-GB" sz="2400" dirty="0"/>
              <a:t>  </a:t>
            </a:r>
            <a:r>
              <a:rPr lang="en-GB" sz="2400" b="1" dirty="0"/>
              <a:t>high</a:t>
            </a:r>
            <a:r>
              <a:rPr lang="en-GB" sz="2400" dirty="0"/>
              <a:t> =&gt; large, dense clusters form, smaller ones are missed.</a:t>
            </a:r>
          </a:p>
          <a:p>
            <a:endParaRPr lang="en-US" noProof="0" dirty="0"/>
          </a:p>
        </p:txBody>
      </p:sp>
      <p:sp>
        <p:nvSpPr>
          <p:cNvPr id="52" name="Textfeld 48">
            <a:extLst>
              <a:ext uri="{FF2B5EF4-FFF2-40B4-BE49-F238E27FC236}">
                <a16:creationId xmlns:a16="http://schemas.microsoft.com/office/drawing/2014/main" id="{0C9E6692-E493-9100-A3A2-2553EE851C05}"/>
              </a:ext>
            </a:extLst>
          </p:cNvPr>
          <p:cNvSpPr txBox="1"/>
          <p:nvPr/>
        </p:nvSpPr>
        <p:spPr>
          <a:xfrm>
            <a:off x="6043140" y="34032715"/>
            <a:ext cx="10001633" cy="4216539"/>
          </a:xfrm>
          <a:prstGeom prst="rect">
            <a:avLst/>
          </a:prstGeom>
          <a:noFill/>
        </p:spPr>
        <p:txBody>
          <a:bodyPr wrap="square" rtlCol="0">
            <a:spAutoFit/>
          </a:bodyPr>
          <a:lstStyle/>
          <a:p>
            <a:pPr algn="just"/>
            <a:r>
              <a:rPr lang="en-US" sz="2400" b="1" noProof="0" dirty="0">
                <a:latin typeface="Source Sans Pro" panose="020B0503030403020204" pitchFamily="34" charset="0"/>
                <a:ea typeface="Source Sans Pro" panose="020B0503030403020204" pitchFamily="34" charset="0"/>
              </a:rPr>
              <a:t>Statistical Analysis</a:t>
            </a:r>
          </a:p>
          <a:p>
            <a:pPr algn="just"/>
            <a:endParaRPr lang="en-US" sz="1000" noProof="0" dirty="0">
              <a:latin typeface="Source Sans Pro" panose="020B0503030403020204" pitchFamily="34" charset="0"/>
              <a:ea typeface="Source Sans Pro" panose="020B0503030403020204" pitchFamily="34" charset="0"/>
            </a:endParaRPr>
          </a:p>
          <a:p>
            <a:pPr algn="just"/>
            <a:r>
              <a:rPr lang="en-US" sz="2400" noProof="0" dirty="0">
                <a:latin typeface="Source Sans Pro" panose="020B0503030403020204" pitchFamily="34" charset="0"/>
                <a:ea typeface="Source Sans Pro" panose="020B0503030403020204" pitchFamily="34" charset="0"/>
              </a:rPr>
              <a:t>In order to </a:t>
            </a:r>
            <a:r>
              <a:rPr lang="en-US" sz="2400" noProof="0" dirty="0" err="1">
                <a:latin typeface="Source Sans Pro" panose="020B0503030403020204" pitchFamily="34" charset="0"/>
                <a:ea typeface="Source Sans Pro" panose="020B0503030403020204" pitchFamily="34" charset="0"/>
              </a:rPr>
              <a:t>cualitativly</a:t>
            </a:r>
            <a:r>
              <a:rPr lang="en-US" sz="2400" noProof="0" dirty="0">
                <a:latin typeface="Source Sans Pro" panose="020B0503030403020204" pitchFamily="34" charset="0"/>
                <a:ea typeface="Source Sans Pro" panose="020B0503030403020204" pitchFamily="34" charset="0"/>
              </a:rPr>
              <a:t> validate the efficiency in clustering of the two parameters we created a heatmap with a specific </a:t>
            </a:r>
            <a:r>
              <a:rPr lang="en-US" sz="2400" b="1" noProof="0" dirty="0" err="1">
                <a:latin typeface="Source Sans Pro" panose="020B0503030403020204" pitchFamily="34" charset="0"/>
                <a:ea typeface="Source Sans Pro" panose="020B0503030403020204" pitchFamily="34" charset="0"/>
              </a:rPr>
              <a:t>sc</a:t>
            </a:r>
            <a:r>
              <a:rPr lang="en-US" sz="2400" b="1" dirty="0" err="1">
                <a:latin typeface="Source Sans Pro" panose="020B0503030403020204" pitchFamily="34" charset="0"/>
                <a:ea typeface="Source Sans Pro" panose="020B0503030403020204" pitchFamily="34" charset="0"/>
              </a:rPr>
              <a:t>oring</a:t>
            </a:r>
            <a:r>
              <a:rPr lang="en-US" sz="2400" b="1" dirty="0">
                <a:latin typeface="Source Sans Pro" panose="020B0503030403020204" pitchFamily="34" charset="0"/>
                <a:ea typeface="Source Sans Pro" panose="020B0503030403020204" pitchFamily="34" charset="0"/>
              </a:rPr>
              <a:t> logic</a:t>
            </a:r>
          </a:p>
          <a:p>
            <a:pPr algn="just"/>
            <a:endParaRPr lang="en-US" sz="2400" b="1" noProof="0" dirty="0">
              <a:latin typeface="Source Sans Pro" panose="020B0503030403020204" pitchFamily="34" charset="0"/>
              <a:ea typeface="Source Sans Pro" panose="020B0503030403020204" pitchFamily="34" charset="0"/>
            </a:endParaRPr>
          </a:p>
          <a:p>
            <a:pPr algn="just"/>
            <a:r>
              <a:rPr lang="en-US" sz="2400" noProof="0" dirty="0">
                <a:latin typeface="Source Sans Pro" panose="020B0503030403020204" pitchFamily="34" charset="0"/>
                <a:ea typeface="Source Sans Pro" panose="020B0503030403020204" pitchFamily="34" charset="0"/>
              </a:rPr>
              <a:t>And following Proteins (based on CORUM) </a:t>
            </a:r>
            <a:r>
              <a:rPr lang="en-US" sz="2400" dirty="0">
                <a:latin typeface="Source Sans Pro" panose="020B0503030403020204" pitchFamily="34" charset="0"/>
                <a:ea typeface="Source Sans Pro" panose="020B0503030403020204" pitchFamily="34" charset="0"/>
              </a:rPr>
              <a:t>as … </a:t>
            </a:r>
          </a:p>
          <a:p>
            <a:pPr algn="just"/>
            <a:endParaRPr lang="en-US" sz="2400" noProof="0" dirty="0">
              <a:latin typeface="Source Sans Pro" panose="020B0503030403020204" pitchFamily="34" charset="0"/>
              <a:ea typeface="Source Sans Pro" panose="020B0503030403020204" pitchFamily="34" charset="0"/>
            </a:endParaRPr>
          </a:p>
          <a:p>
            <a:pPr algn="just"/>
            <a:r>
              <a:rPr lang="en-US" sz="2400" dirty="0" err="1">
                <a:latin typeface="Source Sans Pro" panose="020B0503030403020204" pitchFamily="34" charset="0"/>
                <a:ea typeface="Source Sans Pro" panose="020B0503030403020204" pitchFamily="34" charset="0"/>
              </a:rPr>
              <a:t>Positv</a:t>
            </a:r>
            <a:r>
              <a:rPr lang="en-US" sz="2400" dirty="0">
                <a:latin typeface="Source Sans Pro" panose="020B0503030403020204" pitchFamily="34" charset="0"/>
                <a:ea typeface="Source Sans Pro" panose="020B0503030403020204" pitchFamily="34" charset="0"/>
              </a:rPr>
              <a:t>  </a:t>
            </a:r>
            <a:r>
              <a:rPr lang="en-US" sz="2400" dirty="0" err="1">
                <a:latin typeface="Source Sans Pro" panose="020B0503030403020204" pitchFamily="34" charset="0"/>
                <a:ea typeface="Source Sans Pro" panose="020B0503030403020204" pitchFamily="34" charset="0"/>
              </a:rPr>
              <a:t>Controll</a:t>
            </a:r>
            <a:r>
              <a:rPr lang="en-US" sz="2400" dirty="0">
                <a:latin typeface="Source Sans Pro" panose="020B0503030403020204" pitchFamily="34" charset="0"/>
                <a:ea typeface="Source Sans Pro" panose="020B0503030403020204" pitchFamily="34" charset="0"/>
              </a:rPr>
              <a:t>:  Proteins from Complex XXX</a:t>
            </a:r>
          </a:p>
          <a:p>
            <a:pPr algn="just"/>
            <a:endParaRPr lang="en-US" sz="2400" dirty="0">
              <a:latin typeface="Source Sans Pro" panose="020B0503030403020204" pitchFamily="34" charset="0"/>
              <a:ea typeface="Source Sans Pro" panose="020B0503030403020204" pitchFamily="34" charset="0"/>
            </a:endParaRPr>
          </a:p>
          <a:p>
            <a:pPr algn="just"/>
            <a:r>
              <a:rPr lang="en-US" sz="2400" dirty="0" err="1">
                <a:latin typeface="Source Sans Pro" panose="020B0503030403020204" pitchFamily="34" charset="0"/>
                <a:ea typeface="Source Sans Pro" panose="020B0503030403020204" pitchFamily="34" charset="0"/>
              </a:rPr>
              <a:t>Negativ</a:t>
            </a:r>
            <a:r>
              <a:rPr lang="en-US" sz="2400" dirty="0">
                <a:latin typeface="Source Sans Pro" panose="020B0503030403020204" pitchFamily="34" charset="0"/>
                <a:ea typeface="Source Sans Pro" panose="020B0503030403020204" pitchFamily="34" charset="0"/>
              </a:rPr>
              <a:t> </a:t>
            </a:r>
            <a:r>
              <a:rPr lang="en-US" sz="2400" dirty="0" err="1">
                <a:latin typeface="Source Sans Pro" panose="020B0503030403020204" pitchFamily="34" charset="0"/>
                <a:ea typeface="Source Sans Pro" panose="020B0503030403020204" pitchFamily="34" charset="0"/>
              </a:rPr>
              <a:t>Controll</a:t>
            </a:r>
            <a:r>
              <a:rPr lang="en-US" sz="2400" dirty="0">
                <a:latin typeface="Source Sans Pro" panose="020B0503030403020204" pitchFamily="34" charset="0"/>
                <a:ea typeface="Source Sans Pro" panose="020B0503030403020204" pitchFamily="34" charset="0"/>
              </a:rPr>
              <a:t>:  </a:t>
            </a:r>
            <a:r>
              <a:rPr lang="en-US" sz="2400" dirty="0" err="1">
                <a:latin typeface="Source Sans Pro" panose="020B0503030403020204" pitchFamily="34" charset="0"/>
                <a:ea typeface="Source Sans Pro" panose="020B0503030403020204" pitchFamily="34" charset="0"/>
              </a:rPr>
              <a:t>Prteins</a:t>
            </a:r>
            <a:r>
              <a:rPr lang="en-US" sz="2400" dirty="0">
                <a:latin typeface="Source Sans Pro" panose="020B0503030403020204" pitchFamily="34" charset="0"/>
                <a:ea typeface="Source Sans Pro" panose="020B0503030403020204" pitchFamily="34" charset="0"/>
              </a:rPr>
              <a:t> X and Y </a:t>
            </a:r>
          </a:p>
          <a:p>
            <a:pPr algn="just"/>
            <a:r>
              <a:rPr lang="en-US" sz="2400" dirty="0">
                <a:latin typeface="Source Sans Pro" panose="020B0503030403020204" pitchFamily="34" charset="0"/>
                <a:ea typeface="Source Sans Pro" panose="020B0503030403020204" pitchFamily="34" charset="0"/>
              </a:rPr>
              <a:t> </a:t>
            </a:r>
            <a:endParaRPr lang="en-US" sz="2400" noProof="0" dirty="0">
              <a:latin typeface="Source Sans Pro" panose="020B0503030403020204" pitchFamily="34" charset="0"/>
              <a:ea typeface="Source Sans Pro" panose="020B0503030403020204" pitchFamily="34" charset="0"/>
            </a:endParaRPr>
          </a:p>
          <a:p>
            <a:endParaRPr lang="en-US" noProof="0" dirty="0"/>
          </a:p>
        </p:txBody>
      </p:sp>
      <p:pic>
        <p:nvPicPr>
          <p:cNvPr id="58" name="Grafik 57">
            <a:extLst>
              <a:ext uri="{FF2B5EF4-FFF2-40B4-BE49-F238E27FC236}">
                <a16:creationId xmlns:a16="http://schemas.microsoft.com/office/drawing/2014/main" id="{A4E66611-3D6E-9A44-4656-502C42629693}"/>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1981638" y="17990679"/>
            <a:ext cx="7315834" cy="5486876"/>
          </a:xfrm>
          <a:prstGeom prst="rect">
            <a:avLst/>
          </a:prstGeom>
        </p:spPr>
      </p:pic>
    </p:spTree>
    <p:extLst>
      <p:ext uri="{BB962C8B-B14F-4D97-AF65-F5344CB8AC3E}">
        <p14:creationId xmlns:p14="http://schemas.microsoft.com/office/powerpoint/2010/main" val="36139110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t"/>
      <a:lstStyle>
        <a:defPPr algn="r">
          <a:defRPr sz="3600" dirty="0">
            <a:solidFill>
              <a:schemeClr val="tx1"/>
            </a:solidFill>
          </a:defRPr>
        </a:defPPr>
      </a:lstStyle>
      <a:style>
        <a:lnRef idx="2">
          <a:schemeClr val="accent1">
            <a:shade val="15000"/>
          </a:schemeClr>
        </a:lnRef>
        <a:fillRef idx="1">
          <a:schemeClr val="accent1"/>
        </a:fillRef>
        <a:effectRef idx="0">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833</Words>
  <Application>Microsoft Office PowerPoint</Application>
  <PresentationFormat>Benutzerdefiniert</PresentationFormat>
  <Paragraphs>74</Paragraphs>
  <Slides>1</Slides>
  <Notes>1</Notes>
  <HiddenSlides>0</HiddenSlides>
  <MMClips>0</MMClips>
  <ScaleCrop>false</ScaleCrop>
  <HeadingPairs>
    <vt:vector size="8" baseType="variant">
      <vt:variant>
        <vt:lpstr>Verwendete Schriftarten</vt:lpstr>
      </vt:variant>
      <vt:variant>
        <vt:i4>5</vt:i4>
      </vt:variant>
      <vt:variant>
        <vt:lpstr>Design</vt:lpstr>
      </vt:variant>
      <vt:variant>
        <vt:i4>1</vt:i4>
      </vt:variant>
      <vt:variant>
        <vt:lpstr>Eingebettete OLE-Server</vt:lpstr>
      </vt:variant>
      <vt:variant>
        <vt:i4>1</vt:i4>
      </vt:variant>
      <vt:variant>
        <vt:lpstr>Folientitel</vt:lpstr>
      </vt:variant>
      <vt:variant>
        <vt:i4>1</vt:i4>
      </vt:variant>
    </vt:vector>
  </HeadingPairs>
  <TitlesOfParts>
    <vt:vector size="8" baseType="lpstr">
      <vt:lpstr>Aptos</vt:lpstr>
      <vt:lpstr>Aptos Display</vt:lpstr>
      <vt:lpstr>Arial</vt:lpstr>
      <vt:lpstr>Cambria Math</vt:lpstr>
      <vt:lpstr>Source Sans Pro</vt:lpstr>
      <vt:lpstr>Office</vt:lpstr>
      <vt:lpstr>think-cell Folie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Cihan Zeyrek</dc:creator>
  <cp:lastModifiedBy>Cihan Zeyrek</cp:lastModifiedBy>
  <cp:revision>7</cp:revision>
  <dcterms:created xsi:type="dcterms:W3CDTF">2025-06-30T15:36:19Z</dcterms:created>
  <dcterms:modified xsi:type="dcterms:W3CDTF">2025-07-04T07:17:01Z</dcterms:modified>
</cp:coreProperties>
</file>