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F28"/>
    <a:srgbClr val="BC7070"/>
    <a:srgbClr val="E49596"/>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31" dt="2025-07-04T12:58:18.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84"/>
  </p:normalViewPr>
  <p:slideViewPr>
    <p:cSldViewPr snapToGrid="0">
      <p:cViewPr>
        <p:scale>
          <a:sx n="50" d="100"/>
          <a:sy n="50" d="100"/>
        </p:scale>
        <p:origin x="110" y="-8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delSld modSld">
      <pc:chgData name="Cihan Zeyrek" userId="dd9724baaf2e43d1" providerId="LiveId" clId="{E5A86D5C-552E-4995-AB32-5E49D96B1D3A}" dt="2025-07-04T12:59:09.791" v="4429" actId="14100"/>
      <pc:docMkLst>
        <pc:docMk/>
      </pc:docMkLst>
      <pc:sldChg chg="addSp delSp modSp del mod">
        <pc:chgData name="Cihan Zeyrek" userId="dd9724baaf2e43d1" providerId="LiveId" clId="{E5A86D5C-552E-4995-AB32-5E49D96B1D3A}" dt="2025-07-04T06:56:45.793" v="4306" actId="2696"/>
        <pc:sldMkLst>
          <pc:docMk/>
          <pc:sldMk cId="4168340417" sldId="256"/>
        </pc:sldMkLst>
        <pc:spChg chg="add mod">
          <ac:chgData name="Cihan Zeyrek" userId="dd9724baaf2e43d1" providerId="LiveId" clId="{E5A86D5C-552E-4995-AB32-5E49D96B1D3A}" dt="2025-07-03T13:41:54.663" v="2908" actId="790"/>
          <ac:spMkLst>
            <pc:docMk/>
            <pc:sldMk cId="4168340417" sldId="256"/>
            <ac:spMk id="2" creationId="{0D5FB33D-C847-FE6A-05CF-01F05979D75A}"/>
          </ac:spMkLst>
        </pc:spChg>
        <pc:spChg chg="add mod">
          <ac:chgData name="Cihan Zeyrek" userId="dd9724baaf2e43d1" providerId="LiveId" clId="{E5A86D5C-552E-4995-AB32-5E49D96B1D3A}" dt="2025-07-03T13:41:54.663" v="2908" actId="790"/>
          <ac:spMkLst>
            <pc:docMk/>
            <pc:sldMk cId="4168340417" sldId="256"/>
            <ac:spMk id="3" creationId="{04624BEE-2D85-D971-6B0E-6AFB63D073B6}"/>
          </ac:spMkLst>
        </pc:spChg>
        <pc:spChg chg="mod">
          <ac:chgData name="Cihan Zeyrek" userId="dd9724baaf2e43d1" providerId="LiveId" clId="{E5A86D5C-552E-4995-AB32-5E49D96B1D3A}" dt="2025-07-03T13:41:54.663" v="2908" actId="790"/>
          <ac:spMkLst>
            <pc:docMk/>
            <pc:sldMk cId="4168340417" sldId="256"/>
            <ac:spMk id="4" creationId="{D8639449-219D-AED7-D04A-B775BF5F50B3}"/>
          </ac:spMkLst>
        </pc:spChg>
        <pc:spChg chg="mod">
          <ac:chgData name="Cihan Zeyrek" userId="dd9724baaf2e43d1" providerId="LiveId" clId="{E5A86D5C-552E-4995-AB32-5E49D96B1D3A}" dt="2025-07-03T13:41:54.663" v="2908" actId="790"/>
          <ac:spMkLst>
            <pc:docMk/>
            <pc:sldMk cId="4168340417" sldId="256"/>
            <ac:spMk id="5" creationId="{3F162AEF-046C-CB92-39EA-A5D9F1BED53C}"/>
          </ac:spMkLst>
        </pc:spChg>
        <pc:spChg chg="mod">
          <ac:chgData name="Cihan Zeyrek" userId="dd9724baaf2e43d1" providerId="LiveId" clId="{E5A86D5C-552E-4995-AB32-5E49D96B1D3A}" dt="2025-07-03T13:41:54.663" v="2908" actId="790"/>
          <ac:spMkLst>
            <pc:docMk/>
            <pc:sldMk cId="4168340417" sldId="256"/>
            <ac:spMk id="6" creationId="{C4639C69-68ED-0C86-8FE4-B1B8B32B2740}"/>
          </ac:spMkLst>
        </pc:spChg>
        <pc:spChg chg="add mod">
          <ac:chgData name="Cihan Zeyrek" userId="dd9724baaf2e43d1" providerId="LiveId" clId="{E5A86D5C-552E-4995-AB32-5E49D96B1D3A}" dt="2025-07-03T13:41:54.663" v="2908" actId="790"/>
          <ac:spMkLst>
            <pc:docMk/>
            <pc:sldMk cId="4168340417" sldId="256"/>
            <ac:spMk id="7" creationId="{E825588A-E12C-8099-3FB3-5077EFD79267}"/>
          </ac:spMkLst>
        </pc:spChg>
        <pc:spChg chg="mod">
          <ac:chgData name="Cihan Zeyrek" userId="dd9724baaf2e43d1" providerId="LiveId" clId="{E5A86D5C-552E-4995-AB32-5E49D96B1D3A}" dt="2025-07-03T13:41:54.663" v="2908" actId="790"/>
          <ac:spMkLst>
            <pc:docMk/>
            <pc:sldMk cId="4168340417" sldId="256"/>
            <ac:spMk id="11" creationId="{5A24B293-A65B-2C8C-6344-768FE9D9C774}"/>
          </ac:spMkLst>
        </pc:spChg>
        <pc:spChg chg="mod">
          <ac:chgData name="Cihan Zeyrek" userId="dd9724baaf2e43d1" providerId="LiveId" clId="{E5A86D5C-552E-4995-AB32-5E49D96B1D3A}" dt="2025-07-03T13:41:54.663" v="2908" actId="790"/>
          <ac:spMkLst>
            <pc:docMk/>
            <pc:sldMk cId="4168340417" sldId="256"/>
            <ac:spMk id="14" creationId="{0A5B7BE7-83E4-B6D7-8980-BFFDA0A4A35E}"/>
          </ac:spMkLst>
        </pc:spChg>
        <pc:spChg chg="mod">
          <ac:chgData name="Cihan Zeyrek" userId="dd9724baaf2e43d1" providerId="LiveId" clId="{E5A86D5C-552E-4995-AB32-5E49D96B1D3A}" dt="2025-07-03T13:41:54.663" v="2908" actId="790"/>
          <ac:spMkLst>
            <pc:docMk/>
            <pc:sldMk cId="4168340417" sldId="256"/>
            <ac:spMk id="16" creationId="{79FCF681-1FB2-0C9B-5601-1D3FF2E0617B}"/>
          </ac:spMkLst>
        </pc:spChg>
        <pc:spChg chg="mod">
          <ac:chgData name="Cihan Zeyrek" userId="dd9724baaf2e43d1" providerId="LiveId" clId="{E5A86D5C-552E-4995-AB32-5E49D96B1D3A}" dt="2025-07-03T13:41:54.663" v="2908" actId="790"/>
          <ac:spMkLst>
            <pc:docMk/>
            <pc:sldMk cId="4168340417" sldId="256"/>
            <ac:spMk id="17" creationId="{3D4251CA-B37E-2ADC-3EC4-92CDFC656422}"/>
          </ac:spMkLst>
        </pc:spChg>
      </pc:sldChg>
      <pc:sldChg chg="addSp delSp modSp mod">
        <pc:chgData name="Cihan Zeyrek" userId="dd9724baaf2e43d1" providerId="LiveId" clId="{E5A86D5C-552E-4995-AB32-5E49D96B1D3A}" dt="2025-07-04T12:59:09.791" v="4429" actId="14100"/>
        <pc:sldMkLst>
          <pc:docMk/>
          <pc:sldMk cId="3613911005" sldId="258"/>
        </pc:sldMkLst>
        <pc:spChg chg="mod">
          <ac:chgData name="Cihan Zeyrek" userId="dd9724baaf2e43d1" providerId="LiveId" clId="{E5A86D5C-552E-4995-AB32-5E49D96B1D3A}" dt="2025-07-03T13:41:54.663" v="2908" actId="790"/>
          <ac:spMkLst>
            <pc:docMk/>
            <pc:sldMk cId="3613911005" sldId="258"/>
            <ac:spMk id="2" creationId="{49A02D2B-FEBA-8240-4F80-1023D79A7ABD}"/>
          </ac:spMkLst>
        </pc:spChg>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mod">
          <ac:chgData name="Cihan Zeyrek" userId="dd9724baaf2e43d1" providerId="LiveId" clId="{E5A86D5C-552E-4995-AB32-5E49D96B1D3A}" dt="2025-07-04T07:00:05.051" v="4318" actId="20577"/>
          <ac:spMkLst>
            <pc:docMk/>
            <pc:sldMk cId="3613911005" sldId="258"/>
            <ac:spMk id="7" creationId="{04DB3D5B-799E-DEB3-55A1-77E0B672A6B4}"/>
          </ac:spMkLst>
        </pc:spChg>
        <pc:spChg chg="mod">
          <ac:chgData name="Cihan Zeyrek" userId="dd9724baaf2e43d1" providerId="LiveId" clId="{E5A86D5C-552E-4995-AB32-5E49D96B1D3A}" dt="2025-07-03T14:06:21.345" v="3514" actId="1076"/>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3T14:15:26.543" v="3686" actId="20577"/>
          <ac:spMkLst>
            <pc:docMk/>
            <pc:sldMk cId="3613911005" sldId="258"/>
            <ac:spMk id="13" creationId="{B1FDECB6-1FBA-D64A-249B-C2A37669EFAA}"/>
          </ac:spMkLst>
        </pc:spChg>
        <pc:spChg chg="mod">
          <ac:chgData name="Cihan Zeyrek" userId="dd9724baaf2e43d1" providerId="LiveId" clId="{E5A86D5C-552E-4995-AB32-5E49D96B1D3A}" dt="2025-07-04T12:14:43.019" v="4411" actId="1076"/>
          <ac:spMkLst>
            <pc:docMk/>
            <pc:sldMk cId="3613911005" sldId="258"/>
            <ac:spMk id="14" creationId="{AB754934-85BC-3E41-3BC6-0759F2D51BE4}"/>
          </ac:spMkLst>
        </pc:spChg>
        <pc:spChg chg="mod">
          <ac:chgData name="Cihan Zeyrek" userId="dd9724baaf2e43d1" providerId="LiveId" clId="{E5A86D5C-552E-4995-AB32-5E49D96B1D3A}" dt="2025-07-04T12:09:32.805" v="4362" actId="1076"/>
          <ac:spMkLst>
            <pc:docMk/>
            <pc:sldMk cId="3613911005" sldId="258"/>
            <ac:spMk id="15" creationId="{318D8B86-DFF0-9641-CEC3-3D48CFA515DB}"/>
          </ac:spMkLst>
        </pc:spChg>
        <pc:spChg chg="mod">
          <ac:chgData name="Cihan Zeyrek" userId="dd9724baaf2e43d1" providerId="LiveId" clId="{E5A86D5C-552E-4995-AB32-5E49D96B1D3A}" dt="2025-07-04T12:14:14.797" v="4403" actId="1076"/>
          <ac:spMkLst>
            <pc:docMk/>
            <pc:sldMk cId="3613911005" sldId="258"/>
            <ac:spMk id="16" creationId="{0FCE50A5-8321-3A15-8F2E-E7A4119AE242}"/>
          </ac:spMkLst>
        </pc:spChg>
        <pc:spChg chg="mod">
          <ac:chgData name="Cihan Zeyrek" userId="dd9724baaf2e43d1" providerId="LiveId" clId="{E5A86D5C-552E-4995-AB32-5E49D96B1D3A}" dt="2025-07-04T12:13:35.547" v="4394" actId="1076"/>
          <ac:spMkLst>
            <pc:docMk/>
            <pc:sldMk cId="3613911005" sldId="258"/>
            <ac:spMk id="17" creationId="{78BA0288-07D1-398D-6200-42A4A63DE015}"/>
          </ac:spMkLst>
        </pc:spChg>
        <pc:spChg chg="mod">
          <ac:chgData name="Cihan Zeyrek" userId="dd9724baaf2e43d1" providerId="LiveId" clId="{E5A86D5C-552E-4995-AB32-5E49D96B1D3A}" dt="2025-07-04T06:57:01.834" v="4307" actId="1076"/>
          <ac:spMkLst>
            <pc:docMk/>
            <pc:sldMk cId="3613911005" sldId="258"/>
            <ac:spMk id="19" creationId="{A79DB282-97A5-4F70-6071-974EECF280C5}"/>
          </ac:spMkLst>
        </pc:spChg>
        <pc:spChg chg="mod">
          <ac:chgData name="Cihan Zeyrek" userId="dd9724baaf2e43d1" providerId="LiveId" clId="{E5A86D5C-552E-4995-AB32-5E49D96B1D3A}" dt="2025-07-04T12:11:46.511" v="4379" actId="14100"/>
          <ac:spMkLst>
            <pc:docMk/>
            <pc:sldMk cId="3613911005" sldId="258"/>
            <ac:spMk id="21" creationId="{A0CD15E0-7BFA-5A9D-1A3C-5F6A9AC9CC1F}"/>
          </ac:spMkLst>
        </pc:spChg>
        <pc:spChg chg="mod">
          <ac:chgData name="Cihan Zeyrek" userId="dd9724baaf2e43d1" providerId="LiveId" clId="{E5A86D5C-552E-4995-AB32-5E49D96B1D3A}" dt="2025-07-04T12:14:48.359" v="4412" actId="14100"/>
          <ac:spMkLst>
            <pc:docMk/>
            <pc:sldMk cId="3613911005" sldId="258"/>
            <ac:spMk id="22" creationId="{CADA5048-84E9-7610-1363-103CE5D313B8}"/>
          </ac:spMkLst>
        </pc:spChg>
        <pc:spChg chg="mod">
          <ac:chgData name="Cihan Zeyrek" userId="dd9724baaf2e43d1" providerId="LiveId" clId="{E5A86D5C-552E-4995-AB32-5E49D96B1D3A}" dt="2025-07-04T12:13:54.121" v="4398" actId="14100"/>
          <ac:spMkLst>
            <pc:docMk/>
            <pc:sldMk cId="3613911005" sldId="258"/>
            <ac:spMk id="23" creationId="{05D3A7DB-93DD-7817-A586-701FA44BDDE8}"/>
          </ac:spMkLst>
        </pc:spChg>
        <pc:spChg chg="mod">
          <ac:chgData name="Cihan Zeyrek" userId="dd9724baaf2e43d1" providerId="LiveId" clId="{E5A86D5C-552E-4995-AB32-5E49D96B1D3A}" dt="2025-07-03T13:38:33.064" v="2870" actId="1076"/>
          <ac:spMkLst>
            <pc:docMk/>
            <pc:sldMk cId="3613911005" sldId="258"/>
            <ac:spMk id="26" creationId="{BE290EAF-1A4B-D335-43DA-78DE46D94BC7}"/>
          </ac:spMkLst>
        </pc:spChg>
        <pc:spChg chg="add mod">
          <ac:chgData name="Cihan Zeyrek" userId="dd9724baaf2e43d1" providerId="LiveId" clId="{E5A86D5C-552E-4995-AB32-5E49D96B1D3A}" dt="2025-07-04T12:11:53.989" v="4380" actId="1076"/>
          <ac:spMkLst>
            <pc:docMk/>
            <pc:sldMk cId="3613911005" sldId="258"/>
            <ac:spMk id="36" creationId="{F123235E-33F2-9698-09ED-DD83FD4F8AAD}"/>
          </ac:spMkLst>
        </pc:spChg>
        <pc:spChg chg="mod">
          <ac:chgData name="Cihan Zeyrek" userId="dd9724baaf2e43d1" providerId="LiveId" clId="{E5A86D5C-552E-4995-AB32-5E49D96B1D3A}" dt="2025-07-03T13:39:50.039" v="2883" actId="1076"/>
          <ac:spMkLst>
            <pc:docMk/>
            <pc:sldMk cId="3613911005" sldId="258"/>
            <ac:spMk id="39" creationId="{E6EF7BF0-8EEC-4498-FCA6-9E2123BFB423}"/>
          </ac:spMkLst>
        </pc:spChg>
        <pc:spChg chg="mod">
          <ac:chgData name="Cihan Zeyrek" userId="dd9724baaf2e43d1" providerId="LiveId" clId="{E5A86D5C-552E-4995-AB32-5E49D96B1D3A}" dt="2025-07-03T13:40:37.904" v="2889" actId="1076"/>
          <ac:spMkLst>
            <pc:docMk/>
            <pc:sldMk cId="3613911005" sldId="258"/>
            <ac:spMk id="40" creationId="{9E00ACD3-20DA-AFDB-EE91-F0B099D4597C}"/>
          </ac:spMkLst>
        </pc:spChg>
        <pc:spChg chg="add mod">
          <ac:chgData name="Cihan Zeyrek" userId="dd9724baaf2e43d1" providerId="LiveId" clId="{E5A86D5C-552E-4995-AB32-5E49D96B1D3A}" dt="2025-07-04T12:11:35.975" v="4377" actId="1076"/>
          <ac:spMkLst>
            <pc:docMk/>
            <pc:sldMk cId="3613911005" sldId="258"/>
            <ac:spMk id="43" creationId="{9C753B82-7F3B-08F2-D5CA-903A2F39B2EF}"/>
          </ac:spMkLst>
        </pc:spChg>
        <pc:spChg chg="add mod">
          <ac:chgData name="Cihan Zeyrek" userId="dd9724baaf2e43d1" providerId="LiveId" clId="{E5A86D5C-552E-4995-AB32-5E49D96B1D3A}" dt="2025-07-04T12:12:00.166" v="4381" actId="1076"/>
          <ac:spMkLst>
            <pc:docMk/>
            <pc:sldMk cId="3613911005" sldId="258"/>
            <ac:spMk id="44" creationId="{C41FF133-ADEB-E4F3-48D0-CDE044ACB3E5}"/>
          </ac:spMkLst>
        </pc:spChg>
        <pc:spChg chg="mod">
          <ac:chgData name="Cihan Zeyrek" userId="dd9724baaf2e43d1" providerId="LiveId" clId="{E5A86D5C-552E-4995-AB32-5E49D96B1D3A}" dt="2025-07-03T13:41:54.663" v="2908" actId="790"/>
          <ac:spMkLst>
            <pc:docMk/>
            <pc:sldMk cId="3613911005" sldId="258"/>
            <ac:spMk id="45" creationId="{383CE23E-E30E-605A-7CAB-C3F82B7FB91A}"/>
          </ac:spMkLst>
        </pc:spChg>
        <pc:spChg chg="mod">
          <ac:chgData name="Cihan Zeyrek" userId="dd9724baaf2e43d1" providerId="LiveId" clId="{E5A86D5C-552E-4995-AB32-5E49D96B1D3A}" dt="2025-07-04T12:14:23.688" v="4406" actId="1076"/>
          <ac:spMkLst>
            <pc:docMk/>
            <pc:sldMk cId="3613911005" sldId="258"/>
            <ac:spMk id="46" creationId="{09012934-17D9-9E1F-A0A5-E6B32DB352BC}"/>
          </ac:spMkLst>
        </pc:spChg>
        <pc:spChg chg="mod">
          <ac:chgData name="Cihan Zeyrek" userId="dd9724baaf2e43d1" providerId="LiveId" clId="{E5A86D5C-552E-4995-AB32-5E49D96B1D3A}" dt="2025-07-03T13:41:54.663" v="2908" actId="790"/>
          <ac:spMkLst>
            <pc:docMk/>
            <pc:sldMk cId="3613911005" sldId="258"/>
            <ac:spMk id="47" creationId="{C8697122-1F57-2A95-C751-74F7E5823F08}"/>
          </ac:spMkLst>
        </pc:spChg>
        <pc:spChg chg="mod">
          <ac:chgData name="Cihan Zeyrek" userId="dd9724baaf2e43d1" providerId="LiveId" clId="{E5A86D5C-552E-4995-AB32-5E49D96B1D3A}" dt="2025-07-03T13:40:14.839" v="2885" actId="1076"/>
          <ac:spMkLst>
            <pc:docMk/>
            <pc:sldMk cId="3613911005" sldId="258"/>
            <ac:spMk id="49" creationId="{06A51717-529C-69ED-4034-81B1351AD584}"/>
          </ac:spMkLst>
        </pc:spChg>
        <pc:spChg chg="mod">
          <ac:chgData name="Cihan Zeyrek" userId="dd9724baaf2e43d1" providerId="LiveId" clId="{E5A86D5C-552E-4995-AB32-5E49D96B1D3A}" dt="2025-07-03T14:14:28.529" v="3680" actId="20577"/>
          <ac:spMkLst>
            <pc:docMk/>
            <pc:sldMk cId="3613911005" sldId="258"/>
            <ac:spMk id="50" creationId="{71AC231F-D6F1-37AC-E477-4F200AD7EBA5}"/>
          </ac:spMkLst>
        </pc:spChg>
        <pc:spChg chg="mod">
          <ac:chgData name="Cihan Zeyrek" userId="dd9724baaf2e43d1" providerId="LiveId" clId="{E5A86D5C-552E-4995-AB32-5E49D96B1D3A}" dt="2025-07-03T14:14:20.122" v="3674" actId="20577"/>
          <ac:spMkLst>
            <pc:docMk/>
            <pc:sldMk cId="3613911005" sldId="258"/>
            <ac:spMk id="51" creationId="{1EFE5839-827F-4EE7-93B1-21F410F3AF68}"/>
          </ac:spMkLst>
        </pc:spChg>
        <pc:spChg chg="mod">
          <ac:chgData name="Cihan Zeyrek" userId="dd9724baaf2e43d1" providerId="LiveId" clId="{E5A86D5C-552E-4995-AB32-5E49D96B1D3A}" dt="2025-07-04T12:14:35.508" v="4409" actId="1076"/>
          <ac:spMkLst>
            <pc:docMk/>
            <pc:sldMk cId="3613911005" sldId="258"/>
            <ac:spMk id="52" creationId="{0C9E6692-E493-9100-A3A2-2553EE851C05}"/>
          </ac:spMkLst>
        </pc:spChg>
        <pc:spChg chg="add mod">
          <ac:chgData name="Cihan Zeyrek" userId="dd9724baaf2e43d1" providerId="LiveId" clId="{E5A86D5C-552E-4995-AB32-5E49D96B1D3A}" dt="2025-07-04T12:59:09.791" v="4429" actId="14100"/>
          <ac:spMkLst>
            <pc:docMk/>
            <pc:sldMk cId="3613911005" sldId="258"/>
            <ac:spMk id="56" creationId="{7866C7D8-BD84-2809-E6DA-3A7BCF109C79}"/>
          </ac:spMkLst>
        </pc:spChg>
        <pc:spChg chg="mod">
          <ac:chgData name="Cihan Zeyrek" userId="dd9724baaf2e43d1" providerId="LiveId" clId="{E5A86D5C-552E-4995-AB32-5E49D96B1D3A}" dt="2025-07-04T12:14:56.378" v="4414" actId="1076"/>
          <ac:spMkLst>
            <pc:docMk/>
            <pc:sldMk cId="3613911005" sldId="258"/>
            <ac:spMk id="73" creationId="{497B7107-C6F9-BC8E-32F9-4EB58EBC3122}"/>
          </ac:spMkLst>
        </pc:spChg>
        <pc:grpChg chg="mod">
          <ac:chgData name="Cihan Zeyrek" userId="dd9724baaf2e43d1" providerId="LiveId" clId="{E5A86D5C-552E-4995-AB32-5E49D96B1D3A}" dt="2025-07-03T13:40:34.252" v="2888" actId="1076"/>
          <ac:grpSpMkLst>
            <pc:docMk/>
            <pc:sldMk cId="3613911005" sldId="258"/>
            <ac:grpSpMk id="42" creationId="{AF808B17-6572-A307-B9E8-253821F89EE7}"/>
          </ac:grpSpMkLst>
        </pc:grpChg>
        <pc:grpChg chg="del mod">
          <ac:chgData name="Cihan Zeyrek" userId="dd9724baaf2e43d1" providerId="LiveId" clId="{E5A86D5C-552E-4995-AB32-5E49D96B1D3A}" dt="2025-07-04T07:16:55.680" v="4338" actId="478"/>
          <ac:grpSpMkLst>
            <pc:docMk/>
            <pc:sldMk cId="3613911005" sldId="258"/>
            <ac:grpSpMk id="44" creationId="{40211F4B-E423-2BFB-9135-28A3C8361C2A}"/>
          </ac:grpSpMkLst>
        </pc:grpChg>
        <pc:graphicFrameChg chg="mod">
          <ac:chgData name="Cihan Zeyrek" userId="dd9724baaf2e43d1" providerId="LiveId" clId="{E5A86D5C-552E-4995-AB32-5E49D96B1D3A}" dt="2025-07-03T13:40:26.857" v="2887" actId="1076"/>
          <ac:graphicFrameMkLst>
            <pc:docMk/>
            <pc:sldMk cId="3613911005" sldId="258"/>
            <ac:graphicFrameMk id="48" creationId="{B4582048-10B5-61D2-9583-8E75A86FF2D5}"/>
          </ac:graphicFrameMkLst>
        </pc:graphicFrameChg>
        <pc:picChg chg="mod">
          <ac:chgData name="Cihan Zeyrek" userId="dd9724baaf2e43d1" providerId="LiveId" clId="{E5A86D5C-552E-4995-AB32-5E49D96B1D3A}" dt="2025-07-04T07:08:38.727" v="4328" actId="1076"/>
          <ac:picMkLst>
            <pc:docMk/>
            <pc:sldMk cId="3613911005" sldId="258"/>
            <ac:picMk id="29" creationId="{ACBF7A39-3336-9D05-9D48-508D000FD43F}"/>
          </ac:picMkLst>
        </pc:picChg>
        <pc:picChg chg="mod">
          <ac:chgData name="Cihan Zeyrek" userId="dd9724baaf2e43d1" providerId="LiveId" clId="{E5A86D5C-552E-4995-AB32-5E49D96B1D3A}" dt="2025-07-04T07:08:29.875" v="4324" actId="1076"/>
          <ac:picMkLst>
            <pc:docMk/>
            <pc:sldMk cId="3613911005" sldId="258"/>
            <ac:picMk id="31" creationId="{A0E5FA54-BA75-9B3C-0580-9B0ACD702D6B}"/>
          </ac:picMkLst>
        </pc:picChg>
        <pc:picChg chg="mod">
          <ac:chgData name="Cihan Zeyrek" userId="dd9724baaf2e43d1" providerId="LiveId" clId="{E5A86D5C-552E-4995-AB32-5E49D96B1D3A}" dt="2025-07-04T12:13:37.934" v="4395" actId="1076"/>
          <ac:picMkLst>
            <pc:docMk/>
            <pc:sldMk cId="3613911005" sldId="258"/>
            <ac:picMk id="38" creationId="{E5FDED8C-E7AC-C058-2B47-E49642388937}"/>
          </ac:picMkLst>
        </pc:picChg>
        <pc:picChg chg="mod">
          <ac:chgData name="Cihan Zeyrek" userId="dd9724baaf2e43d1" providerId="LiveId" clId="{E5A86D5C-552E-4995-AB32-5E49D96B1D3A}" dt="2025-07-03T13:40:43.839" v="2891" actId="1076"/>
          <ac:picMkLst>
            <pc:docMk/>
            <pc:sldMk cId="3613911005" sldId="258"/>
            <ac:picMk id="41" creationId="{085B1AAD-70BC-D43F-DE61-2739306A23EC}"/>
          </ac:picMkLst>
        </pc:picChg>
        <pc:picChg chg="add del mod">
          <ac:chgData name="Cihan Zeyrek" userId="dd9724baaf2e43d1" providerId="LiveId" clId="{E5A86D5C-552E-4995-AB32-5E49D96B1D3A}" dt="2025-07-03T14:03:55.686" v="3500" actId="478"/>
          <ac:picMkLst>
            <pc:docMk/>
            <pc:sldMk cId="3613911005" sldId="258"/>
            <ac:picMk id="46" creationId="{0D302B69-227B-F98A-9C17-505C30F9EF34}"/>
          </ac:picMkLst>
        </pc:picChg>
        <pc:picChg chg="add del mod">
          <ac:chgData name="Cihan Zeyrek" userId="dd9724baaf2e43d1" providerId="LiveId" clId="{E5A86D5C-552E-4995-AB32-5E49D96B1D3A}" dt="2025-07-04T12:58:45.916" v="4423" actId="478"/>
          <ac:picMkLst>
            <pc:docMk/>
            <pc:sldMk cId="3613911005" sldId="258"/>
            <ac:picMk id="53" creationId="{BAAF9A28-A00D-D8F6-8487-F57CBEA64C0C}"/>
          </ac:picMkLst>
        </pc:picChg>
        <pc:picChg chg="add del mod">
          <ac:chgData name="Cihan Zeyrek" userId="dd9724baaf2e43d1" providerId="LiveId" clId="{E5A86D5C-552E-4995-AB32-5E49D96B1D3A}" dt="2025-07-03T14:10:27.546" v="3533" actId="478"/>
          <ac:picMkLst>
            <pc:docMk/>
            <pc:sldMk cId="3613911005" sldId="258"/>
            <ac:picMk id="55" creationId="{2850C1C9-B223-F7BE-1D76-2515B899DD6B}"/>
          </ac:picMkLst>
        </pc:picChg>
        <pc:picChg chg="add mod modCrop">
          <ac:chgData name="Cihan Zeyrek" userId="dd9724baaf2e43d1" providerId="LiveId" clId="{E5A86D5C-552E-4995-AB32-5E49D96B1D3A}" dt="2025-07-04T12:59:04.179" v="4428" actId="14100"/>
          <ac:picMkLst>
            <pc:docMk/>
            <pc:sldMk cId="3613911005" sldId="258"/>
            <ac:picMk id="55" creationId="{35A664B3-803F-4536-2EE5-578ED541F8BF}"/>
          </ac:picMkLst>
        </pc:picChg>
        <pc:picChg chg="add del mod">
          <ac:chgData name="Cihan Zeyrek" userId="dd9724baaf2e43d1" providerId="LiveId" clId="{E5A86D5C-552E-4995-AB32-5E49D96B1D3A}" dt="2025-07-04T07:08:49.478" v="4330" actId="478"/>
          <ac:picMkLst>
            <pc:docMk/>
            <pc:sldMk cId="3613911005" sldId="258"/>
            <ac:picMk id="55" creationId="{A08733B5-E39F-DE9F-59C5-A211788BFA98}"/>
          </ac:picMkLst>
        </pc:picChg>
        <pc:picChg chg="add mod">
          <ac:chgData name="Cihan Zeyrek" userId="dd9724baaf2e43d1" providerId="LiveId" clId="{E5A86D5C-552E-4995-AB32-5E49D96B1D3A}" dt="2025-07-04T12:11:32.745" v="4376" actId="1076"/>
          <ac:picMkLst>
            <pc:docMk/>
            <pc:sldMk cId="3613911005" sldId="258"/>
            <ac:picMk id="58" creationId="{A4E66611-3D6E-9A44-4656-502C42629693}"/>
          </ac:picMkLst>
        </pc:picChg>
        <pc:picChg chg="mod">
          <ac:chgData name="Cihan Zeyrek" userId="dd9724baaf2e43d1" providerId="LiveId" clId="{E5A86D5C-552E-4995-AB32-5E49D96B1D3A}" dt="2025-07-04T12:14:38.686" v="4410" actId="1076"/>
          <ac:picMkLst>
            <pc:docMk/>
            <pc:sldMk cId="3613911005" sldId="258"/>
            <ac:picMk id="68" creationId="{288F68B4-DDA1-2EEB-9F23-81C0A0F5FDB5}"/>
          </ac:picMkLst>
        </pc:picChg>
        <pc:picChg chg="mod">
          <ac:chgData name="Cihan Zeyrek" userId="dd9724baaf2e43d1" providerId="LiveId" clId="{E5A86D5C-552E-4995-AB32-5E49D96B1D3A}" dt="2025-07-04T12:14:51.643" v="4413" actId="1076"/>
          <ac:picMkLst>
            <pc:docMk/>
            <pc:sldMk cId="3613911005" sldId="258"/>
            <ac:picMk id="72" creationId="{08B70003-AD1E-4701-456D-41507D8EABB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79C9-6C4D-AD61-958EFD168548}"/>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79C9-6C4D-AD61-958EFD168548}"/>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79C9-6C4D-AD61-958EFD168548}"/>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79C9-6C4D-AD61-958EFD168548}"/>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79C9-6C4D-AD61-958EFD168548}"/>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04.07.2025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04.07.2025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04.07.2025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04.07.2025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04.07.2025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04.07.2025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04.07.2025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04.07.2025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3.pn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9.emf"/><Relationship Id="rId17" Type="http://schemas.openxmlformats.org/officeDocument/2006/relationships/image" Target="../media/image11.png"/><Relationship Id="rId2" Type="http://schemas.openxmlformats.org/officeDocument/2006/relationships/slideLayout" Target="../slideLayouts/slideLayout1.xml"/><Relationship Id="rId16" Type="http://schemas.openxmlformats.org/officeDocument/2006/relationships/chart" Target="../charts/chart1.xml"/><Relationship Id="rId20" Type="http://schemas.openxmlformats.org/officeDocument/2006/relationships/image" Target="../media/image15.png"/><Relationship Id="rId1" Type="http://schemas.openxmlformats.org/officeDocument/2006/relationships/tags" Target="../tags/tag2.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image" Target="../media/image2.emf"/><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4.png"/><Relationship Id="rId4" Type="http://schemas.openxmlformats.org/officeDocument/2006/relationships/oleObject" Target="../embeddings/oleObject2.bin"/><Relationship Id="rId9"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31623300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30252" y="9094236"/>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400185" y="16615940"/>
            <a:ext cx="14295120" cy="8643709"/>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15286763" y="25651859"/>
            <a:ext cx="14528007" cy="1264554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3" name="Abgerundetes Rechteck 22">
            <a:extLst>
              <a:ext uri="{FF2B5EF4-FFF2-40B4-BE49-F238E27FC236}">
                <a16:creationId xmlns:a16="http://schemas.microsoft.com/office/drawing/2014/main" id="{05D3A7DB-93DD-7817-A586-701FA44BDDE8}"/>
              </a:ext>
            </a:extLst>
          </p:cNvPr>
          <p:cNvSpPr/>
          <p:nvPr/>
        </p:nvSpPr>
        <p:spPr>
          <a:xfrm>
            <a:off x="563913" y="28191603"/>
            <a:ext cx="14217724" cy="10003290"/>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595757" y="16812766"/>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Source Sans Pro" panose="020B0503030403020204" pitchFamily="34" charset="0"/>
                <a:ea typeface="Source Sans Pro" panose="020B0503030403020204" pitchFamily="34" charset="0"/>
              </a:rPr>
              <a:t>Identification of Mitosis-Specific RBPs: Clocking in for the season</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6" name="Rechteck 15">
            <a:extLst>
              <a:ext uri="{FF2B5EF4-FFF2-40B4-BE49-F238E27FC236}">
                <a16:creationId xmlns:a16="http://schemas.microsoft.com/office/drawing/2014/main" id="{0FCE50A5-8321-3A15-8F2E-E7A4119AE242}"/>
              </a:ext>
            </a:extLst>
          </p:cNvPr>
          <p:cNvSpPr/>
          <p:nvPr/>
        </p:nvSpPr>
        <p:spPr>
          <a:xfrm>
            <a:off x="15449965" y="25898532"/>
            <a:ext cx="15355262"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Complex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78BA0288-07D1-398D-6200-42A4A63DE015}"/>
              </a:ext>
            </a:extLst>
          </p:cNvPr>
          <p:cNvSpPr/>
          <p:nvPr/>
        </p:nvSpPr>
        <p:spPr>
          <a:xfrm>
            <a:off x="854627" y="28439764"/>
            <a:ext cx="12383450"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6"/>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7"/>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854627" y="3513522"/>
            <a:ext cx="14528007" cy="3170099"/>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a:t>
            </a:r>
          </a:p>
          <a:p>
            <a:r>
              <a:rPr lang="en-US" sz="2400" noProof="0" dirty="0">
                <a:latin typeface="Source Sans Pro" panose="020B0503030403020204" pitchFamily="34" charset="0"/>
                <a:ea typeface="Source Sans Pro" panose="020B0503030403020204" pitchFamily="34" charset="0"/>
              </a:rPr>
              <a:t>So, join us on his journey to 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764119" y="3807041"/>
            <a:ext cx="13785052" cy="6986528"/>
          </a:xfrm>
          <a:prstGeom prst="rect">
            <a:avLst/>
          </a:prstGeom>
          <a:noFill/>
        </p:spPr>
        <p:txBody>
          <a:bodyPr wrap="square" rtlCol="0">
            <a:spAutoFit/>
          </a:bodyPr>
          <a:lstStyle/>
          <a:p>
            <a:r>
              <a:rPr lang="en-US" sz="4000" noProof="0" dirty="0"/>
              <a:t>Our Goal: Hunting RNA-Binding Proteins in the Deep</a:t>
            </a:r>
          </a:p>
          <a:p>
            <a:r>
              <a:rPr lang="en-US" sz="240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r>
              <a:rPr lang="en-US" sz="2400" dirty="0"/>
              <a:t>To uncover potential RBPs, we performed the following key steps:</a:t>
            </a:r>
          </a:p>
          <a:p>
            <a:pPr marL="342900" indent="-342900">
              <a:buFont typeface="Arial" panose="020B0604020202020204" pitchFamily="34" charset="0"/>
              <a:buChar char="•"/>
            </a:pPr>
            <a:r>
              <a:rPr lang="en-US" sz="2400" dirty="0"/>
              <a:t>Reproducibility analysis</a:t>
            </a:r>
          </a:p>
          <a:p>
            <a:pPr marL="342900" indent="-342900">
              <a:buFont typeface="Arial" panose="020B0604020202020204" pitchFamily="34" charset="0"/>
              <a:buChar char="•"/>
            </a:pPr>
            <a:r>
              <a:rPr lang="en-US" sz="2400" dirty="0"/>
              <a:t>Normalization of the data</a:t>
            </a:r>
          </a:p>
          <a:p>
            <a:pPr marL="342900" indent="-342900">
              <a:buFont typeface="Arial" panose="020B0604020202020204" pitchFamily="34" charset="0"/>
              <a:buChar char="•"/>
            </a:pPr>
            <a:r>
              <a:rPr lang="en-US" sz="2400" dirty="0"/>
              <a:t>Peak characterization</a:t>
            </a:r>
          </a:p>
          <a:p>
            <a:pPr marL="342900" indent="-342900">
              <a:buFont typeface="Arial" panose="020B0604020202020204" pitchFamily="34" charset="0"/>
              <a:buChar char="•"/>
            </a:pPr>
            <a:r>
              <a:rPr lang="en-US" sz="2400" dirty="0"/>
              <a:t>Shift analysis, where a left shift in the RNase condition indicates RBP behavior</a:t>
            </a:r>
          </a:p>
          <a:p>
            <a:r>
              <a:rPr lang="en-US" sz="2400" dirty="0"/>
              <a:t>To gain deeper insights, we extended the analysis by:</a:t>
            </a:r>
          </a:p>
          <a:p>
            <a:pPr marL="342900" indent="-342900">
              <a:buFont typeface="Arial" panose="020B0604020202020204" pitchFamily="34" charset="0"/>
              <a:buChar char="•"/>
            </a:pPr>
            <a:r>
              <a:rPr lang="en-US" sz="2400" dirty="0"/>
              <a:t>Identifying RBPs specifically active during mitosis</a:t>
            </a:r>
          </a:p>
          <a:p>
            <a:pPr marL="342900" indent="-342900">
              <a:buFont typeface="Arial" panose="020B0604020202020204" pitchFamily="34" charset="0"/>
              <a:buChar char="•"/>
            </a:pPr>
            <a:r>
              <a:rPr lang="en-US" sz="2400" dirty="0"/>
              <a:t>Clustering peak characteristics to reveal potential complexes</a:t>
            </a:r>
          </a:p>
          <a:p>
            <a:pPr marL="342900" indent="-342900">
              <a:buFont typeface="Arial" panose="020B0604020202020204" pitchFamily="34" charset="0"/>
              <a:buChar char="•"/>
            </a:pPr>
            <a:r>
              <a:rPr lang="en-US" sz="2400" dirty="0"/>
              <a:t>Performing linear regression to predict molecular weight from peak data</a:t>
            </a:r>
          </a:p>
          <a:p>
            <a:pPr marL="342900" indent="-342900">
              <a:buFont typeface="Arial" panose="020B0604020202020204" pitchFamily="34" charset="0"/>
              <a:buChar char="•"/>
            </a:pPr>
            <a:endParaRPr lang="en-US" sz="2400" dirty="0"/>
          </a:p>
          <a:p>
            <a:endParaRPr lang="en-US" sz="2400" noProof="0" dirty="0"/>
          </a:p>
          <a:p>
            <a:endParaRPr lang="en-US" sz="2400" dirty="0"/>
          </a:p>
          <a:p>
            <a:endParaRPr lang="en-US" sz="2400" noProof="0" dirty="0"/>
          </a:p>
          <a:p>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pic>
        <p:nvPicPr>
          <p:cNvPr id="38" name="Grafik 37">
            <a:extLst>
              <a:ext uri="{FF2B5EF4-FFF2-40B4-BE49-F238E27FC236}">
                <a16:creationId xmlns:a16="http://schemas.microsoft.com/office/drawing/2014/main" id="{E5FDED8C-E7AC-C058-2B47-E49642388937}"/>
              </a:ext>
            </a:extLst>
          </p:cNvPr>
          <p:cNvPicPr>
            <a:picLocks noChangeAspect="1"/>
          </p:cNvPicPr>
          <p:nvPr/>
        </p:nvPicPr>
        <p:blipFill>
          <a:blip r:embed="rId9"/>
          <a:stretch>
            <a:fillRect/>
          </a:stretch>
        </p:blipFill>
        <p:spPr>
          <a:xfrm>
            <a:off x="6929493" y="31010872"/>
            <a:ext cx="6449752" cy="4364752"/>
          </a:xfrm>
          <a:prstGeom prst="rect">
            <a:avLst/>
          </a:prstGeom>
        </p:spPr>
      </p:pic>
      <p:sp>
        <p:nvSpPr>
          <p:cNvPr id="2" name="Abgerundetes Rechteck 1">
            <a:extLst>
              <a:ext uri="{FF2B5EF4-FFF2-40B4-BE49-F238E27FC236}">
                <a16:creationId xmlns:a16="http://schemas.microsoft.com/office/drawing/2014/main" id="{49A02D2B-FEBA-8240-4F80-1023D79A7ABD}"/>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6" name="Rechteck 25">
            <a:extLst>
              <a:ext uri="{FF2B5EF4-FFF2-40B4-BE49-F238E27FC236}">
                <a16:creationId xmlns:a16="http://schemas.microsoft.com/office/drawing/2014/main" id="{BE290EAF-1A4B-D335-43DA-78DE46D94BC7}"/>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29" name="Grafik 28" descr="Ein Bild, das Reihe, Diagramm, Text, Screenshot enthält.&#10;&#10;KI-generierte Inhalte können fehlerhaft sein.">
            <a:extLst>
              <a:ext uri="{FF2B5EF4-FFF2-40B4-BE49-F238E27FC236}">
                <a16:creationId xmlns:a16="http://schemas.microsoft.com/office/drawing/2014/main" id="{ACBF7A39-3336-9D05-9D48-508D000FD43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43140" y="25426971"/>
            <a:ext cx="3325770" cy="2301759"/>
          </a:xfrm>
          <a:prstGeom prst="rect">
            <a:avLst/>
          </a:prstGeom>
        </p:spPr>
      </p:pic>
      <p:pic>
        <p:nvPicPr>
          <p:cNvPr id="31" name="Grafik 30" descr="Ein Bild, das Text, Diagramm, Reihe, Screenshot enthält.&#10;&#10;KI-generierte Inhalte können fehlerhaft sein.">
            <a:extLst>
              <a:ext uri="{FF2B5EF4-FFF2-40B4-BE49-F238E27FC236}">
                <a16:creationId xmlns:a16="http://schemas.microsoft.com/office/drawing/2014/main" id="{A0E5FA54-BA75-9B3C-0580-9B0ACD702D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2279" y="22355196"/>
            <a:ext cx="5033382" cy="3483594"/>
          </a:xfrm>
          <a:prstGeom prst="rect">
            <a:avLst/>
          </a:prstGeom>
        </p:spPr>
      </p:pic>
      <p:grpSp>
        <p:nvGrpSpPr>
          <p:cNvPr id="32" name="Gruppieren 31">
            <a:extLst>
              <a:ext uri="{FF2B5EF4-FFF2-40B4-BE49-F238E27FC236}">
                <a16:creationId xmlns:a16="http://schemas.microsoft.com/office/drawing/2014/main" id="{89CCBC6A-B864-9CD5-EAE0-99DF0B68B3EE}"/>
              </a:ext>
            </a:extLst>
          </p:cNvPr>
          <p:cNvGrpSpPr/>
          <p:nvPr/>
        </p:nvGrpSpPr>
        <p:grpSpPr>
          <a:xfrm>
            <a:off x="7361509" y="22683687"/>
            <a:ext cx="6445233" cy="2826613"/>
            <a:chOff x="5781935" y="15382625"/>
            <a:chExt cx="9102943" cy="4004262"/>
          </a:xfrm>
        </p:grpSpPr>
        <p:pic>
          <p:nvPicPr>
            <p:cNvPr id="33" name="Grafik 32">
              <a:extLst>
                <a:ext uri="{FF2B5EF4-FFF2-40B4-BE49-F238E27FC236}">
                  <a16:creationId xmlns:a16="http://schemas.microsoft.com/office/drawing/2014/main" id="{EBD00EA7-4C39-028D-529E-493655AA75AB}"/>
                </a:ext>
              </a:extLst>
            </p:cNvPr>
            <p:cNvPicPr>
              <a:picLocks noChangeAspect="1"/>
            </p:cNvPicPr>
            <p:nvPr/>
          </p:nvPicPr>
          <p:blipFill>
            <a:blip r:embed="rId12"/>
            <a:stretch>
              <a:fillRect/>
            </a:stretch>
          </p:blipFill>
          <p:spPr>
            <a:xfrm>
              <a:off x="7259397" y="15382625"/>
              <a:ext cx="5643803" cy="4004262"/>
            </a:xfrm>
            <a:prstGeom prst="rect">
              <a:avLst/>
            </a:prstGeom>
          </p:spPr>
        </p:pic>
        <p:sp>
          <p:nvSpPr>
            <p:cNvPr id="34" name="Textfeld 33">
              <a:extLst>
                <a:ext uri="{FF2B5EF4-FFF2-40B4-BE49-F238E27FC236}">
                  <a16:creationId xmlns:a16="http://schemas.microsoft.com/office/drawing/2014/main" id="{7ED38EB0-8928-F487-679D-DC08BBE8EFFC}"/>
                </a:ext>
              </a:extLst>
            </p:cNvPr>
            <p:cNvSpPr txBox="1"/>
            <p:nvPr/>
          </p:nvSpPr>
          <p:spPr>
            <a:xfrm>
              <a:off x="5781935" y="15436311"/>
              <a:ext cx="2810933" cy="830997"/>
            </a:xfrm>
            <a:prstGeom prst="rect">
              <a:avLst/>
            </a:prstGeom>
            <a:noFill/>
          </p:spPr>
          <p:txBody>
            <a:bodyPr wrap="square" rtlCol="0">
              <a:spAutoFit/>
            </a:bodyPr>
            <a:lstStyle/>
            <a:p>
              <a:pPr algn="ctr"/>
              <a:r>
                <a:rPr lang="en-US" sz="2400" noProof="0" dirty="0"/>
                <a:t>Identified </a:t>
              </a:r>
            </a:p>
            <a:p>
              <a:pPr algn="ctr"/>
              <a:r>
                <a:rPr lang="en-US" sz="2400" noProof="0" dirty="0"/>
                <a:t>RBPs</a:t>
              </a:r>
            </a:p>
          </p:txBody>
        </p:sp>
        <p:sp>
          <p:nvSpPr>
            <p:cNvPr id="35" name="Textfeld 34">
              <a:extLst>
                <a:ext uri="{FF2B5EF4-FFF2-40B4-BE49-F238E27FC236}">
                  <a16:creationId xmlns:a16="http://schemas.microsoft.com/office/drawing/2014/main" id="{F03FDA52-46F0-5D59-8ACF-A557623994B9}"/>
                </a:ext>
              </a:extLst>
            </p:cNvPr>
            <p:cNvSpPr txBox="1"/>
            <p:nvPr/>
          </p:nvSpPr>
          <p:spPr>
            <a:xfrm>
              <a:off x="11603557" y="18236389"/>
              <a:ext cx="3281321" cy="830997"/>
            </a:xfrm>
            <a:prstGeom prst="rect">
              <a:avLst/>
            </a:prstGeom>
            <a:noFill/>
          </p:spPr>
          <p:txBody>
            <a:bodyPr wrap="square" rtlCol="0">
              <a:spAutoFit/>
            </a:bodyPr>
            <a:lstStyle/>
            <a:p>
              <a:pPr algn="ctr"/>
              <a:r>
                <a:rPr lang="en-US" sz="2400" noProof="0" dirty="0" err="1"/>
                <a:t>Analysed</a:t>
              </a:r>
              <a:r>
                <a:rPr lang="en-US" sz="2400" noProof="0" dirty="0"/>
                <a:t> </a:t>
              </a:r>
            </a:p>
            <a:p>
              <a:pPr algn="ctr"/>
              <a:r>
                <a:rPr lang="en-US" sz="2400" noProof="0" dirty="0" err="1"/>
                <a:t>UniProt</a:t>
              </a:r>
              <a:r>
                <a:rPr lang="en-US" sz="2400" noProof="0" dirty="0"/>
                <a:t> RBPs</a:t>
              </a:r>
            </a:p>
          </p:txBody>
        </p:sp>
      </p:grpSp>
      <p:sp>
        <p:nvSpPr>
          <p:cNvPr id="37" name="Textfeld 36">
            <a:extLst>
              <a:ext uri="{FF2B5EF4-FFF2-40B4-BE49-F238E27FC236}">
                <a16:creationId xmlns:a16="http://schemas.microsoft.com/office/drawing/2014/main" id="{F88925D1-CFC4-5D93-A097-3F0428360137}"/>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39" name="Textfeld 38">
            <a:extLst>
              <a:ext uri="{FF2B5EF4-FFF2-40B4-BE49-F238E27FC236}">
                <a16:creationId xmlns:a16="http://schemas.microsoft.com/office/drawing/2014/main" id="{E6EF7BF0-8EEC-4498-FCA6-9E2123BFB423}"/>
              </a:ext>
            </a:extLst>
          </p:cNvPr>
          <p:cNvSpPr txBox="1"/>
          <p:nvPr/>
        </p:nvSpPr>
        <p:spPr>
          <a:xfrm>
            <a:off x="802825" y="13825667"/>
            <a:ext cx="7385975" cy="2739211"/>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a:t>
            </a:r>
          </a:p>
          <a:p>
            <a:pPr algn="just"/>
            <a:endParaRPr lang="en-US" sz="1000" noProof="0" dirty="0"/>
          </a:p>
          <a:p>
            <a:pPr algn="just"/>
            <a:r>
              <a:rPr lang="en-US" sz="2400" b="1" noProof="0" dirty="0"/>
              <a:t>Peak Analysis: </a:t>
            </a:r>
            <a:r>
              <a:rPr lang="en-US" sz="2400" noProof="0" dirty="0"/>
              <a:t>For each protein profile, up to 6 peaks were identified using a slope-based function. </a:t>
            </a:r>
            <a:r>
              <a:rPr lang="en-US" sz="2400" noProof="0" dirty="0" err="1"/>
              <a:t>Treshold</a:t>
            </a:r>
            <a:r>
              <a:rPr lang="en-US" sz="2400" noProof="0" dirty="0"/>
              <a:t> for peak detection was set at 3% of maximal signal intensity. Applied to normalized values for control and RNase-treated sample. </a:t>
            </a:r>
          </a:p>
          <a:p>
            <a:endParaRPr lang="en-US" noProof="0" dirty="0"/>
          </a:p>
        </p:txBody>
      </p:sp>
      <p:sp>
        <p:nvSpPr>
          <p:cNvPr id="40" name="Textfeld 39">
            <a:extLst>
              <a:ext uri="{FF2B5EF4-FFF2-40B4-BE49-F238E27FC236}">
                <a16:creationId xmlns:a16="http://schemas.microsoft.com/office/drawing/2014/main" id="{9E00ACD3-20DA-AFDB-EE91-F0B099D4597C}"/>
              </a:ext>
            </a:extLst>
          </p:cNvPr>
          <p:cNvSpPr txBox="1"/>
          <p:nvPr/>
        </p:nvSpPr>
        <p:spPr>
          <a:xfrm>
            <a:off x="882079" y="16846665"/>
            <a:ext cx="13908659" cy="1938992"/>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a:t>
            </a:r>
          </a:p>
          <a:p>
            <a:pPr algn="just"/>
            <a:r>
              <a:rPr lang="en-US" sz="2400" noProof="0" dirty="0">
                <a:latin typeface="Source Sans Pro" panose="020B0503030403020204" pitchFamily="34" charset="0"/>
                <a:ea typeface="Source Sans Pro" panose="020B0503030403020204" pitchFamily="34" charset="0"/>
              </a:rPr>
              <a:t>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a:t>
            </a:r>
          </a:p>
          <a:p>
            <a:pPr algn="just"/>
            <a:r>
              <a:rPr lang="en-US" sz="2400" noProof="0" dirty="0">
                <a:latin typeface="Source Sans Pro" panose="020B0503030403020204" pitchFamily="34" charset="0"/>
                <a:ea typeface="Source Sans Pro" panose="020B0503030403020204" pitchFamily="34" charset="0"/>
              </a:rPr>
              <a:t> as the weighted average across all fractions. Shifts were defined as </a:t>
            </a:r>
            <a:r>
              <a:rPr lang="en-US" sz="2400" noProof="0" dirty="0" err="1">
                <a:latin typeface="Source Sans Pro" panose="020B0503030403020204" pitchFamily="34" charset="0"/>
                <a:ea typeface="Source Sans Pro" panose="020B0503030403020204" pitchFamily="34" charset="0"/>
              </a:rPr>
              <a:t>CoM_Ctrl</a:t>
            </a:r>
            <a:r>
              <a:rPr lang="en-US" sz="2400" noProof="0" dirty="0">
                <a:latin typeface="Source Sans Pro" panose="020B0503030403020204" pitchFamily="34" charset="0"/>
                <a:ea typeface="Source Sans Pro" panose="020B0503030403020204" pitchFamily="34" charset="0"/>
              </a:rPr>
              <a:t> – </a:t>
            </a:r>
            <a:r>
              <a:rPr lang="en-US" sz="2400" noProof="0" dirty="0" err="1">
                <a:latin typeface="Source Sans Pro" panose="020B0503030403020204" pitchFamily="34" charset="0"/>
                <a:ea typeface="Source Sans Pro" panose="020B0503030403020204" pitchFamily="34" charset="0"/>
              </a:rPr>
              <a:t>CoM_RNase</a:t>
            </a:r>
            <a:r>
              <a:rPr lang="en-US" sz="2400" noProof="0" dirty="0">
                <a:latin typeface="Source Sans Pro" panose="020B0503030403020204" pitchFamily="34" charset="0"/>
                <a:ea typeface="Source Sans Pro" panose="020B0503030403020204" pitchFamily="34" charset="0"/>
              </a:rPr>
              <a:t>: positive values indicated a leftward shift, negative values a rightward shift, and values near zero no change in distribution.</a:t>
            </a:r>
          </a:p>
          <a:p>
            <a:pPr algn="just"/>
            <a:endParaRPr lang="en-US" sz="2400" noProof="0" dirty="0">
              <a:latin typeface="Source Sans Pro" panose="020B0503030403020204" pitchFamily="34" charset="0"/>
              <a:ea typeface="Source Sans Pro" panose="020B0503030403020204" pitchFamily="34" charset="0"/>
            </a:endParaRPr>
          </a:p>
        </p:txBody>
      </p:sp>
      <p:pic>
        <p:nvPicPr>
          <p:cNvPr id="41" name="Grafik 40">
            <a:extLst>
              <a:ext uri="{FF2B5EF4-FFF2-40B4-BE49-F238E27FC236}">
                <a16:creationId xmlns:a16="http://schemas.microsoft.com/office/drawing/2014/main" id="{085B1AAD-70BC-D43F-DE61-2739306A23EC}"/>
              </a:ext>
            </a:extLst>
          </p:cNvPr>
          <p:cNvPicPr>
            <a:picLocks noChangeAspect="1"/>
          </p:cNvPicPr>
          <p:nvPr/>
        </p:nvPicPr>
        <p:blipFill>
          <a:blip r:embed="rId13"/>
          <a:stretch>
            <a:fillRect/>
          </a:stretch>
        </p:blipFill>
        <p:spPr>
          <a:xfrm>
            <a:off x="8502076" y="13319527"/>
            <a:ext cx="6236519" cy="3421957"/>
          </a:xfrm>
          <a:prstGeom prst="rect">
            <a:avLst/>
          </a:prstGeom>
        </p:spPr>
      </p:pic>
      <p:grpSp>
        <p:nvGrpSpPr>
          <p:cNvPr id="42" name="Gruppieren 41">
            <a:extLst>
              <a:ext uri="{FF2B5EF4-FFF2-40B4-BE49-F238E27FC236}">
                <a16:creationId xmlns:a16="http://schemas.microsoft.com/office/drawing/2014/main" id="{AF808B17-6572-A307-B9E8-253821F89EE7}"/>
              </a:ext>
            </a:extLst>
          </p:cNvPr>
          <p:cNvGrpSpPr/>
          <p:nvPr/>
        </p:nvGrpSpPr>
        <p:grpSpPr>
          <a:xfrm>
            <a:off x="4765060" y="18464738"/>
            <a:ext cx="4328867" cy="860116"/>
            <a:chOff x="9061760" y="14098081"/>
            <a:chExt cx="4328867" cy="860116"/>
          </a:xfrm>
        </p:grpSpPr>
        <p:sp>
          <p:nvSpPr>
            <p:cNvPr id="45" name="Abgerundetes Rechteck 44">
              <a:extLst>
                <a:ext uri="{FF2B5EF4-FFF2-40B4-BE49-F238E27FC236}">
                  <a16:creationId xmlns:a16="http://schemas.microsoft.com/office/drawing/2014/main" id="{383CE23E-E30E-605A-7CAB-C3F82B7FB91A}"/>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C8697122-1F57-2A95-C751-74F7E5823F08}"/>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xmlns="">
            <p:sp>
              <p:nvSpPr>
                <p:cNvPr id="47" name="Textfeld 46">
                  <a:extLst>
                    <a:ext uri="{FF2B5EF4-FFF2-40B4-BE49-F238E27FC236}">
                      <a16:creationId xmlns:a16="http://schemas.microsoft.com/office/drawing/2014/main" id="{C8697122-1F57-2A95-C751-74F7E5823F08}"/>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5"/>
                  <a:stretch>
                    <a:fillRect/>
                  </a:stretch>
                </a:blipFill>
              </p:spPr>
              <p:txBody>
                <a:bodyPr/>
                <a:lstStyle/>
                <a:p>
                  <a:r>
                    <a:rPr lang="de-DE">
                      <a:noFill/>
                    </a:rPr>
                    <a:t> </a:t>
                  </a:r>
                </a:p>
              </p:txBody>
            </p:sp>
          </mc:Fallback>
        </mc:AlternateContent>
      </p:grpSp>
      <p:graphicFrame>
        <p:nvGraphicFramePr>
          <p:cNvPr id="48" name="Diagramm 47">
            <a:extLst>
              <a:ext uri="{FF2B5EF4-FFF2-40B4-BE49-F238E27FC236}">
                <a16:creationId xmlns:a16="http://schemas.microsoft.com/office/drawing/2014/main" id="{B4582048-10B5-61D2-9583-8E75A86FF2D5}"/>
              </a:ext>
            </a:extLst>
          </p:cNvPr>
          <p:cNvGraphicFramePr/>
          <p:nvPr>
            <p:extLst>
              <p:ext uri="{D42A27DB-BD31-4B8C-83A1-F6EECF244321}">
                <p14:modId xmlns:p14="http://schemas.microsoft.com/office/powerpoint/2010/main" val="930634812"/>
              </p:ext>
            </p:extLst>
          </p:nvPr>
        </p:nvGraphicFramePr>
        <p:xfrm>
          <a:off x="10284771" y="18443121"/>
          <a:ext cx="4328867" cy="2525627"/>
        </p:xfrm>
        <a:graphic>
          <a:graphicData uri="http://schemas.openxmlformats.org/drawingml/2006/chart">
            <c:chart xmlns:c="http://schemas.openxmlformats.org/drawingml/2006/chart" xmlns:r="http://schemas.openxmlformats.org/officeDocument/2006/relationships" r:id="rId16"/>
          </a:graphicData>
        </a:graphic>
      </p:graphicFrame>
      <p:sp>
        <p:nvSpPr>
          <p:cNvPr id="49" name="Textfeld 48">
            <a:extLst>
              <a:ext uri="{FF2B5EF4-FFF2-40B4-BE49-F238E27FC236}">
                <a16:creationId xmlns:a16="http://schemas.microsoft.com/office/drawing/2014/main" id="{06A51717-529C-69ED-4034-81B1351AD584}"/>
              </a:ext>
            </a:extLst>
          </p:cNvPr>
          <p:cNvSpPr txBox="1"/>
          <p:nvPr/>
        </p:nvSpPr>
        <p:spPr>
          <a:xfrm>
            <a:off x="898676" y="19136735"/>
            <a:ext cx="9214407" cy="3631763"/>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we computed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Out of 7159 </a:t>
            </a:r>
            <a:r>
              <a:rPr lang="en-US" sz="2400" noProof="0" dirty="0" err="1">
                <a:latin typeface="Source Sans Pro" panose="020B0503030403020204" pitchFamily="34" charset="0"/>
                <a:ea typeface="Source Sans Pro" panose="020B0503030403020204" pitchFamily="34" charset="0"/>
              </a:rPr>
              <a:t>analysed</a:t>
            </a:r>
            <a:r>
              <a:rPr lang="en-US" sz="2400" noProof="0" dirty="0">
                <a:latin typeface="Source Sans Pro" panose="020B0503030403020204" pitchFamily="34" charset="0"/>
                <a:ea typeface="Source Sans Pro" panose="020B0503030403020204" pitchFamily="34" charset="0"/>
              </a:rPr>
              <a:t> Proteins, </a:t>
            </a:r>
            <a:r>
              <a:rPr lang="en-US" sz="2400" b="1" noProof="0" dirty="0">
                <a:latin typeface="Source Sans Pro" panose="020B0503030403020204" pitchFamily="34" charset="0"/>
                <a:ea typeface="Source Sans Pro" panose="020B0503030403020204" pitchFamily="34" charset="0"/>
              </a:rPr>
              <a:t>794 </a:t>
            </a:r>
            <a:r>
              <a:rPr lang="en-US" sz="2400" b="1" noProof="0" dirty="0" err="1">
                <a:latin typeface="Source Sans Pro" panose="020B0503030403020204" pitchFamily="34" charset="0"/>
                <a:ea typeface="Source Sans Pro" panose="020B0503030403020204" pitchFamily="34" charset="0"/>
              </a:rPr>
              <a:t>exihibited</a:t>
            </a:r>
            <a:r>
              <a:rPr lang="en-US" sz="2400" b="1" noProof="0" dirty="0">
                <a:latin typeface="Source Sans Pro" panose="020B0503030403020204" pitchFamily="34" charset="0"/>
                <a:ea typeface="Source Sans Pro" panose="020B0503030403020204" pitchFamily="34" charset="0"/>
              </a:rPr>
              <a:t> a significant shift  </a:t>
            </a:r>
            <a:r>
              <a:rPr lang="en-US" sz="2400" noProof="0" dirty="0">
                <a:latin typeface="Source Sans Pro" panose="020B0503030403020204" pitchFamily="34" charset="0"/>
                <a:ea typeface="Source Sans Pro" panose="020B0503030403020204" pitchFamily="34" charset="0"/>
              </a:rPr>
              <a:t>and where classified as RBPs. </a:t>
            </a:r>
          </a:p>
          <a:p>
            <a:pPr algn="just"/>
            <a:endParaRPr lang="en-US" sz="2400" noProof="0" dirty="0">
              <a:latin typeface="Source Sans Pro" panose="020B0503030403020204" pitchFamily="34" charset="0"/>
              <a:ea typeface="Source Sans Pro" panose="020B0503030403020204" pitchFamily="34" charset="0"/>
            </a:endParaRPr>
          </a:p>
          <a:p>
            <a:endParaRPr lang="en-US" noProof="0" dirty="0"/>
          </a:p>
        </p:txBody>
      </p:sp>
      <p:sp>
        <p:nvSpPr>
          <p:cNvPr id="50" name="Textfeld 49">
            <a:extLst>
              <a:ext uri="{FF2B5EF4-FFF2-40B4-BE49-F238E27FC236}">
                <a16:creationId xmlns:a16="http://schemas.microsoft.com/office/drawing/2014/main" id="{71AC231F-D6F1-37AC-E477-4F200AD7EBA5}"/>
              </a:ext>
            </a:extLst>
          </p:cNvPr>
          <p:cNvSpPr txBox="1"/>
          <p:nvPr/>
        </p:nvSpPr>
        <p:spPr>
          <a:xfrm>
            <a:off x="10205042" y="21096358"/>
            <a:ext cx="4488326"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51" name="Textfeld 50">
            <a:extLst>
              <a:ext uri="{FF2B5EF4-FFF2-40B4-BE49-F238E27FC236}">
                <a16:creationId xmlns:a16="http://schemas.microsoft.com/office/drawing/2014/main" id="{1EFE5839-827F-4EE7-93B1-21F410F3AF68}"/>
              </a:ext>
            </a:extLst>
          </p:cNvPr>
          <p:cNvSpPr txBox="1"/>
          <p:nvPr/>
        </p:nvSpPr>
        <p:spPr>
          <a:xfrm>
            <a:off x="8478844" y="16779116"/>
            <a:ext cx="6282985" cy="461665"/>
          </a:xfrm>
          <a:prstGeom prst="rect">
            <a:avLst/>
          </a:prstGeom>
          <a:noFill/>
        </p:spPr>
        <p:txBody>
          <a:bodyPr wrap="square" rtlCol="0">
            <a:spAutoFit/>
          </a:bodyPr>
          <a:lstStyle/>
          <a:p>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a:t>
            </a:r>
            <a:r>
              <a:rPr lang="en-US" sz="1200" i="1" noProof="0" dirty="0" err="1">
                <a:latin typeface="Source Sans Pro" panose="020B0503030403020204" pitchFamily="34" charset="0"/>
                <a:ea typeface="Source Sans Pro" panose="020B0503030403020204" pitchFamily="34" charset="0"/>
              </a:rPr>
              <a:t>rsults</a:t>
            </a:r>
            <a:r>
              <a:rPr lang="en-US" sz="1200" i="1" noProof="0" dirty="0">
                <a:latin typeface="Source Sans Pro" panose="020B0503030403020204" pitchFamily="34" charset="0"/>
                <a:ea typeface="Source Sans Pro" panose="020B0503030403020204" pitchFamily="34" charset="0"/>
              </a:rPr>
              <a:t>, etc. </a:t>
            </a:r>
          </a:p>
        </p:txBody>
      </p:sp>
      <p:sp>
        <p:nvSpPr>
          <p:cNvPr id="13" name="Textfeld 12">
            <a:extLst>
              <a:ext uri="{FF2B5EF4-FFF2-40B4-BE49-F238E27FC236}">
                <a16:creationId xmlns:a16="http://schemas.microsoft.com/office/drawing/2014/main" id="{B1FDECB6-1FBA-D64A-249B-C2A37669EFAA}"/>
              </a:ext>
            </a:extLst>
          </p:cNvPr>
          <p:cNvSpPr txBox="1"/>
          <p:nvPr/>
        </p:nvSpPr>
        <p:spPr>
          <a:xfrm>
            <a:off x="830996" y="7194777"/>
            <a:ext cx="6015282" cy="5262979"/>
          </a:xfrm>
          <a:prstGeom prst="rect">
            <a:avLst/>
          </a:prstGeom>
          <a:noFill/>
        </p:spPr>
        <p:txBody>
          <a:bodyPr wrap="square" rtlCol="0">
            <a:spAutoFit/>
          </a:bodyPr>
          <a:lstStyle/>
          <a:p>
            <a:r>
              <a:rPr lang="en-US" sz="2400" noProof="0" dirty="0"/>
              <a:t>To verify the reproducibility of the triplicates in our dataset, Spearman correlations were calculated between all replicate–fraction combinations. The resulting correlation coefficients (</a:t>
            </a:r>
            <a:r>
              <a:rPr lang="en-US" sz="2400" noProof="0" dirty="0" err="1"/>
              <a:t>r-values</a:t>
            </a:r>
            <a:r>
              <a:rPr lang="en-US" sz="2400" noProof="0" dirty="0"/>
              <a:t>) were visualized as two separate heatmaps - one for the RNase treatment (Fig. X on the right) and one for the control condition. </a:t>
            </a:r>
            <a:endParaRPr lang="en-US" sz="2400" dirty="0"/>
          </a:p>
          <a:p>
            <a:r>
              <a:rPr lang="en-US" sz="2400" noProof="0" dirty="0"/>
              <a:t>Reproducibility is indicated by high correlations within corresponding fractions across replicates, which should appear as prominent diagonal patterns in 3×3 blocks on the heatmaps. </a:t>
            </a:r>
            <a:r>
              <a:rPr lang="en-US" sz="2400" dirty="0"/>
              <a:t>This diagonal correlation structure was evident in both treatments.</a:t>
            </a:r>
            <a:endParaRPr lang="en-US" sz="2400" noProof="0" dirty="0"/>
          </a:p>
        </p:txBody>
      </p:sp>
      <p:sp>
        <p:nvSpPr>
          <p:cNvPr id="56" name="Textfeld 55">
            <a:extLst>
              <a:ext uri="{FF2B5EF4-FFF2-40B4-BE49-F238E27FC236}">
                <a16:creationId xmlns:a16="http://schemas.microsoft.com/office/drawing/2014/main" id="{7866C7D8-BD84-2809-E6DA-3A7BCF109C79}"/>
              </a:ext>
            </a:extLst>
          </p:cNvPr>
          <p:cNvSpPr txBox="1"/>
          <p:nvPr/>
        </p:nvSpPr>
        <p:spPr>
          <a:xfrm>
            <a:off x="6978285" y="11954804"/>
            <a:ext cx="7415340" cy="646331"/>
          </a:xfrm>
          <a:prstGeom prst="rect">
            <a:avLst/>
          </a:prstGeom>
          <a:noFill/>
        </p:spPr>
        <p:txBody>
          <a:bodyPr wrap="square" rtlCol="0">
            <a:spAutoFit/>
          </a:bodyPr>
          <a:lstStyle/>
          <a:p>
            <a:r>
              <a:rPr lang="de-DE" sz="1200" b="1" i="1" dirty="0"/>
              <a:t>Fig. X </a:t>
            </a:r>
            <a:r>
              <a:rPr lang="de-DE" sz="1200" b="1" i="1" dirty="0" err="1"/>
              <a:t>Reproducibility</a:t>
            </a:r>
            <a:r>
              <a:rPr lang="de-DE" sz="1200" b="1" i="1" dirty="0"/>
              <a:t> </a:t>
            </a:r>
            <a:r>
              <a:rPr lang="de-DE" sz="1200" b="1" i="1" dirty="0" err="1"/>
              <a:t>heatmap</a:t>
            </a:r>
            <a:r>
              <a:rPr lang="de-DE" sz="1200" b="1" i="1" dirty="0"/>
              <a:t> (</a:t>
            </a:r>
            <a:r>
              <a:rPr lang="de-DE" sz="1200" b="1" i="1" dirty="0" err="1"/>
              <a:t>RNase</a:t>
            </a:r>
            <a:r>
              <a:rPr lang="de-DE" sz="1200" b="1" i="1" dirty="0"/>
              <a:t>, Spearman </a:t>
            </a:r>
            <a:r>
              <a:rPr lang="de-DE" sz="1200" b="1" i="1" dirty="0" err="1"/>
              <a:t>correlation</a:t>
            </a:r>
            <a:r>
              <a:rPr lang="de-DE" sz="1200" b="1" i="1" dirty="0"/>
              <a:t>): </a:t>
            </a:r>
            <a:r>
              <a:rPr lang="de-DE" sz="1200" dirty="0" err="1"/>
              <a:t>Heatmap</a:t>
            </a:r>
            <a:r>
              <a:rPr lang="de-DE" sz="1200" dirty="0"/>
              <a:t> </a:t>
            </a:r>
            <a:r>
              <a:rPr lang="de-DE" sz="1200" dirty="0" err="1"/>
              <a:t>displays</a:t>
            </a:r>
            <a:r>
              <a:rPr lang="de-DE" sz="1200" dirty="0"/>
              <a:t> </a:t>
            </a:r>
            <a:r>
              <a:rPr lang="de-DE" sz="1200" dirty="0" err="1"/>
              <a:t>pairwise</a:t>
            </a:r>
            <a:r>
              <a:rPr lang="de-DE" sz="1200" dirty="0"/>
              <a:t> Spearman </a:t>
            </a:r>
            <a:r>
              <a:rPr lang="de-DE" sz="1200" dirty="0" err="1"/>
              <a:t>correlation</a:t>
            </a:r>
            <a:r>
              <a:rPr lang="de-DE" sz="1200" dirty="0"/>
              <a:t> </a:t>
            </a:r>
            <a:r>
              <a:rPr lang="de-DE" sz="1200" dirty="0" err="1"/>
              <a:t>coefficients</a:t>
            </a:r>
            <a:r>
              <a:rPr lang="de-DE" sz="1200" dirty="0"/>
              <a:t> </a:t>
            </a:r>
            <a:r>
              <a:rPr lang="de-DE" sz="1200" dirty="0" err="1"/>
              <a:t>between</a:t>
            </a:r>
            <a:r>
              <a:rPr lang="de-DE" sz="1200" dirty="0"/>
              <a:t> all </a:t>
            </a:r>
            <a:r>
              <a:rPr lang="de-DE" sz="1200" dirty="0" err="1"/>
              <a:t>replicate</a:t>
            </a:r>
            <a:r>
              <a:rPr lang="de-DE" sz="1200" dirty="0"/>
              <a:t>–</a:t>
            </a:r>
            <a:r>
              <a:rPr lang="de-DE" sz="1200" dirty="0" err="1"/>
              <a:t>fraction</a:t>
            </a:r>
            <a:r>
              <a:rPr lang="de-DE" sz="1200" dirty="0"/>
              <a:t> </a:t>
            </a:r>
            <a:r>
              <a:rPr lang="de-DE" sz="1200" dirty="0" err="1"/>
              <a:t>combinations</a:t>
            </a:r>
            <a:r>
              <a:rPr lang="de-DE" sz="1200" dirty="0"/>
              <a:t> </a:t>
            </a:r>
            <a:r>
              <a:rPr lang="de-DE" sz="1200" dirty="0" err="1"/>
              <a:t>under</a:t>
            </a:r>
            <a:r>
              <a:rPr lang="de-DE" sz="1200" dirty="0"/>
              <a:t> </a:t>
            </a:r>
            <a:r>
              <a:rPr lang="de-DE" sz="1200" dirty="0" err="1"/>
              <a:t>RNase</a:t>
            </a:r>
            <a:r>
              <a:rPr lang="de-DE" sz="1200" dirty="0"/>
              <a:t> </a:t>
            </a:r>
            <a:r>
              <a:rPr lang="de-DE" sz="1200" dirty="0" err="1"/>
              <a:t>treatment</a:t>
            </a:r>
            <a:r>
              <a:rPr lang="de-DE" sz="1200" dirty="0"/>
              <a:t>. High </a:t>
            </a:r>
            <a:r>
              <a:rPr lang="de-DE" sz="1200" dirty="0" err="1"/>
              <a:t>correlations</a:t>
            </a:r>
            <a:r>
              <a:rPr lang="de-DE" sz="1200" dirty="0"/>
              <a:t> </a:t>
            </a:r>
            <a:r>
              <a:rPr lang="de-DE" sz="1200" dirty="0" err="1"/>
              <a:t>within</a:t>
            </a:r>
            <a:r>
              <a:rPr lang="de-DE" sz="1200" dirty="0"/>
              <a:t> 3×3 diagonal </a:t>
            </a:r>
            <a:r>
              <a:rPr lang="de-DE" sz="1200" dirty="0" err="1"/>
              <a:t>blocks</a:t>
            </a:r>
            <a:r>
              <a:rPr lang="de-DE" sz="1200" dirty="0"/>
              <a:t> </a:t>
            </a:r>
            <a:r>
              <a:rPr lang="de-DE" sz="1200" dirty="0" err="1"/>
              <a:t>indicate</a:t>
            </a:r>
            <a:r>
              <a:rPr lang="de-DE" sz="1200" dirty="0"/>
              <a:t> strong </a:t>
            </a:r>
            <a:r>
              <a:rPr lang="de-DE" sz="1200" dirty="0" err="1"/>
              <a:t>reproducibility</a:t>
            </a:r>
            <a:r>
              <a:rPr lang="de-DE" sz="1200" dirty="0"/>
              <a:t> </a:t>
            </a:r>
            <a:r>
              <a:rPr lang="de-DE" sz="1200" dirty="0" err="1"/>
              <a:t>across</a:t>
            </a:r>
            <a:r>
              <a:rPr lang="de-DE" sz="1200" dirty="0"/>
              <a:t> </a:t>
            </a:r>
            <a:r>
              <a:rPr lang="de-DE" sz="1200" dirty="0" err="1"/>
              <a:t>corresponding</a:t>
            </a:r>
            <a:r>
              <a:rPr lang="de-DE" sz="1200" dirty="0"/>
              <a:t> </a:t>
            </a:r>
            <a:r>
              <a:rPr lang="de-DE" sz="1200" dirty="0" err="1"/>
              <a:t>fractions</a:t>
            </a:r>
            <a:r>
              <a:rPr lang="de-DE" sz="1200" dirty="0"/>
              <a:t>.</a:t>
            </a:r>
            <a:endParaRPr lang="en-US" sz="1200" i="1" noProof="0" dirty="0">
              <a:latin typeface="Source Sans Pro" panose="020B0503030403020204" pitchFamily="34" charset="0"/>
              <a:ea typeface="Source Sans Pro" panose="020B0503030403020204" pitchFamily="34" charset="0"/>
            </a:endParaRPr>
          </a:p>
        </p:txBody>
      </p:sp>
      <p:sp>
        <p:nvSpPr>
          <p:cNvPr id="73" name="Rectangle 72">
            <a:extLst>
              <a:ext uri="{FF2B5EF4-FFF2-40B4-BE49-F238E27FC236}">
                <a16:creationId xmlns:a16="http://schemas.microsoft.com/office/drawing/2014/main" id="{497B7107-C6F9-BC8E-32F9-4EB58EBC3122}"/>
              </a:ext>
            </a:extLst>
          </p:cNvPr>
          <p:cNvSpPr/>
          <p:nvPr/>
        </p:nvSpPr>
        <p:spPr>
          <a:xfrm>
            <a:off x="22687042" y="26194178"/>
            <a:ext cx="6776884" cy="51059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72" name="Picture 71"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656645" y="26246968"/>
            <a:ext cx="6611709" cy="4958783"/>
          </a:xfrm>
          <a:prstGeom prst="rect">
            <a:avLst/>
          </a:prstGeom>
        </p:spPr>
      </p:pic>
      <p:sp>
        <p:nvSpPr>
          <p:cNvPr id="14" name="Rectangle 13">
            <a:extLst>
              <a:ext uri="{FF2B5EF4-FFF2-40B4-BE49-F238E27FC236}">
                <a16:creationId xmlns:a16="http://schemas.microsoft.com/office/drawing/2014/main" id="{AB754934-85BC-3E41-3BC6-0759F2D51BE4}"/>
              </a:ext>
            </a:extLst>
          </p:cNvPr>
          <p:cNvSpPr/>
          <p:nvPr/>
        </p:nvSpPr>
        <p:spPr>
          <a:xfrm>
            <a:off x="15709390" y="32900676"/>
            <a:ext cx="5005853" cy="38112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68" name="Picture 67"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857545" y="32949588"/>
            <a:ext cx="4857698" cy="3643274"/>
          </a:xfrm>
          <a:prstGeom prst="rect">
            <a:avLst/>
          </a:prstGeom>
        </p:spPr>
      </p:pic>
      <p:sp>
        <p:nvSpPr>
          <p:cNvPr id="46" name="Textfeld 48">
            <a:extLst>
              <a:ext uri="{FF2B5EF4-FFF2-40B4-BE49-F238E27FC236}">
                <a16:creationId xmlns:a16="http://schemas.microsoft.com/office/drawing/2014/main" id="{09012934-17D9-9E1F-A0A5-E6B32DB352BC}"/>
              </a:ext>
            </a:extLst>
          </p:cNvPr>
          <p:cNvSpPr txBox="1"/>
          <p:nvPr/>
        </p:nvSpPr>
        <p:spPr>
          <a:xfrm>
            <a:off x="15360712" y="26807152"/>
            <a:ext cx="7670217" cy="5909310"/>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DBSCAN :</a:t>
            </a:r>
          </a:p>
          <a:p>
            <a:r>
              <a:rPr lang="en-GB" sz="2400" dirty="0"/>
              <a:t>is a clustering algorithm that can classify points in low-density regions as it considers </a:t>
            </a:r>
            <a:r>
              <a:rPr lang="en-GB" sz="2400" b="1" dirty="0"/>
              <a:t>point density and distance</a:t>
            </a:r>
            <a:r>
              <a:rPr lang="en-GB" sz="2400" dirty="0"/>
              <a:t>.</a:t>
            </a:r>
          </a:p>
          <a:p>
            <a:r>
              <a:rPr lang="en-GB" sz="2400" b="1" dirty="0"/>
              <a:t>ε (epsilon):</a:t>
            </a:r>
            <a:r>
              <a:rPr lang="en-GB" sz="2400" dirty="0"/>
              <a:t> The maximum distance between two points to be considered </a:t>
            </a:r>
            <a:r>
              <a:rPr lang="en-GB" sz="2400" dirty="0" err="1"/>
              <a:t>neighbors</a:t>
            </a:r>
            <a:r>
              <a:rPr lang="en-GB" sz="2400" dirty="0"/>
              <a:t>.</a:t>
            </a:r>
          </a:p>
          <a:p>
            <a:pPr marL="800100" lvl="1" indent="-342900">
              <a:buFont typeface="Arial" panose="020B0604020202020204" pitchFamily="34" charset="0"/>
              <a:buChar char="•"/>
            </a:pPr>
            <a:r>
              <a:rPr lang="en-GB" sz="2400" dirty="0"/>
              <a:t>If ε </a:t>
            </a:r>
            <a:r>
              <a:rPr lang="en-GB" sz="2400" b="1" dirty="0"/>
              <a:t>low </a:t>
            </a:r>
            <a:r>
              <a:rPr lang="en-GB" sz="2400" dirty="0"/>
              <a:t>=&gt; most points are classified as noise.</a:t>
            </a:r>
          </a:p>
          <a:p>
            <a:pPr marL="800100" lvl="1" indent="-342900">
              <a:buFont typeface="Arial" panose="020B0604020202020204" pitchFamily="34" charset="0"/>
              <a:buChar char="•"/>
            </a:pPr>
            <a:r>
              <a:rPr lang="en-GB" sz="2400" dirty="0"/>
              <a:t>If ε </a:t>
            </a:r>
            <a:r>
              <a:rPr lang="en-GB" sz="2400" b="1" dirty="0"/>
              <a:t>high </a:t>
            </a:r>
            <a:r>
              <a:rPr lang="en-GB" sz="2400" dirty="0"/>
              <a:t>=&gt; noise points may form a single large, meaningless cluster.</a:t>
            </a:r>
          </a:p>
          <a:p>
            <a:pPr lvl="1"/>
            <a:r>
              <a:rPr lang="en-GB" sz="2400" b="1" dirty="0" err="1"/>
              <a:t>MinPts</a:t>
            </a:r>
            <a:r>
              <a:rPr lang="en-GB" sz="2400" b="1" dirty="0"/>
              <a:t>:</a:t>
            </a:r>
            <a:r>
              <a:rPr lang="en-GB" sz="2400" dirty="0"/>
              <a:t> The minimum number of </a:t>
            </a:r>
            <a:r>
              <a:rPr lang="en-GB" sz="2400" dirty="0" err="1"/>
              <a:t>neighbors</a:t>
            </a:r>
            <a:r>
              <a:rPr lang="en-GB" sz="2400" dirty="0"/>
              <a:t> (within ε distance) required to form a </a:t>
            </a:r>
            <a:r>
              <a:rPr lang="en-GB" sz="2400" b="1" dirty="0"/>
              <a:t>core point, border points</a:t>
            </a:r>
            <a:r>
              <a:rPr lang="en-GB" sz="2400" dirty="0"/>
              <a:t> are those within ε of a core point.</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low</a:t>
            </a:r>
            <a:r>
              <a:rPr lang="en-GB" sz="2400" dirty="0">
                <a:solidFill>
                  <a:srgbClr val="B22F28"/>
                </a:solidFill>
              </a:rPr>
              <a:t> </a:t>
            </a:r>
            <a:r>
              <a:rPr lang="en-GB" sz="2400" dirty="0"/>
              <a:t>=&gt;  isolated points can form clusters.</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high</a:t>
            </a:r>
            <a:r>
              <a:rPr lang="en-GB" sz="2400" dirty="0"/>
              <a:t> =&gt; large, dense clusters form, smaller ones are missed.</a:t>
            </a:r>
          </a:p>
          <a:p>
            <a:endParaRPr lang="en-US" noProof="0" dirty="0"/>
          </a:p>
        </p:txBody>
      </p:sp>
      <p:sp>
        <p:nvSpPr>
          <p:cNvPr id="52" name="Textfeld 48">
            <a:extLst>
              <a:ext uri="{FF2B5EF4-FFF2-40B4-BE49-F238E27FC236}">
                <a16:creationId xmlns:a16="http://schemas.microsoft.com/office/drawing/2014/main" id="{0C9E6692-E493-9100-A3A2-2553EE851C05}"/>
              </a:ext>
            </a:extLst>
          </p:cNvPr>
          <p:cNvSpPr txBox="1"/>
          <p:nvPr/>
        </p:nvSpPr>
        <p:spPr>
          <a:xfrm>
            <a:off x="20715243" y="32092643"/>
            <a:ext cx="10001633" cy="421653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In order to </a:t>
            </a:r>
            <a:r>
              <a:rPr lang="en-US" sz="2400" noProof="0" dirty="0" err="1">
                <a:latin typeface="Source Sans Pro" panose="020B0503030403020204" pitchFamily="34" charset="0"/>
                <a:ea typeface="Source Sans Pro" panose="020B0503030403020204" pitchFamily="34" charset="0"/>
              </a:rPr>
              <a:t>cualitativly</a:t>
            </a:r>
            <a:r>
              <a:rPr lang="en-US" sz="2400" noProof="0" dirty="0">
                <a:latin typeface="Source Sans Pro" panose="020B0503030403020204" pitchFamily="34" charset="0"/>
                <a:ea typeface="Source Sans Pro" panose="020B0503030403020204" pitchFamily="34" charset="0"/>
              </a:rPr>
              <a:t> validate the efficiency in clustering of </a:t>
            </a:r>
          </a:p>
          <a:p>
            <a:pPr algn="just"/>
            <a:r>
              <a:rPr lang="en-US" sz="2400" noProof="0" dirty="0">
                <a:latin typeface="Source Sans Pro" panose="020B0503030403020204" pitchFamily="34" charset="0"/>
                <a:ea typeface="Source Sans Pro" panose="020B0503030403020204" pitchFamily="34" charset="0"/>
              </a:rPr>
              <a:t>the two parameters we created a heatmap with a specific </a:t>
            </a:r>
            <a:r>
              <a:rPr lang="en-US" sz="2400" b="1" noProof="0" dirty="0" err="1">
                <a:latin typeface="Source Sans Pro" panose="020B0503030403020204" pitchFamily="34" charset="0"/>
                <a:ea typeface="Source Sans Pro" panose="020B0503030403020204" pitchFamily="34" charset="0"/>
              </a:rPr>
              <a:t>sc</a:t>
            </a:r>
            <a:r>
              <a:rPr lang="en-US" sz="2400" b="1" dirty="0" err="1">
                <a:latin typeface="Source Sans Pro" panose="020B0503030403020204" pitchFamily="34" charset="0"/>
                <a:ea typeface="Source Sans Pro" panose="020B0503030403020204" pitchFamily="34" charset="0"/>
              </a:rPr>
              <a:t>oring</a:t>
            </a:r>
            <a:r>
              <a:rPr lang="en-US" sz="2400" b="1" dirty="0">
                <a:latin typeface="Source Sans Pro" panose="020B0503030403020204" pitchFamily="34" charset="0"/>
                <a:ea typeface="Source Sans Pro" panose="020B0503030403020204" pitchFamily="34" charset="0"/>
              </a:rPr>
              <a:t> logic</a:t>
            </a:r>
          </a:p>
          <a:p>
            <a:pPr algn="just"/>
            <a:endParaRPr lang="en-US" sz="2400" b="1"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And following Proteins (based on CORUM) </a:t>
            </a:r>
            <a:r>
              <a:rPr lang="en-US" sz="2400" dirty="0">
                <a:latin typeface="Source Sans Pro" panose="020B0503030403020204" pitchFamily="34" charset="0"/>
                <a:ea typeface="Source Sans Pro" panose="020B0503030403020204" pitchFamily="34" charset="0"/>
              </a:rPr>
              <a:t>as … </a:t>
            </a:r>
          </a:p>
          <a:p>
            <a:pPr algn="just"/>
            <a:endParaRPr lang="en-US" sz="2400" noProof="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Positv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Proteins from Complex XXX</a:t>
            </a:r>
          </a:p>
          <a:p>
            <a:pPr algn="just"/>
            <a:endParaRPr lang="en-US" sz="240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Negativ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Prteins</a:t>
            </a:r>
            <a:r>
              <a:rPr lang="en-US" sz="2400" dirty="0">
                <a:latin typeface="Source Sans Pro" panose="020B0503030403020204" pitchFamily="34" charset="0"/>
                <a:ea typeface="Source Sans Pro" panose="020B0503030403020204" pitchFamily="34" charset="0"/>
              </a:rPr>
              <a:t> X and Y </a:t>
            </a:r>
          </a:p>
          <a:p>
            <a:pPr algn="just"/>
            <a:r>
              <a:rPr lang="en-US" sz="2400" dirty="0">
                <a:latin typeface="Source Sans Pro" panose="020B0503030403020204" pitchFamily="34" charset="0"/>
                <a:ea typeface="Source Sans Pro" panose="020B0503030403020204" pitchFamily="34" charset="0"/>
              </a:rPr>
              <a:t> </a:t>
            </a:r>
            <a:endParaRPr lang="en-US" sz="2400" noProof="0" dirty="0">
              <a:latin typeface="Source Sans Pro" panose="020B0503030403020204" pitchFamily="34" charset="0"/>
              <a:ea typeface="Source Sans Pro" panose="020B0503030403020204" pitchFamily="34" charset="0"/>
            </a:endParaRPr>
          </a:p>
          <a:p>
            <a:endParaRPr lang="en-US" noProof="0" dirty="0"/>
          </a:p>
        </p:txBody>
      </p:sp>
      <p:pic>
        <p:nvPicPr>
          <p:cNvPr id="58" name="Grafik 57">
            <a:extLst>
              <a:ext uri="{FF2B5EF4-FFF2-40B4-BE49-F238E27FC236}">
                <a16:creationId xmlns:a16="http://schemas.microsoft.com/office/drawing/2014/main" id="{A4E66611-3D6E-9A44-4656-502C4262969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074595" y="17620186"/>
            <a:ext cx="6864416" cy="5148312"/>
          </a:xfrm>
          <a:prstGeom prst="rect">
            <a:avLst/>
          </a:prstGeom>
        </p:spPr>
      </p:pic>
      <p:sp>
        <p:nvSpPr>
          <p:cNvPr id="36" name="Textfeld 35">
            <a:extLst>
              <a:ext uri="{FF2B5EF4-FFF2-40B4-BE49-F238E27FC236}">
                <a16:creationId xmlns:a16="http://schemas.microsoft.com/office/drawing/2014/main" id="{F123235E-33F2-9698-09ED-DD83FD4F8AAD}"/>
              </a:ext>
            </a:extLst>
          </p:cNvPr>
          <p:cNvSpPr txBox="1"/>
          <p:nvPr/>
        </p:nvSpPr>
        <p:spPr>
          <a:xfrm>
            <a:off x="15633676" y="17652922"/>
            <a:ext cx="6501830" cy="6370975"/>
          </a:xfrm>
          <a:prstGeom prst="rect">
            <a:avLst/>
          </a:prstGeom>
          <a:noFill/>
        </p:spPr>
        <p:txBody>
          <a:bodyPr wrap="square" rtlCol="0">
            <a:spAutoFit/>
          </a:bodyPr>
          <a:lstStyle/>
          <a:p>
            <a:r>
              <a:rPr lang="de-DE" sz="2400" b="1" dirty="0" err="1"/>
              <a:t>Comparative</a:t>
            </a:r>
            <a:r>
              <a:rPr lang="de-DE" sz="2400" b="1" dirty="0"/>
              <a:t> Shift Analysis</a:t>
            </a:r>
            <a:endParaRPr lang="en-US" sz="2400" b="1" dirty="0"/>
          </a:p>
          <a:p>
            <a:r>
              <a:rPr lang="en-US" sz="2400" dirty="0"/>
              <a:t>To investigate RNA-binding protein (RBP) activity beyond mitosis, we applied the same shift analysis pipeline to non-synchronized HeLa cells. For each protein, shift distances were calculated using center of mass (</a:t>
            </a:r>
            <a:r>
              <a:rPr lang="en-US" sz="2400" dirty="0" err="1"/>
              <a:t>CoM</a:t>
            </a:r>
            <a:r>
              <a:rPr lang="en-US" sz="2400" dirty="0"/>
              <a:t>) values derived from normalized signal distributions across all replicates. Normality was evaluated using the Shapiro–Wilk test, and statistical significance was determined by a one-sided t-test against a defined threshold.</a:t>
            </a:r>
          </a:p>
          <a:p>
            <a:r>
              <a:rPr lang="en-US" sz="2400" dirty="0"/>
              <a:t>This scatterplot visualizes the resulting shift distances for each protein, comparing mitotic and non-synchronized conditions. Each point represents a protein and reflects its condition-specific RNA dependence. </a:t>
            </a:r>
          </a:p>
          <a:p>
            <a:endParaRPr lang="en-US" sz="2400" dirty="0"/>
          </a:p>
        </p:txBody>
      </p:sp>
      <p:sp>
        <p:nvSpPr>
          <p:cNvPr id="43" name="Textfeld 42">
            <a:extLst>
              <a:ext uri="{FF2B5EF4-FFF2-40B4-BE49-F238E27FC236}">
                <a16:creationId xmlns:a16="http://schemas.microsoft.com/office/drawing/2014/main" id="{9C753B82-7F3B-08F2-D5CA-903A2F39B2EF}"/>
              </a:ext>
            </a:extLst>
          </p:cNvPr>
          <p:cNvSpPr txBox="1"/>
          <p:nvPr/>
        </p:nvSpPr>
        <p:spPr>
          <a:xfrm>
            <a:off x="21952883" y="22885382"/>
            <a:ext cx="7107839" cy="1015663"/>
          </a:xfrm>
          <a:prstGeom prst="rect">
            <a:avLst/>
          </a:prstGeom>
          <a:noFill/>
        </p:spPr>
        <p:txBody>
          <a:bodyPr wrap="square" rtlCol="0">
            <a:spAutoFit/>
          </a:bodyPr>
          <a:lstStyle/>
          <a:p>
            <a:r>
              <a:rPr lang="de-DE" sz="1200" b="1" dirty="0"/>
              <a:t>Fig. X </a:t>
            </a:r>
            <a:r>
              <a:rPr lang="de-DE" sz="1200" b="1" i="1" dirty="0" err="1"/>
              <a:t>Comparative</a:t>
            </a:r>
            <a:r>
              <a:rPr lang="de-DE" sz="1200" b="1" i="1" dirty="0"/>
              <a:t> Shift Scatterplot (</a:t>
            </a:r>
            <a:r>
              <a:rPr lang="de-DE" sz="1200" b="1" i="1" dirty="0" err="1"/>
              <a:t>Mitosis</a:t>
            </a:r>
            <a:r>
              <a:rPr lang="de-DE" sz="1200" b="1" i="1" dirty="0"/>
              <a:t> vs. Non-</a:t>
            </a:r>
            <a:r>
              <a:rPr lang="de-DE" sz="1200" b="1" i="1" dirty="0" err="1"/>
              <a:t>Synchronized</a:t>
            </a:r>
            <a:r>
              <a:rPr lang="de-DE" sz="1200" b="1" i="1" dirty="0"/>
              <a:t>)</a:t>
            </a:r>
            <a:r>
              <a:rPr lang="de-DE" sz="1200" b="1" dirty="0"/>
              <a:t>:</a:t>
            </a:r>
            <a:r>
              <a:rPr lang="de-DE" sz="1200" dirty="0"/>
              <a:t> Scatterplot </a:t>
            </a:r>
            <a:r>
              <a:rPr lang="de-DE" sz="1200" dirty="0" err="1"/>
              <a:t>displays</a:t>
            </a:r>
            <a:r>
              <a:rPr lang="de-DE" sz="1200" dirty="0"/>
              <a:t> shift </a:t>
            </a:r>
            <a:r>
              <a:rPr lang="de-DE" sz="1200" dirty="0" err="1"/>
              <a:t>distances</a:t>
            </a:r>
            <a:r>
              <a:rPr lang="de-DE" sz="1200" dirty="0"/>
              <a:t> </a:t>
            </a:r>
            <a:r>
              <a:rPr lang="de-DE" sz="1200" dirty="0" err="1"/>
              <a:t>derived</a:t>
            </a:r>
            <a:r>
              <a:rPr lang="de-DE" sz="1200" dirty="0"/>
              <a:t> </a:t>
            </a:r>
            <a:r>
              <a:rPr lang="de-DE" sz="1200" dirty="0" err="1"/>
              <a:t>from</a:t>
            </a:r>
            <a:r>
              <a:rPr lang="de-DE" sz="1200" dirty="0"/>
              <a:t> </a:t>
            </a:r>
            <a:r>
              <a:rPr lang="de-DE" sz="1200" dirty="0" err="1"/>
              <a:t>center</a:t>
            </a:r>
            <a:r>
              <a:rPr lang="de-DE" sz="1200" dirty="0"/>
              <a:t> </a:t>
            </a:r>
            <a:r>
              <a:rPr lang="de-DE" sz="1200" dirty="0" err="1"/>
              <a:t>of</a:t>
            </a:r>
            <a:r>
              <a:rPr lang="de-DE" sz="1200" dirty="0"/>
              <a:t> </a:t>
            </a:r>
            <a:r>
              <a:rPr lang="de-DE" sz="1200" dirty="0" err="1"/>
              <a:t>mass</a:t>
            </a:r>
            <a:r>
              <a:rPr lang="de-DE" sz="1200" dirty="0"/>
              <a:t> (</a:t>
            </a:r>
            <a:r>
              <a:rPr lang="de-DE" sz="1200" dirty="0" err="1"/>
              <a:t>CoM</a:t>
            </a:r>
            <a:r>
              <a:rPr lang="de-DE" sz="1200" dirty="0"/>
              <a:t>) </a:t>
            </a:r>
            <a:r>
              <a:rPr lang="de-DE" sz="1200" dirty="0" err="1"/>
              <a:t>values</a:t>
            </a:r>
            <a:r>
              <a:rPr lang="de-DE" sz="1200" dirty="0"/>
              <a:t> </a:t>
            </a:r>
            <a:r>
              <a:rPr lang="de-DE" sz="1200" dirty="0" err="1"/>
              <a:t>for</a:t>
            </a:r>
            <a:r>
              <a:rPr lang="de-DE" sz="1200" dirty="0"/>
              <a:t> all </a:t>
            </a:r>
            <a:r>
              <a:rPr lang="de-DE" sz="1200" dirty="0" err="1"/>
              <a:t>proteins</a:t>
            </a:r>
            <a:r>
              <a:rPr lang="de-DE" sz="1200" dirty="0"/>
              <a:t> </a:t>
            </a:r>
            <a:r>
              <a:rPr lang="de-DE" sz="1200" dirty="0" err="1"/>
              <a:t>under</a:t>
            </a:r>
            <a:r>
              <a:rPr lang="de-DE" sz="1200" dirty="0"/>
              <a:t> </a:t>
            </a:r>
            <a:r>
              <a:rPr lang="de-DE" sz="1200" dirty="0" err="1"/>
              <a:t>both</a:t>
            </a:r>
            <a:r>
              <a:rPr lang="de-DE" sz="1200" dirty="0"/>
              <a:t> </a:t>
            </a:r>
            <a:r>
              <a:rPr lang="de-DE" sz="1200" dirty="0" err="1"/>
              <a:t>conditions</a:t>
            </a:r>
            <a:r>
              <a:rPr lang="de-DE" sz="1200" dirty="0"/>
              <a:t>. </a:t>
            </a:r>
            <a:r>
              <a:rPr lang="de-DE" sz="1200" dirty="0" err="1"/>
              <a:t>Each</a:t>
            </a:r>
            <a:r>
              <a:rPr lang="de-DE" sz="1200" dirty="0"/>
              <a:t> </a:t>
            </a:r>
            <a:r>
              <a:rPr lang="de-DE" sz="1200" dirty="0" err="1"/>
              <a:t>point</a:t>
            </a:r>
            <a:r>
              <a:rPr lang="de-DE" sz="1200" dirty="0"/>
              <a:t> </a:t>
            </a:r>
            <a:r>
              <a:rPr lang="de-DE" sz="1200" dirty="0" err="1"/>
              <a:t>represents</a:t>
            </a:r>
            <a:r>
              <a:rPr lang="de-DE" sz="1200" dirty="0"/>
              <a:t> </a:t>
            </a:r>
            <a:r>
              <a:rPr lang="de-DE" sz="1200" dirty="0" err="1"/>
              <a:t>one</a:t>
            </a:r>
            <a:r>
              <a:rPr lang="de-DE" sz="1200" dirty="0"/>
              <a:t> </a:t>
            </a:r>
            <a:r>
              <a:rPr lang="de-DE" sz="1200" dirty="0" err="1"/>
              <a:t>protein</a:t>
            </a:r>
            <a:r>
              <a:rPr lang="de-DE" sz="1200" dirty="0"/>
              <a:t>, color-</a:t>
            </a:r>
            <a:r>
              <a:rPr lang="de-DE" sz="1200" dirty="0" err="1"/>
              <a:t>coded</a:t>
            </a:r>
            <a:r>
              <a:rPr lang="de-DE" sz="1200" dirty="0"/>
              <a:t> </a:t>
            </a:r>
            <a:r>
              <a:rPr lang="de-DE" sz="1200" dirty="0" err="1"/>
              <a:t>by</a:t>
            </a:r>
            <a:r>
              <a:rPr lang="de-DE" sz="1200" dirty="0"/>
              <a:t> </a:t>
            </a:r>
            <a:r>
              <a:rPr lang="de-DE" sz="1200" dirty="0" err="1"/>
              <a:t>statistical</a:t>
            </a:r>
            <a:r>
              <a:rPr lang="de-DE" sz="1200" dirty="0"/>
              <a:t> </a:t>
            </a:r>
            <a:r>
              <a:rPr lang="de-DE" sz="1200" dirty="0" err="1"/>
              <a:t>significance</a:t>
            </a:r>
            <a:r>
              <a:rPr lang="de-DE" sz="1200" dirty="0"/>
              <a:t>. The </a:t>
            </a:r>
            <a:r>
              <a:rPr lang="de-DE" sz="1200" dirty="0" err="1"/>
              <a:t>red</a:t>
            </a:r>
            <a:r>
              <a:rPr lang="de-DE" sz="1200" dirty="0"/>
              <a:t> </a:t>
            </a:r>
            <a:r>
              <a:rPr lang="de-DE" sz="1200" dirty="0" err="1"/>
              <a:t>dashed</a:t>
            </a:r>
            <a:r>
              <a:rPr lang="de-DE" sz="1200" dirty="0"/>
              <a:t> </a:t>
            </a:r>
            <a:r>
              <a:rPr lang="de-DE" sz="1200" dirty="0" err="1"/>
              <a:t>identity</a:t>
            </a:r>
            <a:r>
              <a:rPr lang="de-DE" sz="1200" dirty="0"/>
              <a:t> </a:t>
            </a:r>
            <a:r>
              <a:rPr lang="de-DE" sz="1200" dirty="0" err="1"/>
              <a:t>line</a:t>
            </a:r>
            <a:r>
              <a:rPr lang="de-DE" sz="1200" dirty="0"/>
              <a:t> </a:t>
            </a:r>
            <a:r>
              <a:rPr lang="de-DE" sz="1200" dirty="0" err="1"/>
              <a:t>marks</a:t>
            </a:r>
            <a:r>
              <a:rPr lang="de-DE" sz="1200" dirty="0"/>
              <a:t> </a:t>
            </a:r>
            <a:r>
              <a:rPr lang="de-DE" sz="1200" dirty="0" err="1"/>
              <a:t>equal</a:t>
            </a:r>
            <a:r>
              <a:rPr lang="de-DE" sz="1200" dirty="0"/>
              <a:t> shift </a:t>
            </a:r>
            <a:r>
              <a:rPr lang="de-DE" sz="1200" dirty="0" err="1"/>
              <a:t>behavior</a:t>
            </a:r>
            <a:r>
              <a:rPr lang="de-DE" sz="1200" dirty="0"/>
              <a:t>; </a:t>
            </a:r>
            <a:r>
              <a:rPr lang="de-DE" sz="1200" dirty="0" err="1"/>
              <a:t>proteins</a:t>
            </a:r>
            <a:r>
              <a:rPr lang="de-DE" sz="1200" dirty="0"/>
              <a:t> </a:t>
            </a:r>
            <a:r>
              <a:rPr lang="de-DE" sz="1200" dirty="0" err="1"/>
              <a:t>below</a:t>
            </a:r>
            <a:r>
              <a:rPr lang="de-DE" sz="1200" dirty="0"/>
              <a:t> </a:t>
            </a:r>
            <a:r>
              <a:rPr lang="de-DE" sz="1200" dirty="0" err="1"/>
              <a:t>the</a:t>
            </a:r>
            <a:r>
              <a:rPr lang="de-DE" sz="1200" dirty="0"/>
              <a:t> </a:t>
            </a:r>
            <a:r>
              <a:rPr lang="de-DE" sz="1200" dirty="0" err="1"/>
              <a:t>line</a:t>
            </a:r>
            <a:r>
              <a:rPr lang="de-DE" sz="1200" dirty="0"/>
              <a:t> </a:t>
            </a:r>
            <a:r>
              <a:rPr lang="de-DE" sz="1200" dirty="0" err="1"/>
              <a:t>show</a:t>
            </a:r>
            <a:r>
              <a:rPr lang="de-DE" sz="1200" dirty="0"/>
              <a:t> </a:t>
            </a:r>
            <a:r>
              <a:rPr lang="de-DE" sz="1200" dirty="0" err="1"/>
              <a:t>mitosis-specific</a:t>
            </a:r>
            <a:r>
              <a:rPr lang="de-DE" sz="1200" dirty="0"/>
              <a:t> </a:t>
            </a:r>
            <a:r>
              <a:rPr lang="de-DE" sz="1200" dirty="0" err="1"/>
              <a:t>leftward</a:t>
            </a:r>
            <a:r>
              <a:rPr lang="de-DE" sz="1200" dirty="0"/>
              <a:t> </a:t>
            </a:r>
            <a:r>
              <a:rPr lang="de-DE" sz="1200" dirty="0" err="1"/>
              <a:t>shifts</a:t>
            </a:r>
            <a:r>
              <a:rPr lang="de-DE" sz="1200" dirty="0"/>
              <a:t>, </a:t>
            </a:r>
            <a:r>
              <a:rPr lang="de-DE" sz="1200" dirty="0" err="1"/>
              <a:t>suggesting</a:t>
            </a:r>
            <a:r>
              <a:rPr lang="de-DE" sz="1200" dirty="0"/>
              <a:t> RNA </a:t>
            </a:r>
            <a:r>
              <a:rPr lang="de-DE" sz="1200" dirty="0" err="1"/>
              <a:t>dependency</a:t>
            </a:r>
            <a:r>
              <a:rPr lang="de-DE" sz="1200" dirty="0"/>
              <a:t> </a:t>
            </a:r>
            <a:r>
              <a:rPr lang="de-DE" sz="1200" dirty="0" err="1"/>
              <a:t>unique</a:t>
            </a:r>
            <a:r>
              <a:rPr lang="de-DE" sz="1200" dirty="0"/>
              <a:t> </a:t>
            </a:r>
            <a:r>
              <a:rPr lang="de-DE" sz="1200" dirty="0" err="1"/>
              <a:t>to</a:t>
            </a:r>
            <a:r>
              <a:rPr lang="de-DE" sz="1200" dirty="0"/>
              <a:t> </a:t>
            </a:r>
            <a:r>
              <a:rPr lang="de-DE" sz="1200" dirty="0" err="1"/>
              <a:t>mitosis</a:t>
            </a:r>
            <a:r>
              <a:rPr lang="de-DE" sz="1200" dirty="0"/>
              <a:t>.</a:t>
            </a:r>
            <a:endParaRPr lang="en-US" sz="1200" dirty="0"/>
          </a:p>
        </p:txBody>
      </p:sp>
      <p:sp>
        <p:nvSpPr>
          <p:cNvPr id="44" name="Textfeld 43">
            <a:extLst>
              <a:ext uri="{FF2B5EF4-FFF2-40B4-BE49-F238E27FC236}">
                <a16:creationId xmlns:a16="http://schemas.microsoft.com/office/drawing/2014/main" id="{C41FF133-ADEB-E4F3-48D0-CDE044ACB3E5}"/>
              </a:ext>
            </a:extLst>
          </p:cNvPr>
          <p:cNvSpPr txBox="1"/>
          <p:nvPr/>
        </p:nvSpPr>
        <p:spPr>
          <a:xfrm>
            <a:off x="15595757" y="23876888"/>
            <a:ext cx="13817660" cy="1477328"/>
          </a:xfrm>
          <a:prstGeom prst="rect">
            <a:avLst/>
          </a:prstGeom>
          <a:noFill/>
        </p:spPr>
        <p:txBody>
          <a:bodyPr wrap="square" rtlCol="0">
            <a:spAutoFit/>
          </a:bodyPr>
          <a:lstStyle/>
          <a:p>
            <a:r>
              <a:rPr lang="en-US" sz="2400" dirty="0"/>
              <a:t>The red dashed identity line marks equal shifts across both cell states. Proteins falling below this line such as </a:t>
            </a:r>
            <a:r>
              <a:rPr lang="en-US" sz="2400" b="1" dirty="0" err="1"/>
              <a:t>RiboSix</a:t>
            </a:r>
            <a:r>
              <a:rPr lang="en-US" sz="2400" dirty="0"/>
              <a:t> show stronger RNA dependency during mitosis, suggesting their role is tightly linked to this specific cellular phase. Indeed, mitosis appears to be the active season for our little RBP hero.</a:t>
            </a:r>
          </a:p>
          <a:p>
            <a:endParaRPr lang="en-US" dirty="0"/>
          </a:p>
        </p:txBody>
      </p:sp>
      <p:pic>
        <p:nvPicPr>
          <p:cNvPr id="55" name="Grafik 54" descr="Ein Bild, das Screenshot, Text, Farbigkeit, Reihe enthält.&#10;&#10;KI-generierte Inhalte können fehlerhaft sein.">
            <a:extLst>
              <a:ext uri="{FF2B5EF4-FFF2-40B4-BE49-F238E27FC236}">
                <a16:creationId xmlns:a16="http://schemas.microsoft.com/office/drawing/2014/main" id="{35A664B3-803F-4536-2EE5-578ED541F8BF}"/>
              </a:ext>
            </a:extLst>
          </p:cNvPr>
          <p:cNvPicPr>
            <a:picLocks noChangeAspect="1"/>
          </p:cNvPicPr>
          <p:nvPr/>
        </p:nvPicPr>
        <p:blipFill>
          <a:blip r:embed="rId20">
            <a:extLst>
              <a:ext uri="{28A0092B-C50C-407E-A947-70E740481C1C}">
                <a14:useLocalDpi xmlns:a14="http://schemas.microsoft.com/office/drawing/2010/main" val="0"/>
              </a:ext>
            </a:extLst>
          </a:blip>
          <a:srcRect l="2118" t="4855" r="1441" b="4768"/>
          <a:stretch>
            <a:fillRect/>
          </a:stretch>
        </p:blipFill>
        <p:spPr>
          <a:xfrm>
            <a:off x="6978285" y="7124435"/>
            <a:ext cx="7762767" cy="4849741"/>
          </a:xfrm>
          <a:prstGeom prst="rect">
            <a:avLst/>
          </a:prstGeom>
        </p:spPr>
      </p:pic>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1066</Words>
  <Application>Microsoft Office PowerPoint</Application>
  <PresentationFormat>Benutzerdefiniert</PresentationFormat>
  <Paragraphs>80</Paragraphs>
  <Slides>1</Slides>
  <Notes>1</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8" baseType="lpstr">
      <vt:lpstr>Aptos</vt:lpstr>
      <vt:lpstr>Aptos Display</vt:lpstr>
      <vt:lpstr>Arial</vt:lpstr>
      <vt:lpstr>Cambria Math</vt:lpstr>
      <vt:lpstr>Source Sans Pro</vt:lpstr>
      <vt:lpstr>Office</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Cihan Zeyrek</cp:lastModifiedBy>
  <cp:revision>7</cp:revision>
  <dcterms:created xsi:type="dcterms:W3CDTF">2025-06-30T15:36:19Z</dcterms:created>
  <dcterms:modified xsi:type="dcterms:W3CDTF">2025-07-04T12:59:14Z</dcterms:modified>
</cp:coreProperties>
</file>