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
  </p:notesMasterIdLst>
  <p:sldIdLst>
    <p:sldId id="256" r:id="rId2"/>
    <p:sldId id="258" r:id="rId3"/>
  </p:sldIdLst>
  <p:sldSz cx="30275213" cy="428037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99"/>
    <a:srgbClr val="00BFFF"/>
    <a:srgbClr val="BC707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5A86D5C-552E-4995-AB32-5E49D96B1D3A}" v="24" dt="2025-07-03T14:16:08.78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83" autoAdjust="0"/>
    <p:restoredTop sz="94684"/>
  </p:normalViewPr>
  <p:slideViewPr>
    <p:cSldViewPr snapToGrid="0">
      <p:cViewPr>
        <p:scale>
          <a:sx n="66" d="100"/>
          <a:sy n="66" d="100"/>
        </p:scale>
        <p:origin x="139" y="-44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10" Type="http://schemas.microsoft.com/office/2015/10/relationships/revisionInfo" Target="revisionInfo.xml"/><Relationship Id="rId4" Type="http://schemas.openxmlformats.org/officeDocument/2006/relationships/notesMaster" Target="notesMasters/notesMaster1.xml"/><Relationship Id="rId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ihan Zeyrek" userId="dd9724baaf2e43d1" providerId="LiveId" clId="{E5A86D5C-552E-4995-AB32-5E49D96B1D3A}"/>
    <pc:docChg chg="undo redo custSel modSld">
      <pc:chgData name="Cihan Zeyrek" userId="dd9724baaf2e43d1" providerId="LiveId" clId="{E5A86D5C-552E-4995-AB32-5E49D96B1D3A}" dt="2025-07-03T14:16:27.570" v="3691" actId="113"/>
      <pc:docMkLst>
        <pc:docMk/>
      </pc:docMkLst>
      <pc:sldChg chg="addSp delSp modSp mod">
        <pc:chgData name="Cihan Zeyrek" userId="dd9724baaf2e43d1" providerId="LiveId" clId="{E5A86D5C-552E-4995-AB32-5E49D96B1D3A}" dt="2025-07-03T13:41:54.663" v="2908" actId="790"/>
        <pc:sldMkLst>
          <pc:docMk/>
          <pc:sldMk cId="4168340417" sldId="256"/>
        </pc:sldMkLst>
        <pc:spChg chg="add mod">
          <ac:chgData name="Cihan Zeyrek" userId="dd9724baaf2e43d1" providerId="LiveId" clId="{E5A86D5C-552E-4995-AB32-5E49D96B1D3A}" dt="2025-07-03T13:41:54.663" v="2908" actId="790"/>
          <ac:spMkLst>
            <pc:docMk/>
            <pc:sldMk cId="4168340417" sldId="256"/>
            <ac:spMk id="2" creationId="{0D5FB33D-C847-FE6A-05CF-01F05979D75A}"/>
          </ac:spMkLst>
        </pc:spChg>
        <pc:spChg chg="add mod">
          <ac:chgData name="Cihan Zeyrek" userId="dd9724baaf2e43d1" providerId="LiveId" clId="{E5A86D5C-552E-4995-AB32-5E49D96B1D3A}" dt="2025-07-03T13:41:54.663" v="2908" actId="790"/>
          <ac:spMkLst>
            <pc:docMk/>
            <pc:sldMk cId="4168340417" sldId="256"/>
            <ac:spMk id="3" creationId="{04624BEE-2D85-D971-6B0E-6AFB63D073B6}"/>
          </ac:spMkLst>
        </pc:spChg>
        <pc:spChg chg="mod">
          <ac:chgData name="Cihan Zeyrek" userId="dd9724baaf2e43d1" providerId="LiveId" clId="{E5A86D5C-552E-4995-AB32-5E49D96B1D3A}" dt="2025-07-03T13:41:54.663" v="2908" actId="790"/>
          <ac:spMkLst>
            <pc:docMk/>
            <pc:sldMk cId="4168340417" sldId="256"/>
            <ac:spMk id="4" creationId="{D8639449-219D-AED7-D04A-B775BF5F50B3}"/>
          </ac:spMkLst>
        </pc:spChg>
        <pc:spChg chg="mod">
          <ac:chgData name="Cihan Zeyrek" userId="dd9724baaf2e43d1" providerId="LiveId" clId="{E5A86D5C-552E-4995-AB32-5E49D96B1D3A}" dt="2025-07-03T13:41:54.663" v="2908" actId="790"/>
          <ac:spMkLst>
            <pc:docMk/>
            <pc:sldMk cId="4168340417" sldId="256"/>
            <ac:spMk id="5" creationId="{3F162AEF-046C-CB92-39EA-A5D9F1BED53C}"/>
          </ac:spMkLst>
        </pc:spChg>
        <pc:spChg chg="mod">
          <ac:chgData name="Cihan Zeyrek" userId="dd9724baaf2e43d1" providerId="LiveId" clId="{E5A86D5C-552E-4995-AB32-5E49D96B1D3A}" dt="2025-07-03T13:41:54.663" v="2908" actId="790"/>
          <ac:spMkLst>
            <pc:docMk/>
            <pc:sldMk cId="4168340417" sldId="256"/>
            <ac:spMk id="6" creationId="{C4639C69-68ED-0C86-8FE4-B1B8B32B2740}"/>
          </ac:spMkLst>
        </pc:spChg>
        <pc:spChg chg="add mod">
          <ac:chgData name="Cihan Zeyrek" userId="dd9724baaf2e43d1" providerId="LiveId" clId="{E5A86D5C-552E-4995-AB32-5E49D96B1D3A}" dt="2025-07-03T13:41:54.663" v="2908" actId="790"/>
          <ac:spMkLst>
            <pc:docMk/>
            <pc:sldMk cId="4168340417" sldId="256"/>
            <ac:spMk id="7" creationId="{E825588A-E12C-8099-3FB3-5077EFD79267}"/>
          </ac:spMkLst>
        </pc:spChg>
        <pc:spChg chg="mod">
          <ac:chgData name="Cihan Zeyrek" userId="dd9724baaf2e43d1" providerId="LiveId" clId="{E5A86D5C-552E-4995-AB32-5E49D96B1D3A}" dt="2025-07-03T13:41:54.663" v="2908" actId="790"/>
          <ac:spMkLst>
            <pc:docMk/>
            <pc:sldMk cId="4168340417" sldId="256"/>
            <ac:spMk id="11" creationId="{5A24B293-A65B-2C8C-6344-768FE9D9C774}"/>
          </ac:spMkLst>
        </pc:spChg>
        <pc:spChg chg="mod">
          <ac:chgData name="Cihan Zeyrek" userId="dd9724baaf2e43d1" providerId="LiveId" clId="{E5A86D5C-552E-4995-AB32-5E49D96B1D3A}" dt="2025-07-03T13:41:54.663" v="2908" actId="790"/>
          <ac:spMkLst>
            <pc:docMk/>
            <pc:sldMk cId="4168340417" sldId="256"/>
            <ac:spMk id="14" creationId="{0A5B7BE7-83E4-B6D7-8980-BFFDA0A4A35E}"/>
          </ac:spMkLst>
        </pc:spChg>
        <pc:spChg chg="mod">
          <ac:chgData name="Cihan Zeyrek" userId="dd9724baaf2e43d1" providerId="LiveId" clId="{E5A86D5C-552E-4995-AB32-5E49D96B1D3A}" dt="2025-07-02T09:40:18.023" v="1545" actId="790"/>
          <ac:spMkLst>
            <pc:docMk/>
            <pc:sldMk cId="4168340417" sldId="256"/>
            <ac:spMk id="15" creationId="{34498636-DA62-FA52-F894-81E249289BCD}"/>
          </ac:spMkLst>
        </pc:spChg>
        <pc:spChg chg="mod">
          <ac:chgData name="Cihan Zeyrek" userId="dd9724baaf2e43d1" providerId="LiveId" clId="{E5A86D5C-552E-4995-AB32-5E49D96B1D3A}" dt="2025-07-03T13:41:54.663" v="2908" actId="790"/>
          <ac:spMkLst>
            <pc:docMk/>
            <pc:sldMk cId="4168340417" sldId="256"/>
            <ac:spMk id="16" creationId="{79FCF681-1FB2-0C9B-5601-1D3FF2E0617B}"/>
          </ac:spMkLst>
        </pc:spChg>
        <pc:spChg chg="mod">
          <ac:chgData name="Cihan Zeyrek" userId="dd9724baaf2e43d1" providerId="LiveId" clId="{E5A86D5C-552E-4995-AB32-5E49D96B1D3A}" dt="2025-07-03T13:41:54.663" v="2908" actId="790"/>
          <ac:spMkLst>
            <pc:docMk/>
            <pc:sldMk cId="4168340417" sldId="256"/>
            <ac:spMk id="17" creationId="{3D4251CA-B37E-2ADC-3EC4-92CDFC656422}"/>
          </ac:spMkLst>
        </pc:spChg>
        <pc:picChg chg="add mod">
          <ac:chgData name="Cihan Zeyrek" userId="dd9724baaf2e43d1" providerId="LiveId" clId="{E5A86D5C-552E-4995-AB32-5E49D96B1D3A}" dt="2025-06-30T15:56:28.718" v="131" actId="1076"/>
          <ac:picMkLst>
            <pc:docMk/>
            <pc:sldMk cId="4168340417" sldId="256"/>
            <ac:picMk id="18" creationId="{AED22679-52DC-ECE8-A2D7-89A7E33E7A44}"/>
          </ac:picMkLst>
        </pc:picChg>
        <pc:picChg chg="add mod">
          <ac:chgData name="Cihan Zeyrek" userId="dd9724baaf2e43d1" providerId="LiveId" clId="{E5A86D5C-552E-4995-AB32-5E49D96B1D3A}" dt="2025-06-30T15:55:56.601" v="127" actId="1076"/>
          <ac:picMkLst>
            <pc:docMk/>
            <pc:sldMk cId="4168340417" sldId="256"/>
            <ac:picMk id="20" creationId="{109B983B-C86E-49D0-A0E7-DCBDB9FF69F8}"/>
          </ac:picMkLst>
        </pc:picChg>
      </pc:sldChg>
      <pc:sldChg chg="addSp delSp modSp mod">
        <pc:chgData name="Cihan Zeyrek" userId="dd9724baaf2e43d1" providerId="LiveId" clId="{E5A86D5C-552E-4995-AB32-5E49D96B1D3A}" dt="2025-07-03T14:16:27.570" v="3691" actId="113"/>
        <pc:sldMkLst>
          <pc:docMk/>
          <pc:sldMk cId="3613911005" sldId="258"/>
        </pc:sldMkLst>
        <pc:spChg chg="mod">
          <ac:chgData name="Cihan Zeyrek" userId="dd9724baaf2e43d1" providerId="LiveId" clId="{E5A86D5C-552E-4995-AB32-5E49D96B1D3A}" dt="2025-07-03T13:41:54.663" v="2908" actId="790"/>
          <ac:spMkLst>
            <pc:docMk/>
            <pc:sldMk cId="3613911005" sldId="258"/>
            <ac:spMk id="2" creationId="{49A02D2B-FEBA-8240-4F80-1023D79A7ABD}"/>
          </ac:spMkLst>
        </pc:spChg>
        <pc:spChg chg="mod">
          <ac:chgData name="Cihan Zeyrek" userId="dd9724baaf2e43d1" providerId="LiveId" clId="{E5A86D5C-552E-4995-AB32-5E49D96B1D3A}" dt="2025-07-03T13:41:54.663" v="2908" actId="790"/>
          <ac:spMkLst>
            <pc:docMk/>
            <pc:sldMk cId="3613911005" sldId="258"/>
            <ac:spMk id="3" creationId="{0D810A4A-92B1-68EC-1B3D-A5167555FDE6}"/>
          </ac:spMkLst>
        </pc:spChg>
        <pc:spChg chg="mod">
          <ac:chgData name="Cihan Zeyrek" userId="dd9724baaf2e43d1" providerId="LiveId" clId="{E5A86D5C-552E-4995-AB32-5E49D96B1D3A}" dt="2025-07-03T14:03:36.632" v="3496" actId="1076"/>
          <ac:spMkLst>
            <pc:docMk/>
            <pc:sldMk cId="3613911005" sldId="258"/>
            <ac:spMk id="5" creationId="{D04637A8-2720-C09A-253F-D30767B31FFF}"/>
          </ac:spMkLst>
        </pc:spChg>
        <pc:spChg chg="mod">
          <ac:chgData name="Cihan Zeyrek" userId="dd9724baaf2e43d1" providerId="LiveId" clId="{E5A86D5C-552E-4995-AB32-5E49D96B1D3A}" dt="2025-07-03T13:41:54.663" v="2908" actId="790"/>
          <ac:spMkLst>
            <pc:docMk/>
            <pc:sldMk cId="3613911005" sldId="258"/>
            <ac:spMk id="7" creationId="{04DB3D5B-799E-DEB3-55A1-77E0B672A6B4}"/>
          </ac:spMkLst>
        </pc:spChg>
        <pc:spChg chg="mod">
          <ac:chgData name="Cihan Zeyrek" userId="dd9724baaf2e43d1" providerId="LiveId" clId="{E5A86D5C-552E-4995-AB32-5E49D96B1D3A}" dt="2025-07-03T14:06:21.345" v="3514" actId="1076"/>
          <ac:spMkLst>
            <pc:docMk/>
            <pc:sldMk cId="3613911005" sldId="258"/>
            <ac:spMk id="10" creationId="{E81C1AF9-B932-00D1-B316-FD13BCD22722}"/>
          </ac:spMkLst>
        </pc:spChg>
        <pc:spChg chg="mod">
          <ac:chgData name="Cihan Zeyrek" userId="dd9724baaf2e43d1" providerId="LiveId" clId="{E5A86D5C-552E-4995-AB32-5E49D96B1D3A}" dt="2025-07-03T13:41:54.663" v="2908" actId="790"/>
          <ac:spMkLst>
            <pc:docMk/>
            <pc:sldMk cId="3613911005" sldId="258"/>
            <ac:spMk id="11" creationId="{021CF195-2D3D-9BF1-3771-664A809C04FB}"/>
          </ac:spMkLst>
        </pc:spChg>
        <pc:spChg chg="add mod">
          <ac:chgData name="Cihan Zeyrek" userId="dd9724baaf2e43d1" providerId="LiveId" clId="{E5A86D5C-552E-4995-AB32-5E49D96B1D3A}" dt="2025-07-03T14:15:26.543" v="3686" actId="20577"/>
          <ac:spMkLst>
            <pc:docMk/>
            <pc:sldMk cId="3613911005" sldId="258"/>
            <ac:spMk id="13" creationId="{B1FDECB6-1FBA-D64A-249B-C2A37669EFAA}"/>
          </ac:spMkLst>
        </pc:spChg>
        <pc:spChg chg="mod">
          <ac:chgData name="Cihan Zeyrek" userId="dd9724baaf2e43d1" providerId="LiveId" clId="{E5A86D5C-552E-4995-AB32-5E49D96B1D3A}" dt="2025-07-03T13:41:54.663" v="2908" actId="790"/>
          <ac:spMkLst>
            <pc:docMk/>
            <pc:sldMk cId="3613911005" sldId="258"/>
            <ac:spMk id="15" creationId="{318D8B86-DFF0-9641-CEC3-3D48CFA515DB}"/>
          </ac:spMkLst>
        </pc:spChg>
        <pc:spChg chg="mod">
          <ac:chgData name="Cihan Zeyrek" userId="dd9724baaf2e43d1" providerId="LiveId" clId="{E5A86D5C-552E-4995-AB32-5E49D96B1D3A}" dt="2025-07-03T13:41:54.663" v="2908" actId="790"/>
          <ac:spMkLst>
            <pc:docMk/>
            <pc:sldMk cId="3613911005" sldId="258"/>
            <ac:spMk id="16" creationId="{0FCE50A5-8321-3A15-8F2E-E7A4119AE242}"/>
          </ac:spMkLst>
        </pc:spChg>
        <pc:spChg chg="mod">
          <ac:chgData name="Cihan Zeyrek" userId="dd9724baaf2e43d1" providerId="LiveId" clId="{E5A86D5C-552E-4995-AB32-5E49D96B1D3A}" dt="2025-07-03T13:41:54.663" v="2908" actId="790"/>
          <ac:spMkLst>
            <pc:docMk/>
            <pc:sldMk cId="3613911005" sldId="258"/>
            <ac:spMk id="22" creationId="{CADA5048-84E9-7610-1363-103CE5D313B8}"/>
          </ac:spMkLst>
        </pc:spChg>
        <pc:spChg chg="mod">
          <ac:chgData name="Cihan Zeyrek" userId="dd9724baaf2e43d1" providerId="LiveId" clId="{E5A86D5C-552E-4995-AB32-5E49D96B1D3A}" dt="2025-07-03T13:38:33.064" v="2870" actId="1076"/>
          <ac:spMkLst>
            <pc:docMk/>
            <pc:sldMk cId="3613911005" sldId="258"/>
            <ac:spMk id="26" creationId="{BE290EAF-1A4B-D335-43DA-78DE46D94BC7}"/>
          </ac:spMkLst>
        </pc:spChg>
        <pc:spChg chg="mod">
          <ac:chgData name="Cihan Zeyrek" userId="dd9724baaf2e43d1" providerId="LiveId" clId="{E5A86D5C-552E-4995-AB32-5E49D96B1D3A}" dt="2025-07-03T13:39:50.039" v="2883" actId="1076"/>
          <ac:spMkLst>
            <pc:docMk/>
            <pc:sldMk cId="3613911005" sldId="258"/>
            <ac:spMk id="39" creationId="{E6EF7BF0-8EEC-4498-FCA6-9E2123BFB423}"/>
          </ac:spMkLst>
        </pc:spChg>
        <pc:spChg chg="mod">
          <ac:chgData name="Cihan Zeyrek" userId="dd9724baaf2e43d1" providerId="LiveId" clId="{E5A86D5C-552E-4995-AB32-5E49D96B1D3A}" dt="2025-07-03T13:40:37.904" v="2889" actId="1076"/>
          <ac:spMkLst>
            <pc:docMk/>
            <pc:sldMk cId="3613911005" sldId="258"/>
            <ac:spMk id="40" creationId="{9E00ACD3-20DA-AFDB-EE91-F0B099D4597C}"/>
          </ac:spMkLst>
        </pc:spChg>
        <pc:spChg chg="mod">
          <ac:chgData name="Cihan Zeyrek" userId="dd9724baaf2e43d1" providerId="LiveId" clId="{E5A86D5C-552E-4995-AB32-5E49D96B1D3A}" dt="2025-07-03T13:41:54.663" v="2908" actId="790"/>
          <ac:spMkLst>
            <pc:docMk/>
            <pc:sldMk cId="3613911005" sldId="258"/>
            <ac:spMk id="45" creationId="{383CE23E-E30E-605A-7CAB-C3F82B7FB91A}"/>
          </ac:spMkLst>
        </pc:spChg>
        <pc:spChg chg="mod">
          <ac:chgData name="Cihan Zeyrek" userId="dd9724baaf2e43d1" providerId="LiveId" clId="{E5A86D5C-552E-4995-AB32-5E49D96B1D3A}" dt="2025-07-03T13:41:54.663" v="2908" actId="790"/>
          <ac:spMkLst>
            <pc:docMk/>
            <pc:sldMk cId="3613911005" sldId="258"/>
            <ac:spMk id="47" creationId="{C8697122-1F57-2A95-C751-74F7E5823F08}"/>
          </ac:spMkLst>
        </pc:spChg>
        <pc:spChg chg="mod">
          <ac:chgData name="Cihan Zeyrek" userId="dd9724baaf2e43d1" providerId="LiveId" clId="{E5A86D5C-552E-4995-AB32-5E49D96B1D3A}" dt="2025-07-03T13:40:14.839" v="2885" actId="1076"/>
          <ac:spMkLst>
            <pc:docMk/>
            <pc:sldMk cId="3613911005" sldId="258"/>
            <ac:spMk id="49" creationId="{06A51717-529C-69ED-4034-81B1351AD584}"/>
          </ac:spMkLst>
        </pc:spChg>
        <pc:spChg chg="mod">
          <ac:chgData name="Cihan Zeyrek" userId="dd9724baaf2e43d1" providerId="LiveId" clId="{E5A86D5C-552E-4995-AB32-5E49D96B1D3A}" dt="2025-07-03T14:14:28.529" v="3680" actId="20577"/>
          <ac:spMkLst>
            <pc:docMk/>
            <pc:sldMk cId="3613911005" sldId="258"/>
            <ac:spMk id="50" creationId="{71AC231F-D6F1-37AC-E477-4F200AD7EBA5}"/>
          </ac:spMkLst>
        </pc:spChg>
        <pc:spChg chg="mod">
          <ac:chgData name="Cihan Zeyrek" userId="dd9724baaf2e43d1" providerId="LiveId" clId="{E5A86D5C-552E-4995-AB32-5E49D96B1D3A}" dt="2025-07-03T14:14:20.122" v="3674" actId="20577"/>
          <ac:spMkLst>
            <pc:docMk/>
            <pc:sldMk cId="3613911005" sldId="258"/>
            <ac:spMk id="51" creationId="{1EFE5839-827F-4EE7-93B1-21F410F3AF68}"/>
          </ac:spMkLst>
        </pc:spChg>
        <pc:spChg chg="add mod">
          <ac:chgData name="Cihan Zeyrek" userId="dd9724baaf2e43d1" providerId="LiveId" clId="{E5A86D5C-552E-4995-AB32-5E49D96B1D3A}" dt="2025-07-03T14:16:27.570" v="3691" actId="113"/>
          <ac:spMkLst>
            <pc:docMk/>
            <pc:sldMk cId="3613911005" sldId="258"/>
            <ac:spMk id="56" creationId="{7866C7D8-BD84-2809-E6DA-3A7BCF109C79}"/>
          </ac:spMkLst>
        </pc:spChg>
        <pc:grpChg chg="mod">
          <ac:chgData name="Cihan Zeyrek" userId="dd9724baaf2e43d1" providerId="LiveId" clId="{E5A86D5C-552E-4995-AB32-5E49D96B1D3A}" dt="2025-07-03T13:40:34.252" v="2888" actId="1076"/>
          <ac:grpSpMkLst>
            <pc:docMk/>
            <pc:sldMk cId="3613911005" sldId="258"/>
            <ac:grpSpMk id="42" creationId="{AF808B17-6572-A307-B9E8-253821F89EE7}"/>
          </ac:grpSpMkLst>
        </pc:grpChg>
        <pc:graphicFrameChg chg="mod">
          <ac:chgData name="Cihan Zeyrek" userId="dd9724baaf2e43d1" providerId="LiveId" clId="{E5A86D5C-552E-4995-AB32-5E49D96B1D3A}" dt="2025-07-03T13:40:26.857" v="2887" actId="1076"/>
          <ac:graphicFrameMkLst>
            <pc:docMk/>
            <pc:sldMk cId="3613911005" sldId="258"/>
            <ac:graphicFrameMk id="48" creationId="{B4582048-10B5-61D2-9583-8E75A86FF2D5}"/>
          </ac:graphicFrameMkLst>
        </pc:graphicFrameChg>
        <pc:picChg chg="mod">
          <ac:chgData name="Cihan Zeyrek" userId="dd9724baaf2e43d1" providerId="LiveId" clId="{E5A86D5C-552E-4995-AB32-5E49D96B1D3A}" dt="2025-07-03T13:38:55.409" v="2872" actId="1076"/>
          <ac:picMkLst>
            <pc:docMk/>
            <pc:sldMk cId="3613911005" sldId="258"/>
            <ac:picMk id="31" creationId="{A0E5FA54-BA75-9B3C-0580-9B0ACD702D6B}"/>
          </ac:picMkLst>
        </pc:picChg>
        <pc:picChg chg="mod">
          <ac:chgData name="Cihan Zeyrek" userId="dd9724baaf2e43d1" providerId="LiveId" clId="{E5A86D5C-552E-4995-AB32-5E49D96B1D3A}" dt="2025-07-03T13:40:43.839" v="2891" actId="1076"/>
          <ac:picMkLst>
            <pc:docMk/>
            <pc:sldMk cId="3613911005" sldId="258"/>
            <ac:picMk id="41" creationId="{085B1AAD-70BC-D43F-DE61-2739306A23EC}"/>
          </ac:picMkLst>
        </pc:picChg>
        <pc:picChg chg="add del mod">
          <ac:chgData name="Cihan Zeyrek" userId="dd9724baaf2e43d1" providerId="LiveId" clId="{E5A86D5C-552E-4995-AB32-5E49D96B1D3A}" dt="2025-07-03T14:03:55.686" v="3500" actId="478"/>
          <ac:picMkLst>
            <pc:docMk/>
            <pc:sldMk cId="3613911005" sldId="258"/>
            <ac:picMk id="46" creationId="{0D302B69-227B-F98A-9C17-505C30F9EF34}"/>
          </ac:picMkLst>
        </pc:picChg>
        <pc:picChg chg="add mod">
          <ac:chgData name="Cihan Zeyrek" userId="dd9724baaf2e43d1" providerId="LiveId" clId="{E5A86D5C-552E-4995-AB32-5E49D96B1D3A}" dt="2025-07-03T14:10:34.175" v="3535" actId="1076"/>
          <ac:picMkLst>
            <pc:docMk/>
            <pc:sldMk cId="3613911005" sldId="258"/>
            <ac:picMk id="53" creationId="{BAAF9A28-A00D-D8F6-8487-F57CBEA64C0C}"/>
          </ac:picMkLst>
        </pc:picChg>
        <pc:picChg chg="add del mod">
          <ac:chgData name="Cihan Zeyrek" userId="dd9724baaf2e43d1" providerId="LiveId" clId="{E5A86D5C-552E-4995-AB32-5E49D96B1D3A}" dt="2025-07-03T14:10:27.546" v="3533" actId="478"/>
          <ac:picMkLst>
            <pc:docMk/>
            <pc:sldMk cId="3613911005" sldId="258"/>
            <ac:picMk id="55" creationId="{2850C1C9-B223-F7BE-1D76-2515B899DD6B}"/>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chemeClr val="tx1">
                    <a:lumMod val="65000"/>
                    <a:lumOff val="35000"/>
                  </a:schemeClr>
                </a:solidFill>
                <a:latin typeface="Source Sans Pro" panose="020B0503030403020204" pitchFamily="34" charset="0"/>
                <a:ea typeface="Source Sans Pro" panose="020B0503030403020204" pitchFamily="34" charset="0"/>
                <a:cs typeface="+mn-cs"/>
              </a:defRPr>
            </a:pPr>
            <a:r>
              <a:rPr lang="en-US" sz="1200" b="0" i="0" u="none" strike="noStrike" baseline="0" noProof="0" dirty="0">
                <a:solidFill>
                  <a:schemeClr val="tx1"/>
                </a:solidFill>
                <a:effectLst/>
                <a:latin typeface="Source Sans Pro" panose="020B0503030403020204" pitchFamily="34" charset="0"/>
                <a:ea typeface="Source Sans Pro" panose="020B0503030403020204" pitchFamily="34" charset="0"/>
              </a:rPr>
              <a:t>Results and Limitations of Shift Significance Testing</a:t>
            </a:r>
            <a:endParaRPr lang="en-US" sz="1200" noProof="0" dirty="0">
              <a:solidFill>
                <a:schemeClr val="tx1"/>
              </a:solidFill>
              <a:latin typeface="Source Sans Pro" panose="020B0503030403020204" pitchFamily="34" charset="0"/>
              <a:ea typeface="Source Sans Pro" panose="020B0503030403020204" pitchFamily="34" charset="0"/>
            </a:endParaRPr>
          </a:p>
        </c:rich>
      </c:tx>
      <c:layout>
        <c:manualLayout>
          <c:xMode val="edge"/>
          <c:yMode val="edge"/>
          <c:x val="2.0111960011707456E-2"/>
          <c:y val="5.5312997524971028E-2"/>
        </c:manualLayout>
      </c:layout>
      <c:overlay val="0"/>
      <c:spPr>
        <a:noFill/>
        <a:ln>
          <a:noFill/>
        </a:ln>
        <a:effectLst/>
      </c:spPr>
      <c:txPr>
        <a:bodyPr rot="0" spcFirstLastPara="1" vertOverflow="ellipsis" vert="horz" wrap="square" anchor="ctr" anchorCtr="1"/>
        <a:lstStyle/>
        <a:p>
          <a:pPr>
            <a:defRPr sz="1200" b="0" i="0" u="none" strike="noStrike" kern="1200" spc="0" baseline="0">
              <a:solidFill>
                <a:schemeClr val="tx1">
                  <a:lumMod val="65000"/>
                  <a:lumOff val="35000"/>
                </a:schemeClr>
              </a:solidFill>
              <a:latin typeface="Source Sans Pro" panose="020B0503030403020204" pitchFamily="34" charset="0"/>
              <a:ea typeface="Source Sans Pro" panose="020B0503030403020204" pitchFamily="34" charset="0"/>
              <a:cs typeface="+mn-cs"/>
            </a:defRPr>
          </a:pPr>
          <a:endParaRPr lang="en-US"/>
        </a:p>
      </c:txPr>
    </c:title>
    <c:autoTitleDeleted val="0"/>
    <c:plotArea>
      <c:layout/>
      <c:pieChart>
        <c:varyColors val="1"/>
        <c:ser>
          <c:idx val="0"/>
          <c:order val="0"/>
          <c:tx>
            <c:strRef>
              <c:f>Tabelle1!$B$1</c:f>
              <c:strCache>
                <c:ptCount val="1"/>
                <c:pt idx="0">
                  <c:v>Verkauf</c:v>
                </c:pt>
              </c:strCache>
            </c:strRef>
          </c:tx>
          <c:dPt>
            <c:idx val="0"/>
            <c:bubble3D val="0"/>
            <c:spPr>
              <a:solidFill>
                <a:srgbClr val="FF5041"/>
              </a:solidFill>
              <a:ln w="19050">
                <a:solidFill>
                  <a:schemeClr val="lt1"/>
                </a:solidFill>
              </a:ln>
              <a:effectLst/>
            </c:spPr>
            <c:extLst>
              <c:ext xmlns:c16="http://schemas.microsoft.com/office/drawing/2014/chart" uri="{C3380CC4-5D6E-409C-BE32-E72D297353CC}">
                <c16:uniqueId val="{00000001-79C9-6C4D-AD61-958EFD168548}"/>
              </c:ext>
            </c:extLst>
          </c:dPt>
          <c:dPt>
            <c:idx val="1"/>
            <c:bubble3D val="0"/>
            <c:spPr>
              <a:solidFill>
                <a:srgbClr val="FFC000"/>
              </a:solidFill>
              <a:ln w="19050">
                <a:solidFill>
                  <a:schemeClr val="lt1"/>
                </a:solidFill>
              </a:ln>
              <a:effectLst/>
            </c:spPr>
            <c:extLst>
              <c:ext xmlns:c16="http://schemas.microsoft.com/office/drawing/2014/chart" uri="{C3380CC4-5D6E-409C-BE32-E72D297353CC}">
                <c16:uniqueId val="{00000003-79C9-6C4D-AD61-958EFD168548}"/>
              </c:ext>
            </c:extLst>
          </c:dPt>
          <c:dPt>
            <c:idx val="2"/>
            <c:bubble3D val="0"/>
            <c:spPr>
              <a:solidFill>
                <a:srgbClr val="F08080"/>
              </a:solidFill>
              <a:ln w="19050">
                <a:solidFill>
                  <a:schemeClr val="lt1"/>
                </a:solidFill>
              </a:ln>
              <a:effectLst/>
            </c:spPr>
            <c:extLst>
              <c:ext xmlns:c16="http://schemas.microsoft.com/office/drawing/2014/chart" uri="{C3380CC4-5D6E-409C-BE32-E72D297353CC}">
                <c16:uniqueId val="{00000005-79C9-6C4D-AD61-958EFD168548}"/>
              </c:ext>
            </c:extLst>
          </c:dPt>
          <c:dPt>
            <c:idx val="3"/>
            <c:bubble3D val="0"/>
            <c:spPr>
              <a:solidFill>
                <a:schemeClr val="bg1">
                  <a:lumMod val="75000"/>
                </a:schemeClr>
              </a:solidFill>
              <a:ln w="19050">
                <a:solidFill>
                  <a:schemeClr val="lt1"/>
                </a:solidFill>
              </a:ln>
              <a:effectLst/>
            </c:spPr>
            <c:extLst>
              <c:ext xmlns:c16="http://schemas.microsoft.com/office/drawing/2014/chart" uri="{C3380CC4-5D6E-409C-BE32-E72D297353CC}">
                <c16:uniqueId val="{00000007-79C9-6C4D-AD61-958EFD168548}"/>
              </c:ext>
            </c:extLst>
          </c:dPt>
          <c:dLbls>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Source Sans Pro" panose="020B0503030403020204" pitchFamily="34" charset="0"/>
                    <a:ea typeface="Source Sans Pro" panose="020B0503030403020204" pitchFamily="34" charset="0"/>
                    <a:cs typeface="+mn-cs"/>
                  </a:defRPr>
                </a:pPr>
                <a:endParaRPr lang="de-DE"/>
              </a:p>
            </c:txPr>
            <c:dLblPos val="inEnd"/>
            <c:showLegendKey val="0"/>
            <c:showVal val="1"/>
            <c:showCatName val="0"/>
            <c:showSerName val="0"/>
            <c:showPercent val="0"/>
            <c:showBubbleSize val="0"/>
            <c:showLeaderLines val="0"/>
            <c:extLst>
              <c:ext xmlns:c15="http://schemas.microsoft.com/office/drawing/2012/chart" uri="{CE6537A1-D6FC-4f65-9D91-7224C49458BB}"/>
            </c:extLst>
          </c:dLbls>
          <c:cat>
            <c:strRef>
              <c:f>Tabelle1!$A$2:$A$5</c:f>
              <c:strCache>
                <c:ptCount val="4"/>
                <c:pt idx="0">
                  <c:v>Faild Shapiro</c:v>
                </c:pt>
                <c:pt idx="1">
                  <c:v>Faild Normality</c:v>
                </c:pt>
                <c:pt idx="2">
                  <c:v>Identified as RBP</c:v>
                </c:pt>
                <c:pt idx="3">
                  <c:v>No Significant Shift</c:v>
                </c:pt>
              </c:strCache>
            </c:strRef>
          </c:cat>
          <c:val>
            <c:numRef>
              <c:f>Tabelle1!$B$2:$B$5</c:f>
              <c:numCache>
                <c:formatCode>General</c:formatCode>
                <c:ptCount val="4"/>
                <c:pt idx="0">
                  <c:v>1213</c:v>
                </c:pt>
                <c:pt idx="1">
                  <c:v>311</c:v>
                </c:pt>
                <c:pt idx="2">
                  <c:v>794</c:v>
                </c:pt>
                <c:pt idx="3">
                  <c:v>4841</c:v>
                </c:pt>
              </c:numCache>
            </c:numRef>
          </c:val>
          <c:extLst>
            <c:ext xmlns:c16="http://schemas.microsoft.com/office/drawing/2014/chart" uri="{C3380CC4-5D6E-409C-BE32-E72D297353CC}">
              <c16:uniqueId val="{00000008-79C9-6C4D-AD61-958EFD168548}"/>
            </c:ext>
          </c:extLst>
        </c:ser>
        <c:dLbls>
          <c:dLblPos val="inEnd"/>
          <c:showLegendKey val="0"/>
          <c:showVal val="1"/>
          <c:showCatName val="0"/>
          <c:showSerName val="0"/>
          <c:showPercent val="0"/>
          <c:showBubbleSize val="0"/>
          <c:showLeaderLines val="0"/>
        </c:dLbls>
        <c:firstSliceAng val="0"/>
      </c:pieChart>
      <c:spPr>
        <a:noFill/>
        <a:ln>
          <a:noFill/>
        </a:ln>
        <a:effectLst/>
      </c:spPr>
    </c:plotArea>
    <c:legend>
      <c:legendPos val="r"/>
      <c:layout>
        <c:manualLayout>
          <c:xMode val="edge"/>
          <c:yMode val="edge"/>
          <c:x val="0.56859011838432549"/>
          <c:y val="0.21809119082113076"/>
          <c:w val="0.40919321383632251"/>
          <c:h val="0.62602672524486003"/>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Source Sans Pro" panose="020B0503030403020204" pitchFamily="34" charset="0"/>
              <a:ea typeface="Source Sans Pro" panose="020B0503030403020204" pitchFamily="34" charset="0"/>
              <a:cs typeface="+mn-cs"/>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a:noFill/>
    </a:ln>
    <a:effectLst/>
  </c:spPr>
  <c:txPr>
    <a:bodyPr/>
    <a:lstStyle/>
    <a:p>
      <a:pPr>
        <a:defRPr/>
      </a:pPr>
      <a:endParaRPr lang="de-DE"/>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610477-6C94-4391-BBDC-B8E9BB33E658}" type="datetimeFigureOut">
              <a:rPr lang="de-DE" smtClean="0"/>
              <a:t>03.07.2025</a:t>
            </a:fld>
            <a:endParaRPr lang="de-DE"/>
          </a:p>
        </p:txBody>
      </p:sp>
      <p:sp>
        <p:nvSpPr>
          <p:cNvPr id="4" name="Folienbildplatzhalter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3F8280-8283-495D-A659-9194DB8B63EA}" type="slidenum">
              <a:rPr lang="de-DE" smtClean="0"/>
              <a:t>‹Nr.›</a:t>
            </a:fld>
            <a:endParaRPr lang="de-DE"/>
          </a:p>
        </p:txBody>
      </p:sp>
    </p:spTree>
    <p:extLst>
      <p:ext uri="{BB962C8B-B14F-4D97-AF65-F5344CB8AC3E}">
        <p14:creationId xmlns:p14="http://schemas.microsoft.com/office/powerpoint/2010/main" val="2325504486"/>
      </p:ext>
    </p:extLst>
  </p:cSld>
  <p:clrMap bg1="lt1" tx1="dk1" bg2="lt2" tx2="dk2" accent1="accent1" accent2="accent2" accent3="accent3" accent4="accent4" accent5="accent5" accent6="accent6" hlink="hlink" folHlink="folHlink"/>
  <p:notesStyle>
    <a:lvl1pPr marL="0" algn="l" defTabSz="3507730" rtl="0" eaLnBrk="1" latinLnBrk="0" hangingPunct="1">
      <a:defRPr sz="4603" kern="1200">
        <a:solidFill>
          <a:schemeClr val="tx1"/>
        </a:solidFill>
        <a:latin typeface="+mn-lt"/>
        <a:ea typeface="+mn-ea"/>
        <a:cs typeface="+mn-cs"/>
      </a:defRPr>
    </a:lvl1pPr>
    <a:lvl2pPr marL="1753865" algn="l" defTabSz="3507730" rtl="0" eaLnBrk="1" latinLnBrk="0" hangingPunct="1">
      <a:defRPr sz="4603" kern="1200">
        <a:solidFill>
          <a:schemeClr val="tx1"/>
        </a:solidFill>
        <a:latin typeface="+mn-lt"/>
        <a:ea typeface="+mn-ea"/>
        <a:cs typeface="+mn-cs"/>
      </a:defRPr>
    </a:lvl2pPr>
    <a:lvl3pPr marL="3507730" algn="l" defTabSz="3507730" rtl="0" eaLnBrk="1" latinLnBrk="0" hangingPunct="1">
      <a:defRPr sz="4603" kern="1200">
        <a:solidFill>
          <a:schemeClr val="tx1"/>
        </a:solidFill>
        <a:latin typeface="+mn-lt"/>
        <a:ea typeface="+mn-ea"/>
        <a:cs typeface="+mn-cs"/>
      </a:defRPr>
    </a:lvl3pPr>
    <a:lvl4pPr marL="5261595" algn="l" defTabSz="3507730" rtl="0" eaLnBrk="1" latinLnBrk="0" hangingPunct="1">
      <a:defRPr sz="4603" kern="1200">
        <a:solidFill>
          <a:schemeClr val="tx1"/>
        </a:solidFill>
        <a:latin typeface="+mn-lt"/>
        <a:ea typeface="+mn-ea"/>
        <a:cs typeface="+mn-cs"/>
      </a:defRPr>
    </a:lvl4pPr>
    <a:lvl5pPr marL="7015460" algn="l" defTabSz="3507730" rtl="0" eaLnBrk="1" latinLnBrk="0" hangingPunct="1">
      <a:defRPr sz="4603" kern="1200">
        <a:solidFill>
          <a:schemeClr val="tx1"/>
        </a:solidFill>
        <a:latin typeface="+mn-lt"/>
        <a:ea typeface="+mn-ea"/>
        <a:cs typeface="+mn-cs"/>
      </a:defRPr>
    </a:lvl5pPr>
    <a:lvl6pPr marL="8769325" algn="l" defTabSz="3507730" rtl="0" eaLnBrk="1" latinLnBrk="0" hangingPunct="1">
      <a:defRPr sz="4603" kern="1200">
        <a:solidFill>
          <a:schemeClr val="tx1"/>
        </a:solidFill>
        <a:latin typeface="+mn-lt"/>
        <a:ea typeface="+mn-ea"/>
        <a:cs typeface="+mn-cs"/>
      </a:defRPr>
    </a:lvl6pPr>
    <a:lvl7pPr marL="10523190" algn="l" defTabSz="3507730" rtl="0" eaLnBrk="1" latinLnBrk="0" hangingPunct="1">
      <a:defRPr sz="4603" kern="1200">
        <a:solidFill>
          <a:schemeClr val="tx1"/>
        </a:solidFill>
        <a:latin typeface="+mn-lt"/>
        <a:ea typeface="+mn-ea"/>
        <a:cs typeface="+mn-cs"/>
      </a:defRPr>
    </a:lvl7pPr>
    <a:lvl8pPr marL="12277054" algn="l" defTabSz="3507730" rtl="0" eaLnBrk="1" latinLnBrk="0" hangingPunct="1">
      <a:defRPr sz="4603" kern="1200">
        <a:solidFill>
          <a:schemeClr val="tx1"/>
        </a:solidFill>
        <a:latin typeface="+mn-lt"/>
        <a:ea typeface="+mn-ea"/>
        <a:cs typeface="+mn-cs"/>
      </a:defRPr>
    </a:lvl8pPr>
    <a:lvl9pPr marL="14030919" algn="l" defTabSz="3507730" rtl="0" eaLnBrk="1" latinLnBrk="0" hangingPunct="1">
      <a:defRPr sz="4603"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B23F8280-8283-495D-A659-9194DB8B63EA}" type="slidenum">
              <a:rPr lang="de-DE" smtClean="0"/>
              <a:t>1</a:t>
            </a:fld>
            <a:endParaRPr lang="de-DE"/>
          </a:p>
        </p:txBody>
      </p:sp>
    </p:spTree>
    <p:extLst>
      <p:ext uri="{BB962C8B-B14F-4D97-AF65-F5344CB8AC3E}">
        <p14:creationId xmlns:p14="http://schemas.microsoft.com/office/powerpoint/2010/main" val="42074296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6A7E8A-BC59-9097-2E32-175E0C02F385}"/>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8D963332-9EB8-B579-8051-057B2D78BAE4}"/>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96DC6F06-6628-53E8-3DED-FD5775D3E0D4}"/>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4D4E8C66-B086-F480-67E8-A6743EFB0F53}"/>
              </a:ext>
            </a:extLst>
          </p:cNvPr>
          <p:cNvSpPr>
            <a:spLocks noGrp="1"/>
          </p:cNvSpPr>
          <p:nvPr>
            <p:ph type="sldNum" sz="quarter" idx="5"/>
          </p:nvPr>
        </p:nvSpPr>
        <p:spPr/>
        <p:txBody>
          <a:bodyPr/>
          <a:lstStyle/>
          <a:p>
            <a:fld id="{B23F8280-8283-495D-A659-9194DB8B63EA}" type="slidenum">
              <a:rPr lang="de-DE" smtClean="0"/>
              <a:t>2</a:t>
            </a:fld>
            <a:endParaRPr lang="de-DE"/>
          </a:p>
        </p:txBody>
      </p:sp>
    </p:spTree>
    <p:extLst>
      <p:ext uri="{BB962C8B-B14F-4D97-AF65-F5344CB8AC3E}">
        <p14:creationId xmlns:p14="http://schemas.microsoft.com/office/powerpoint/2010/main" val="36401496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7005156"/>
            <a:ext cx="25733931" cy="14902051"/>
          </a:xfrm>
        </p:spPr>
        <p:txBody>
          <a:bodyPr anchor="b"/>
          <a:lstStyle>
            <a:lvl1pPr algn="ctr">
              <a:defRPr sz="19865"/>
            </a:lvl1pPr>
          </a:lstStyle>
          <a:p>
            <a:r>
              <a:rPr lang="de-DE"/>
              <a:t>Mastertitelformat bearbeiten</a:t>
            </a:r>
            <a:endParaRPr lang="en-US" dirty="0"/>
          </a:p>
        </p:txBody>
      </p:sp>
      <p:sp>
        <p:nvSpPr>
          <p:cNvPr id="3" name="Subtitle 2"/>
          <p:cNvSpPr>
            <a:spLocks noGrp="1"/>
          </p:cNvSpPr>
          <p:nvPr>
            <p:ph type="subTitle" idx="1"/>
          </p:nvPr>
        </p:nvSpPr>
        <p:spPr>
          <a:xfrm>
            <a:off x="3784402" y="22481887"/>
            <a:ext cx="22706410" cy="10334331"/>
          </a:xfrm>
        </p:spPr>
        <p:txBody>
          <a:bodyPr/>
          <a:lstStyle>
            <a:lvl1pPr marL="0" indent="0" algn="ctr">
              <a:buNone/>
              <a:defRPr sz="7946"/>
            </a:lvl1pPr>
            <a:lvl2pPr marL="1513743" indent="0" algn="ctr">
              <a:buNone/>
              <a:defRPr sz="6622"/>
            </a:lvl2pPr>
            <a:lvl3pPr marL="3027487" indent="0" algn="ctr">
              <a:buNone/>
              <a:defRPr sz="5960"/>
            </a:lvl3pPr>
            <a:lvl4pPr marL="4541230" indent="0" algn="ctr">
              <a:buNone/>
              <a:defRPr sz="5297"/>
            </a:lvl4pPr>
            <a:lvl5pPr marL="6054974" indent="0" algn="ctr">
              <a:buNone/>
              <a:defRPr sz="5297"/>
            </a:lvl5pPr>
            <a:lvl6pPr marL="7568717" indent="0" algn="ctr">
              <a:buNone/>
              <a:defRPr sz="5297"/>
            </a:lvl6pPr>
            <a:lvl7pPr marL="9082461" indent="0" algn="ctr">
              <a:buNone/>
              <a:defRPr sz="5297"/>
            </a:lvl7pPr>
            <a:lvl8pPr marL="10596204" indent="0" algn="ctr">
              <a:buNone/>
              <a:defRPr sz="5297"/>
            </a:lvl8pPr>
            <a:lvl9pPr marL="12109948" indent="0" algn="ctr">
              <a:buNone/>
              <a:defRPr sz="5297"/>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F9ACF1CB-8064-4AFF-8DFB-49A00122A1FD}" type="datetimeFigureOut">
              <a:rPr lang="de-DE" smtClean="0"/>
              <a:t>03.07.2025</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79580C82-F813-4CCE-B4AC-52ACFAE55A43}" type="slidenum">
              <a:rPr lang="de-DE" smtClean="0"/>
              <a:t>‹Nr.›</a:t>
            </a:fld>
            <a:endParaRPr lang="de-DE"/>
          </a:p>
        </p:txBody>
      </p:sp>
    </p:spTree>
    <p:extLst>
      <p:ext uri="{BB962C8B-B14F-4D97-AF65-F5344CB8AC3E}">
        <p14:creationId xmlns:p14="http://schemas.microsoft.com/office/powerpoint/2010/main" val="32143676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9ACF1CB-8064-4AFF-8DFB-49A00122A1FD}" type="datetimeFigureOut">
              <a:rPr lang="de-DE" smtClean="0"/>
              <a:t>03.07.2025</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79580C82-F813-4CCE-B4AC-52ACFAE55A43}" type="slidenum">
              <a:rPr lang="de-DE" smtClean="0"/>
              <a:t>‹Nr.›</a:t>
            </a:fld>
            <a:endParaRPr lang="de-DE"/>
          </a:p>
        </p:txBody>
      </p:sp>
    </p:spTree>
    <p:extLst>
      <p:ext uri="{BB962C8B-B14F-4D97-AF65-F5344CB8AC3E}">
        <p14:creationId xmlns:p14="http://schemas.microsoft.com/office/powerpoint/2010/main" val="2481382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2278904"/>
            <a:ext cx="6528093" cy="36274211"/>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2081423" y="2278904"/>
            <a:ext cx="19205838" cy="36274211"/>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9ACF1CB-8064-4AFF-8DFB-49A00122A1FD}" type="datetimeFigureOut">
              <a:rPr lang="de-DE" smtClean="0"/>
              <a:t>03.07.2025</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79580C82-F813-4CCE-B4AC-52ACFAE55A43}" type="slidenum">
              <a:rPr lang="de-DE" smtClean="0"/>
              <a:t>‹Nr.›</a:t>
            </a:fld>
            <a:endParaRPr lang="de-DE"/>
          </a:p>
        </p:txBody>
      </p:sp>
    </p:spTree>
    <p:extLst>
      <p:ext uri="{BB962C8B-B14F-4D97-AF65-F5344CB8AC3E}">
        <p14:creationId xmlns:p14="http://schemas.microsoft.com/office/powerpoint/2010/main" val="26120393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9ACF1CB-8064-4AFF-8DFB-49A00122A1FD}" type="datetimeFigureOut">
              <a:rPr lang="de-DE" smtClean="0"/>
              <a:t>03.07.2025</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79580C82-F813-4CCE-B4AC-52ACFAE55A43}" type="slidenum">
              <a:rPr lang="de-DE" smtClean="0"/>
              <a:t>‹Nr.›</a:t>
            </a:fld>
            <a:endParaRPr lang="de-DE"/>
          </a:p>
        </p:txBody>
      </p:sp>
    </p:spTree>
    <p:extLst>
      <p:ext uri="{BB962C8B-B14F-4D97-AF65-F5344CB8AC3E}">
        <p14:creationId xmlns:p14="http://schemas.microsoft.com/office/powerpoint/2010/main" val="3842897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065654" y="10671229"/>
            <a:ext cx="26112371" cy="17805173"/>
          </a:xfrm>
        </p:spPr>
        <p:txBody>
          <a:bodyPr anchor="b"/>
          <a:lstStyle>
            <a:lvl1pPr>
              <a:defRPr sz="19865"/>
            </a:lvl1pPr>
          </a:lstStyle>
          <a:p>
            <a:r>
              <a:rPr lang="de-DE"/>
              <a:t>Mastertitelformat bearbeiten</a:t>
            </a:r>
            <a:endParaRPr lang="en-US" dirty="0"/>
          </a:p>
        </p:txBody>
      </p:sp>
      <p:sp>
        <p:nvSpPr>
          <p:cNvPr id="3" name="Text Placeholder 2"/>
          <p:cNvSpPr>
            <a:spLocks noGrp="1"/>
          </p:cNvSpPr>
          <p:nvPr>
            <p:ph type="body" idx="1"/>
          </p:nvPr>
        </p:nvSpPr>
        <p:spPr>
          <a:xfrm>
            <a:off x="2065654" y="28644846"/>
            <a:ext cx="26112371" cy="9363320"/>
          </a:xfrm>
        </p:spPr>
        <p:txBody>
          <a:bodyPr/>
          <a:lstStyle>
            <a:lvl1pPr marL="0" indent="0">
              <a:buNone/>
              <a:defRPr sz="7946">
                <a:solidFill>
                  <a:schemeClr val="tx1">
                    <a:tint val="82000"/>
                  </a:schemeClr>
                </a:solidFill>
              </a:defRPr>
            </a:lvl1pPr>
            <a:lvl2pPr marL="1513743" indent="0">
              <a:buNone/>
              <a:defRPr sz="6622">
                <a:solidFill>
                  <a:schemeClr val="tx1">
                    <a:tint val="82000"/>
                  </a:schemeClr>
                </a:solidFill>
              </a:defRPr>
            </a:lvl2pPr>
            <a:lvl3pPr marL="3027487" indent="0">
              <a:buNone/>
              <a:defRPr sz="5960">
                <a:solidFill>
                  <a:schemeClr val="tx1">
                    <a:tint val="82000"/>
                  </a:schemeClr>
                </a:solidFill>
              </a:defRPr>
            </a:lvl3pPr>
            <a:lvl4pPr marL="4541230" indent="0">
              <a:buNone/>
              <a:defRPr sz="5297">
                <a:solidFill>
                  <a:schemeClr val="tx1">
                    <a:tint val="82000"/>
                  </a:schemeClr>
                </a:solidFill>
              </a:defRPr>
            </a:lvl4pPr>
            <a:lvl5pPr marL="6054974" indent="0">
              <a:buNone/>
              <a:defRPr sz="5297">
                <a:solidFill>
                  <a:schemeClr val="tx1">
                    <a:tint val="82000"/>
                  </a:schemeClr>
                </a:solidFill>
              </a:defRPr>
            </a:lvl5pPr>
            <a:lvl6pPr marL="7568717" indent="0">
              <a:buNone/>
              <a:defRPr sz="5297">
                <a:solidFill>
                  <a:schemeClr val="tx1">
                    <a:tint val="82000"/>
                  </a:schemeClr>
                </a:solidFill>
              </a:defRPr>
            </a:lvl6pPr>
            <a:lvl7pPr marL="9082461" indent="0">
              <a:buNone/>
              <a:defRPr sz="5297">
                <a:solidFill>
                  <a:schemeClr val="tx1">
                    <a:tint val="82000"/>
                  </a:schemeClr>
                </a:solidFill>
              </a:defRPr>
            </a:lvl7pPr>
            <a:lvl8pPr marL="10596204" indent="0">
              <a:buNone/>
              <a:defRPr sz="5297">
                <a:solidFill>
                  <a:schemeClr val="tx1">
                    <a:tint val="82000"/>
                  </a:schemeClr>
                </a:solidFill>
              </a:defRPr>
            </a:lvl8pPr>
            <a:lvl9pPr marL="12109948" indent="0">
              <a:buNone/>
              <a:defRPr sz="5297">
                <a:solidFill>
                  <a:schemeClr val="tx1">
                    <a:tint val="82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F9ACF1CB-8064-4AFF-8DFB-49A00122A1FD}" type="datetimeFigureOut">
              <a:rPr lang="de-DE" smtClean="0"/>
              <a:t>03.07.2025</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79580C82-F813-4CCE-B4AC-52ACFAE55A43}" type="slidenum">
              <a:rPr lang="de-DE" smtClean="0"/>
              <a:t>‹Nr.›</a:t>
            </a:fld>
            <a:endParaRPr lang="de-DE"/>
          </a:p>
        </p:txBody>
      </p:sp>
    </p:spTree>
    <p:extLst>
      <p:ext uri="{BB962C8B-B14F-4D97-AF65-F5344CB8AC3E}">
        <p14:creationId xmlns:p14="http://schemas.microsoft.com/office/powerpoint/2010/main" val="4020626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2081421" y="11394520"/>
            <a:ext cx="12866966" cy="27158594"/>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15326826" y="11394520"/>
            <a:ext cx="12866966" cy="27158594"/>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F9ACF1CB-8064-4AFF-8DFB-49A00122A1FD}" type="datetimeFigureOut">
              <a:rPr lang="de-DE" smtClean="0"/>
              <a:t>03.07.2025</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79580C82-F813-4CCE-B4AC-52ACFAE55A43}" type="slidenum">
              <a:rPr lang="de-DE" smtClean="0"/>
              <a:t>‹Nr.›</a:t>
            </a:fld>
            <a:endParaRPr lang="de-DE"/>
          </a:p>
        </p:txBody>
      </p:sp>
    </p:spTree>
    <p:extLst>
      <p:ext uri="{BB962C8B-B14F-4D97-AF65-F5344CB8AC3E}">
        <p14:creationId xmlns:p14="http://schemas.microsoft.com/office/powerpoint/2010/main" val="17329558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2085364" y="2278913"/>
            <a:ext cx="26112371" cy="8273416"/>
          </a:xfrm>
        </p:spPr>
        <p:txBody>
          <a:bodyPr/>
          <a:lstStyle/>
          <a:p>
            <a:r>
              <a:rPr lang="de-DE"/>
              <a:t>Mastertitelformat bearbeiten</a:t>
            </a:r>
            <a:endParaRPr lang="en-US" dirty="0"/>
          </a:p>
        </p:txBody>
      </p:sp>
      <p:sp>
        <p:nvSpPr>
          <p:cNvPr id="3" name="Text Placeholder 2"/>
          <p:cNvSpPr>
            <a:spLocks noGrp="1"/>
          </p:cNvSpPr>
          <p:nvPr>
            <p:ph type="body" idx="1"/>
          </p:nvPr>
        </p:nvSpPr>
        <p:spPr>
          <a:xfrm>
            <a:off x="2085368" y="10492870"/>
            <a:ext cx="12807832"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de-DE"/>
              <a:t>Mastertextformat bearbeiten</a:t>
            </a:r>
          </a:p>
        </p:txBody>
      </p:sp>
      <p:sp>
        <p:nvSpPr>
          <p:cNvPr id="4" name="Content Placeholder 3"/>
          <p:cNvSpPr>
            <a:spLocks noGrp="1"/>
          </p:cNvSpPr>
          <p:nvPr>
            <p:ph sz="half" idx="2"/>
          </p:nvPr>
        </p:nvSpPr>
        <p:spPr>
          <a:xfrm>
            <a:off x="2085368" y="15635264"/>
            <a:ext cx="12807832" cy="22997117"/>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15326828" y="10492870"/>
            <a:ext cx="12870909"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de-DE"/>
              <a:t>Mastertextformat bearbeiten</a:t>
            </a:r>
          </a:p>
        </p:txBody>
      </p:sp>
      <p:sp>
        <p:nvSpPr>
          <p:cNvPr id="6" name="Content Placeholder 5"/>
          <p:cNvSpPr>
            <a:spLocks noGrp="1"/>
          </p:cNvSpPr>
          <p:nvPr>
            <p:ph sz="quarter" idx="4"/>
          </p:nvPr>
        </p:nvSpPr>
        <p:spPr>
          <a:xfrm>
            <a:off x="15326828" y="15635264"/>
            <a:ext cx="12870909" cy="22997117"/>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F9ACF1CB-8064-4AFF-8DFB-49A00122A1FD}" type="datetimeFigureOut">
              <a:rPr lang="de-DE" smtClean="0"/>
              <a:t>03.07.2025</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79580C82-F813-4CCE-B4AC-52ACFAE55A43}" type="slidenum">
              <a:rPr lang="de-DE" smtClean="0"/>
              <a:t>‹Nr.›</a:t>
            </a:fld>
            <a:endParaRPr lang="de-DE"/>
          </a:p>
        </p:txBody>
      </p:sp>
    </p:spTree>
    <p:extLst>
      <p:ext uri="{BB962C8B-B14F-4D97-AF65-F5344CB8AC3E}">
        <p14:creationId xmlns:p14="http://schemas.microsoft.com/office/powerpoint/2010/main" val="29276793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F9ACF1CB-8064-4AFF-8DFB-49A00122A1FD}" type="datetimeFigureOut">
              <a:rPr lang="de-DE" smtClean="0"/>
              <a:t>03.07.2025</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79580C82-F813-4CCE-B4AC-52ACFAE55A43}" type="slidenum">
              <a:rPr lang="de-DE" smtClean="0"/>
              <a:t>‹Nr.›</a:t>
            </a:fld>
            <a:endParaRPr lang="de-DE"/>
          </a:p>
        </p:txBody>
      </p:sp>
    </p:spTree>
    <p:extLst>
      <p:ext uri="{BB962C8B-B14F-4D97-AF65-F5344CB8AC3E}">
        <p14:creationId xmlns:p14="http://schemas.microsoft.com/office/powerpoint/2010/main" val="16233015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ACF1CB-8064-4AFF-8DFB-49A00122A1FD}" type="datetimeFigureOut">
              <a:rPr lang="de-DE" smtClean="0"/>
              <a:t>03.07.2025</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p:txBody>
          <a:bodyPr/>
          <a:lstStyle/>
          <a:p>
            <a:fld id="{79580C82-F813-4CCE-B4AC-52ACFAE55A43}" type="slidenum">
              <a:rPr lang="de-DE" smtClean="0"/>
              <a:t>‹Nr.›</a:t>
            </a:fld>
            <a:endParaRPr lang="de-DE"/>
          </a:p>
        </p:txBody>
      </p:sp>
    </p:spTree>
    <p:extLst>
      <p:ext uri="{BB962C8B-B14F-4D97-AF65-F5344CB8AC3E}">
        <p14:creationId xmlns:p14="http://schemas.microsoft.com/office/powerpoint/2010/main" val="2454935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de-DE"/>
              <a:t>Mastertitelformat bearbeiten</a:t>
            </a:r>
            <a:endParaRPr lang="en-US" dirty="0"/>
          </a:p>
        </p:txBody>
      </p:sp>
      <p:sp>
        <p:nvSpPr>
          <p:cNvPr id="3" name="Content Placeholder 2"/>
          <p:cNvSpPr>
            <a:spLocks noGrp="1"/>
          </p:cNvSpPr>
          <p:nvPr>
            <p:ph idx="1"/>
          </p:nvPr>
        </p:nvSpPr>
        <p:spPr>
          <a:xfrm>
            <a:off x="12870909" y="6162959"/>
            <a:ext cx="15326827" cy="30418415"/>
          </a:xfrm>
        </p:spPr>
        <p:txBody>
          <a:bodyPr/>
          <a:lstStyle>
            <a:lvl1pPr>
              <a:defRPr sz="10595"/>
            </a:lvl1pPr>
            <a:lvl2pPr>
              <a:defRPr sz="9271"/>
            </a:lvl2pPr>
            <a:lvl3pPr>
              <a:defRPr sz="7946"/>
            </a:lvl3pPr>
            <a:lvl4pPr>
              <a:defRPr sz="6622"/>
            </a:lvl4pPr>
            <a:lvl5pPr>
              <a:defRPr sz="6622"/>
            </a:lvl5pPr>
            <a:lvl6pPr>
              <a:defRPr sz="6622"/>
            </a:lvl6pPr>
            <a:lvl7pPr>
              <a:defRPr sz="6622"/>
            </a:lvl7pPr>
            <a:lvl8pPr>
              <a:defRPr sz="6622"/>
            </a:lvl8pPr>
            <a:lvl9pPr>
              <a:defRPr sz="6622"/>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de-DE"/>
              <a:t>Mastertextformat bearbeiten</a:t>
            </a:r>
          </a:p>
        </p:txBody>
      </p:sp>
      <p:sp>
        <p:nvSpPr>
          <p:cNvPr id="5" name="Date Placeholder 4"/>
          <p:cNvSpPr>
            <a:spLocks noGrp="1"/>
          </p:cNvSpPr>
          <p:nvPr>
            <p:ph type="dt" sz="half" idx="10"/>
          </p:nvPr>
        </p:nvSpPr>
        <p:spPr/>
        <p:txBody>
          <a:bodyPr/>
          <a:lstStyle/>
          <a:p>
            <a:fld id="{F9ACF1CB-8064-4AFF-8DFB-49A00122A1FD}" type="datetimeFigureOut">
              <a:rPr lang="de-DE" smtClean="0"/>
              <a:t>03.07.2025</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79580C82-F813-4CCE-B4AC-52ACFAE55A43}" type="slidenum">
              <a:rPr lang="de-DE" smtClean="0"/>
              <a:t>‹Nr.›</a:t>
            </a:fld>
            <a:endParaRPr lang="de-DE"/>
          </a:p>
        </p:txBody>
      </p:sp>
    </p:spTree>
    <p:extLst>
      <p:ext uri="{BB962C8B-B14F-4D97-AF65-F5344CB8AC3E}">
        <p14:creationId xmlns:p14="http://schemas.microsoft.com/office/powerpoint/2010/main" val="28085591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de-DE"/>
              <a:t>Mastertitelformat bearbeiten</a:t>
            </a:r>
            <a:endParaRPr lang="en-US" dirty="0"/>
          </a:p>
        </p:txBody>
      </p:sp>
      <p:sp>
        <p:nvSpPr>
          <p:cNvPr id="3" name="Picture Placeholder 2"/>
          <p:cNvSpPr>
            <a:spLocks noGrp="1" noChangeAspect="1"/>
          </p:cNvSpPr>
          <p:nvPr>
            <p:ph type="pic" idx="1"/>
          </p:nvPr>
        </p:nvSpPr>
        <p:spPr>
          <a:xfrm>
            <a:off x="12870909" y="6162959"/>
            <a:ext cx="15326827" cy="30418415"/>
          </a:xfrm>
        </p:spPr>
        <p:txBody>
          <a:bodyPr anchor="t"/>
          <a:lstStyle>
            <a:lvl1pPr marL="0" indent="0">
              <a:buNone/>
              <a:defRPr sz="10595"/>
            </a:lvl1pPr>
            <a:lvl2pPr marL="1513743" indent="0">
              <a:buNone/>
              <a:defRPr sz="9271"/>
            </a:lvl2pPr>
            <a:lvl3pPr marL="3027487" indent="0">
              <a:buNone/>
              <a:defRPr sz="7946"/>
            </a:lvl3pPr>
            <a:lvl4pPr marL="4541230" indent="0">
              <a:buNone/>
              <a:defRPr sz="6622"/>
            </a:lvl4pPr>
            <a:lvl5pPr marL="6054974" indent="0">
              <a:buNone/>
              <a:defRPr sz="6622"/>
            </a:lvl5pPr>
            <a:lvl6pPr marL="7568717" indent="0">
              <a:buNone/>
              <a:defRPr sz="6622"/>
            </a:lvl6pPr>
            <a:lvl7pPr marL="9082461" indent="0">
              <a:buNone/>
              <a:defRPr sz="6622"/>
            </a:lvl7pPr>
            <a:lvl8pPr marL="10596204" indent="0">
              <a:buNone/>
              <a:defRPr sz="6622"/>
            </a:lvl8pPr>
            <a:lvl9pPr marL="12109948" indent="0">
              <a:buNone/>
              <a:defRPr sz="6622"/>
            </a:lvl9pPr>
          </a:lstStyle>
          <a:p>
            <a:r>
              <a:rPr lang="de-DE"/>
              <a:t>Bild durch Klicken auf Symbol hinzufügen</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de-DE"/>
              <a:t>Mastertextformat bearbeiten</a:t>
            </a:r>
          </a:p>
        </p:txBody>
      </p:sp>
      <p:sp>
        <p:nvSpPr>
          <p:cNvPr id="5" name="Date Placeholder 4"/>
          <p:cNvSpPr>
            <a:spLocks noGrp="1"/>
          </p:cNvSpPr>
          <p:nvPr>
            <p:ph type="dt" sz="half" idx="10"/>
          </p:nvPr>
        </p:nvSpPr>
        <p:spPr/>
        <p:txBody>
          <a:bodyPr/>
          <a:lstStyle/>
          <a:p>
            <a:fld id="{F9ACF1CB-8064-4AFF-8DFB-49A00122A1FD}" type="datetimeFigureOut">
              <a:rPr lang="de-DE" smtClean="0"/>
              <a:t>03.07.2025</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79580C82-F813-4CCE-B4AC-52ACFAE55A43}" type="slidenum">
              <a:rPr lang="de-DE" smtClean="0"/>
              <a:t>‹Nr.›</a:t>
            </a:fld>
            <a:endParaRPr lang="de-DE"/>
          </a:p>
        </p:txBody>
      </p:sp>
    </p:spTree>
    <p:extLst>
      <p:ext uri="{BB962C8B-B14F-4D97-AF65-F5344CB8AC3E}">
        <p14:creationId xmlns:p14="http://schemas.microsoft.com/office/powerpoint/2010/main" val="34505756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0FF58641-B676-E7BF-E159-1466E7EADC17}"/>
              </a:ext>
            </a:extLst>
          </p:cNvPr>
          <p:cNvGraphicFramePr>
            <a:graphicFrameLocks noChangeAspect="1"/>
          </p:cNvGraphicFramePr>
          <p:nvPr userDrawn="1">
            <p:custDataLst>
              <p:tags r:id="rId13"/>
            </p:custDataLst>
            <p:extLst>
              <p:ext uri="{D42A27DB-BD31-4B8C-83A1-F6EECF244321}">
                <p14:modId xmlns:p14="http://schemas.microsoft.com/office/powerpoint/2010/main" val="211096534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14" imgW="7772400" imgH="10058400" progId="TCLayout.ActiveDocument.1">
                  <p:embed/>
                </p:oleObj>
              </mc:Choice>
              <mc:Fallback>
                <p:oleObj name="think-cell Folie" r:id="rId14" imgW="7772400" imgH="10058400" progId="TCLayout.ActiveDocument.1">
                  <p:embed/>
                  <p:pic>
                    <p:nvPicPr>
                      <p:cNvPr id="10" name="think-cell data - do not delete" hidden="1">
                        <a:extLst>
                          <a:ext uri="{FF2B5EF4-FFF2-40B4-BE49-F238E27FC236}">
                            <a16:creationId xmlns:a16="http://schemas.microsoft.com/office/drawing/2014/main" id="{0FF58641-B676-E7BF-E159-1466E7EADC17}"/>
                          </a:ext>
                        </a:extLst>
                      </p:cNvPr>
                      <p:cNvPicPr/>
                      <p:nvPr/>
                    </p:nvPicPr>
                    <p:blipFill>
                      <a:blip r:embed="rId15"/>
                      <a:stretch>
                        <a:fillRect/>
                      </a:stretch>
                    </p:blipFill>
                    <p:spPr>
                      <a:xfrm>
                        <a:off x="1588" y="1588"/>
                        <a:ext cx="1227" cy="1588"/>
                      </a:xfrm>
                      <a:prstGeom prst="rect">
                        <a:avLst/>
                      </a:prstGeom>
                    </p:spPr>
                  </p:pic>
                </p:oleObj>
              </mc:Fallback>
            </mc:AlternateContent>
          </a:graphicData>
        </a:graphic>
      </p:graphicFrame>
      <p:sp>
        <p:nvSpPr>
          <p:cNvPr id="2" name="Title Placeholder 1"/>
          <p:cNvSpPr>
            <a:spLocks noGrp="1"/>
          </p:cNvSpPr>
          <p:nvPr>
            <p:ph type="title"/>
          </p:nvPr>
        </p:nvSpPr>
        <p:spPr>
          <a:xfrm>
            <a:off x="2081421" y="2278913"/>
            <a:ext cx="26112371" cy="8273416"/>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2081421" y="11394520"/>
            <a:ext cx="26112371" cy="27158594"/>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2081421" y="39672756"/>
            <a:ext cx="6811923" cy="2278904"/>
          </a:xfrm>
          <a:prstGeom prst="rect">
            <a:avLst/>
          </a:prstGeom>
        </p:spPr>
        <p:txBody>
          <a:bodyPr vert="horz" lIns="91440" tIns="45720" rIns="91440" bIns="45720" rtlCol="0" anchor="ctr"/>
          <a:lstStyle>
            <a:lvl1pPr algn="l">
              <a:defRPr sz="3973">
                <a:solidFill>
                  <a:schemeClr val="tx1">
                    <a:tint val="82000"/>
                  </a:schemeClr>
                </a:solidFill>
              </a:defRPr>
            </a:lvl1pPr>
          </a:lstStyle>
          <a:p>
            <a:fld id="{F9ACF1CB-8064-4AFF-8DFB-49A00122A1FD}" type="datetimeFigureOut">
              <a:rPr lang="de-DE" smtClean="0"/>
              <a:t>03.07.2025</a:t>
            </a:fld>
            <a:endParaRPr lang="de-DE"/>
          </a:p>
        </p:txBody>
      </p:sp>
      <p:sp>
        <p:nvSpPr>
          <p:cNvPr id="5" name="Footer Placeholder 4"/>
          <p:cNvSpPr>
            <a:spLocks noGrp="1"/>
          </p:cNvSpPr>
          <p:nvPr>
            <p:ph type="ftr" sz="quarter" idx="3"/>
          </p:nvPr>
        </p:nvSpPr>
        <p:spPr>
          <a:xfrm>
            <a:off x="10028665" y="39672756"/>
            <a:ext cx="10217884" cy="2278904"/>
          </a:xfrm>
          <a:prstGeom prst="rect">
            <a:avLst/>
          </a:prstGeom>
        </p:spPr>
        <p:txBody>
          <a:bodyPr vert="horz" lIns="91440" tIns="45720" rIns="91440" bIns="45720" rtlCol="0" anchor="ctr"/>
          <a:lstStyle>
            <a:lvl1pPr algn="ctr">
              <a:defRPr sz="3973">
                <a:solidFill>
                  <a:schemeClr val="tx1">
                    <a:tint val="82000"/>
                  </a:schemeClr>
                </a:solidFill>
              </a:defRPr>
            </a:lvl1pPr>
          </a:lstStyle>
          <a:p>
            <a:endParaRPr lang="de-DE"/>
          </a:p>
        </p:txBody>
      </p:sp>
      <p:sp>
        <p:nvSpPr>
          <p:cNvPr id="6" name="Slide Number Placeholder 5"/>
          <p:cNvSpPr>
            <a:spLocks noGrp="1"/>
          </p:cNvSpPr>
          <p:nvPr>
            <p:ph type="sldNum" sz="quarter" idx="4"/>
          </p:nvPr>
        </p:nvSpPr>
        <p:spPr>
          <a:xfrm>
            <a:off x="21381869" y="39672756"/>
            <a:ext cx="6811923" cy="2278904"/>
          </a:xfrm>
          <a:prstGeom prst="rect">
            <a:avLst/>
          </a:prstGeom>
        </p:spPr>
        <p:txBody>
          <a:bodyPr vert="horz" lIns="91440" tIns="45720" rIns="91440" bIns="45720" rtlCol="0" anchor="ctr"/>
          <a:lstStyle>
            <a:lvl1pPr algn="r">
              <a:defRPr sz="3973">
                <a:solidFill>
                  <a:schemeClr val="tx1">
                    <a:tint val="82000"/>
                  </a:schemeClr>
                </a:solidFill>
              </a:defRPr>
            </a:lvl1pPr>
          </a:lstStyle>
          <a:p>
            <a:fld id="{79580C82-F813-4CCE-B4AC-52ACFAE55A43}" type="slidenum">
              <a:rPr lang="de-DE" smtClean="0"/>
              <a:t>‹Nr.›</a:t>
            </a:fld>
            <a:endParaRPr lang="de-DE"/>
          </a:p>
        </p:txBody>
      </p:sp>
    </p:spTree>
    <p:extLst>
      <p:ext uri="{BB962C8B-B14F-4D97-AF65-F5344CB8AC3E}">
        <p14:creationId xmlns:p14="http://schemas.microsoft.com/office/powerpoint/2010/main" val="19004948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027487" rtl="0" eaLnBrk="1" latinLnBrk="0" hangingPunct="1">
        <a:lnSpc>
          <a:spcPct val="90000"/>
        </a:lnSpc>
        <a:spcBef>
          <a:spcPct val="0"/>
        </a:spcBef>
        <a:buNone/>
        <a:defRPr sz="14568" kern="1200">
          <a:solidFill>
            <a:schemeClr val="tx1"/>
          </a:solidFill>
          <a:latin typeface="+mj-lt"/>
          <a:ea typeface="+mj-ea"/>
          <a:cs typeface="+mj-cs"/>
        </a:defRPr>
      </a:lvl1pPr>
    </p:titleStyle>
    <p:bodyStyle>
      <a:lvl1pPr marL="756872" indent="-756872" algn="l" defTabSz="3027487" rtl="0" eaLnBrk="1" latinLnBrk="0" hangingPunct="1">
        <a:lnSpc>
          <a:spcPct val="90000"/>
        </a:lnSpc>
        <a:spcBef>
          <a:spcPts val="3311"/>
        </a:spcBef>
        <a:buFont typeface="Arial" panose="020B0604020202020204" pitchFamily="34" charset="0"/>
        <a:buChar char="•"/>
        <a:defRPr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p:bodyStyle>
    <p:otherStyle>
      <a:defPPr>
        <a:defRPr lang="en-US"/>
      </a:defPPr>
      <a:lvl1pPr marL="0" algn="l" defTabSz="3027487" rtl="0" eaLnBrk="1" latinLnBrk="0" hangingPunct="1">
        <a:defRPr sz="5960" kern="1200">
          <a:solidFill>
            <a:schemeClr val="tx1"/>
          </a:solidFill>
          <a:latin typeface="+mn-lt"/>
          <a:ea typeface="+mn-ea"/>
          <a:cs typeface="+mn-cs"/>
        </a:defRPr>
      </a:lvl1pPr>
      <a:lvl2pPr marL="1513743" algn="l" defTabSz="3027487" rtl="0" eaLnBrk="1" latinLnBrk="0" hangingPunct="1">
        <a:defRPr sz="5960" kern="1200">
          <a:solidFill>
            <a:schemeClr val="tx1"/>
          </a:solidFill>
          <a:latin typeface="+mn-lt"/>
          <a:ea typeface="+mn-ea"/>
          <a:cs typeface="+mn-cs"/>
        </a:defRPr>
      </a:lvl2pPr>
      <a:lvl3pPr marL="3027487" algn="l" defTabSz="3027487" rtl="0" eaLnBrk="1" latinLnBrk="0" hangingPunct="1">
        <a:defRPr sz="5960" kern="1200">
          <a:solidFill>
            <a:schemeClr val="tx1"/>
          </a:solidFill>
          <a:latin typeface="+mn-lt"/>
          <a:ea typeface="+mn-ea"/>
          <a:cs typeface="+mn-cs"/>
        </a:defRPr>
      </a:lvl3pPr>
      <a:lvl4pPr marL="4541230" algn="l" defTabSz="3027487" rtl="0" eaLnBrk="1" latinLnBrk="0" hangingPunct="1">
        <a:defRPr sz="5960" kern="1200">
          <a:solidFill>
            <a:schemeClr val="tx1"/>
          </a:solidFill>
          <a:latin typeface="+mn-lt"/>
          <a:ea typeface="+mn-ea"/>
          <a:cs typeface="+mn-cs"/>
        </a:defRPr>
      </a:lvl4pPr>
      <a:lvl5pPr marL="6054974" algn="l" defTabSz="3027487" rtl="0" eaLnBrk="1" latinLnBrk="0" hangingPunct="1">
        <a:defRPr sz="5960" kern="1200">
          <a:solidFill>
            <a:schemeClr val="tx1"/>
          </a:solidFill>
          <a:latin typeface="+mn-lt"/>
          <a:ea typeface="+mn-ea"/>
          <a:cs typeface="+mn-cs"/>
        </a:defRPr>
      </a:lvl5pPr>
      <a:lvl6pPr marL="7568717" algn="l" defTabSz="3027487" rtl="0" eaLnBrk="1" latinLnBrk="0" hangingPunct="1">
        <a:defRPr sz="5960" kern="1200">
          <a:solidFill>
            <a:schemeClr val="tx1"/>
          </a:solidFill>
          <a:latin typeface="+mn-lt"/>
          <a:ea typeface="+mn-ea"/>
          <a:cs typeface="+mn-cs"/>
        </a:defRPr>
      </a:lvl6pPr>
      <a:lvl7pPr marL="9082461" algn="l" defTabSz="3027487" rtl="0" eaLnBrk="1" latinLnBrk="0" hangingPunct="1">
        <a:defRPr sz="5960" kern="1200">
          <a:solidFill>
            <a:schemeClr val="tx1"/>
          </a:solidFill>
          <a:latin typeface="+mn-lt"/>
          <a:ea typeface="+mn-ea"/>
          <a:cs typeface="+mn-cs"/>
        </a:defRPr>
      </a:lvl7pPr>
      <a:lvl8pPr marL="10596204" algn="l" defTabSz="3027487" rtl="0" eaLnBrk="1" latinLnBrk="0" hangingPunct="1">
        <a:defRPr sz="5960" kern="1200">
          <a:solidFill>
            <a:schemeClr val="tx1"/>
          </a:solidFill>
          <a:latin typeface="+mn-lt"/>
          <a:ea typeface="+mn-ea"/>
          <a:cs typeface="+mn-cs"/>
        </a:defRPr>
      </a:lvl8pPr>
      <a:lvl9pPr marL="12109948" algn="l" defTabSz="3027487" rtl="0" eaLnBrk="1" latinLnBrk="0" hangingPunct="1">
        <a:defRPr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emf"/><Relationship Id="rId3" Type="http://schemas.openxmlformats.org/officeDocument/2006/relationships/notesSlide" Target="../notesSlides/notesSlide2.xml"/><Relationship Id="rId7" Type="http://schemas.openxmlformats.org/officeDocument/2006/relationships/image" Target="../media/image3.png"/><Relationship Id="rId12" Type="http://schemas.openxmlformats.org/officeDocument/2006/relationships/image" Target="../media/image9.png"/><Relationship Id="rId17" Type="http://schemas.openxmlformats.org/officeDocument/2006/relationships/image" Target="../media/image13.png"/><Relationship Id="rId2" Type="http://schemas.openxmlformats.org/officeDocument/2006/relationships/slideLayout" Target="../slideLayouts/slideLayout1.xml"/><Relationship Id="rId16" Type="http://schemas.openxmlformats.org/officeDocument/2006/relationships/chart" Target="../charts/chart1.xml"/><Relationship Id="rId1" Type="http://schemas.openxmlformats.org/officeDocument/2006/relationships/tags" Target="../tags/tag2.xml"/><Relationship Id="rId6" Type="http://schemas.openxmlformats.org/officeDocument/2006/relationships/image" Target="../media/image2.jpg"/><Relationship Id="rId11" Type="http://schemas.openxmlformats.org/officeDocument/2006/relationships/image" Target="../media/image8.png"/><Relationship Id="rId5" Type="http://schemas.openxmlformats.org/officeDocument/2006/relationships/image" Target="../media/image4.emf"/><Relationship Id="rId15" Type="http://schemas.openxmlformats.org/officeDocument/2006/relationships/image" Target="../media/image12.png"/><Relationship Id="rId10" Type="http://schemas.openxmlformats.org/officeDocument/2006/relationships/image" Target="../media/image7.emf"/><Relationship Id="rId4" Type="http://schemas.openxmlformats.org/officeDocument/2006/relationships/oleObject" Target="../embeddings/oleObject2.bin"/><Relationship Id="rId9" Type="http://schemas.openxmlformats.org/officeDocument/2006/relationships/image" Target="../media/image6.emf"/><Relationship Id="rId1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D8639449-219D-AED7-D04A-B775BF5F50B3}"/>
              </a:ext>
            </a:extLst>
          </p:cNvPr>
          <p:cNvSpPr/>
          <p:nvPr/>
        </p:nvSpPr>
        <p:spPr>
          <a:xfrm>
            <a:off x="1" y="0"/>
            <a:ext cx="17556480" cy="2773680"/>
          </a:xfrm>
          <a:prstGeom prst="rect">
            <a:avLst/>
          </a:prstGeom>
          <a:solidFill>
            <a:srgbClr val="BC707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400" noProof="0" dirty="0" err="1"/>
              <a:t>RiboSix</a:t>
            </a:r>
            <a:r>
              <a:rPr lang="en-US" sz="5400" noProof="0" dirty="0"/>
              <a:t> – AN RNA-BINDING PROTEIN STORY </a:t>
            </a:r>
          </a:p>
        </p:txBody>
      </p:sp>
      <p:sp>
        <p:nvSpPr>
          <p:cNvPr id="5" name="Rechteck 4">
            <a:extLst>
              <a:ext uri="{FF2B5EF4-FFF2-40B4-BE49-F238E27FC236}">
                <a16:creationId xmlns:a16="http://schemas.microsoft.com/office/drawing/2014/main" id="{3F162AEF-046C-CB92-39EA-A5D9F1BED53C}"/>
              </a:ext>
            </a:extLst>
          </p:cNvPr>
          <p:cNvSpPr/>
          <p:nvPr/>
        </p:nvSpPr>
        <p:spPr>
          <a:xfrm>
            <a:off x="609598" y="6501760"/>
            <a:ext cx="14050090" cy="4796366"/>
          </a:xfrm>
          <a:prstGeom prst="rect">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4400" noProof="0" dirty="0">
                <a:solidFill>
                  <a:schemeClr val="tx1"/>
                </a:solidFill>
              </a:rPr>
              <a:t>Reproducibility Analysis: Am I real? </a:t>
            </a:r>
          </a:p>
        </p:txBody>
      </p:sp>
      <p:sp>
        <p:nvSpPr>
          <p:cNvPr id="6" name="Rechteck 5">
            <a:extLst>
              <a:ext uri="{FF2B5EF4-FFF2-40B4-BE49-F238E27FC236}">
                <a16:creationId xmlns:a16="http://schemas.microsoft.com/office/drawing/2014/main" id="{C4639C69-68ED-0C86-8FE4-B1B8B32B2740}"/>
              </a:ext>
            </a:extLst>
          </p:cNvPr>
          <p:cNvSpPr/>
          <p:nvPr/>
        </p:nvSpPr>
        <p:spPr>
          <a:xfrm>
            <a:off x="15137605" y="9162964"/>
            <a:ext cx="13572174" cy="7194733"/>
          </a:xfrm>
          <a:prstGeom prst="rect">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4400" noProof="0" dirty="0">
                <a:solidFill>
                  <a:schemeClr val="tx1"/>
                </a:solidFill>
              </a:rPr>
              <a:t>Normalization: Finding the right fit for the day </a:t>
            </a:r>
          </a:p>
          <a:p>
            <a:endParaRPr lang="en-US" sz="4400" noProof="0" dirty="0">
              <a:solidFill>
                <a:schemeClr val="tx1"/>
              </a:solidFill>
            </a:endParaRPr>
          </a:p>
          <a:p>
            <a:r>
              <a:rPr lang="en-US" sz="4400" noProof="0" dirty="0">
                <a:solidFill>
                  <a:schemeClr val="tx1"/>
                </a:solidFill>
              </a:rPr>
              <a:t>- SD + Mean</a:t>
            </a:r>
          </a:p>
        </p:txBody>
      </p:sp>
      <p:sp>
        <p:nvSpPr>
          <p:cNvPr id="11" name="Rechteck 10">
            <a:extLst>
              <a:ext uri="{FF2B5EF4-FFF2-40B4-BE49-F238E27FC236}">
                <a16:creationId xmlns:a16="http://schemas.microsoft.com/office/drawing/2014/main" id="{5A24B293-A65B-2C8C-6344-768FE9D9C774}"/>
              </a:ext>
            </a:extLst>
          </p:cNvPr>
          <p:cNvSpPr/>
          <p:nvPr/>
        </p:nvSpPr>
        <p:spPr>
          <a:xfrm>
            <a:off x="0" y="39329044"/>
            <a:ext cx="30275213" cy="3474720"/>
          </a:xfrm>
          <a:prstGeom prst="rect">
            <a:avLst/>
          </a:prstGeom>
          <a:solidFill>
            <a:srgbClr val="BC707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hteck 13">
            <a:extLst>
              <a:ext uri="{FF2B5EF4-FFF2-40B4-BE49-F238E27FC236}">
                <a16:creationId xmlns:a16="http://schemas.microsoft.com/office/drawing/2014/main" id="{0A5B7BE7-83E4-B6D7-8980-BFFDA0A4A35E}"/>
              </a:ext>
            </a:extLst>
          </p:cNvPr>
          <p:cNvSpPr/>
          <p:nvPr/>
        </p:nvSpPr>
        <p:spPr>
          <a:xfrm>
            <a:off x="609598" y="11835251"/>
            <a:ext cx="14050091" cy="10506589"/>
          </a:xfrm>
          <a:prstGeom prst="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4400" noProof="0" dirty="0">
                <a:solidFill>
                  <a:schemeClr val="tx1"/>
                </a:solidFill>
              </a:rPr>
              <a:t>Shift Analysis: Finding my species </a:t>
            </a:r>
          </a:p>
        </p:txBody>
      </p:sp>
      <p:sp>
        <p:nvSpPr>
          <p:cNvPr id="15" name="Rechteck 14">
            <a:extLst>
              <a:ext uri="{FF2B5EF4-FFF2-40B4-BE49-F238E27FC236}">
                <a16:creationId xmlns:a16="http://schemas.microsoft.com/office/drawing/2014/main" id="{34498636-DA62-FA52-F894-81E249289BCD}"/>
              </a:ext>
            </a:extLst>
          </p:cNvPr>
          <p:cNvSpPr/>
          <p:nvPr/>
        </p:nvSpPr>
        <p:spPr>
          <a:xfrm>
            <a:off x="8900159" y="16894822"/>
            <a:ext cx="19809619" cy="9893430"/>
          </a:xfrm>
          <a:prstGeom prst="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4400" noProof="0" dirty="0">
                <a:solidFill>
                  <a:schemeClr val="tx1"/>
                </a:solidFill>
              </a:rPr>
              <a:t>Mitosis: Finding my home</a:t>
            </a:r>
          </a:p>
        </p:txBody>
      </p:sp>
      <p:sp>
        <p:nvSpPr>
          <p:cNvPr id="16" name="Rechteck 15">
            <a:extLst>
              <a:ext uri="{FF2B5EF4-FFF2-40B4-BE49-F238E27FC236}">
                <a16:creationId xmlns:a16="http://schemas.microsoft.com/office/drawing/2014/main" id="{79FCF681-1FB2-0C9B-5601-1D3FF2E0617B}"/>
              </a:ext>
            </a:extLst>
          </p:cNvPr>
          <p:cNvSpPr/>
          <p:nvPr/>
        </p:nvSpPr>
        <p:spPr>
          <a:xfrm>
            <a:off x="609599" y="22878965"/>
            <a:ext cx="14050090" cy="15617056"/>
          </a:xfrm>
          <a:prstGeom prst="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4400" noProof="0" dirty="0" err="1">
                <a:solidFill>
                  <a:schemeClr val="tx1"/>
                </a:solidFill>
              </a:rPr>
              <a:t>Complexe</a:t>
            </a:r>
            <a:r>
              <a:rPr lang="en-US" sz="4400" noProof="0" dirty="0">
                <a:solidFill>
                  <a:schemeClr val="tx1"/>
                </a:solidFill>
              </a:rPr>
              <a:t> Analysis: Finding Friends</a:t>
            </a:r>
          </a:p>
          <a:p>
            <a:endParaRPr lang="en-US" sz="4400" noProof="0" dirty="0">
              <a:solidFill>
                <a:schemeClr val="tx1"/>
              </a:solidFill>
            </a:endParaRPr>
          </a:p>
        </p:txBody>
      </p:sp>
      <p:sp>
        <p:nvSpPr>
          <p:cNvPr id="17" name="Rechteck 16">
            <a:extLst>
              <a:ext uri="{FF2B5EF4-FFF2-40B4-BE49-F238E27FC236}">
                <a16:creationId xmlns:a16="http://schemas.microsoft.com/office/drawing/2014/main" id="{3D4251CA-B37E-2ADC-3EC4-92CDFC656422}"/>
              </a:ext>
            </a:extLst>
          </p:cNvPr>
          <p:cNvSpPr/>
          <p:nvPr/>
        </p:nvSpPr>
        <p:spPr>
          <a:xfrm>
            <a:off x="15137605" y="28193781"/>
            <a:ext cx="13572174" cy="10302240"/>
          </a:xfrm>
          <a:prstGeom prst="rect">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4400" noProof="0" dirty="0">
                <a:solidFill>
                  <a:schemeClr val="tx1"/>
                </a:solidFill>
              </a:rPr>
              <a:t>Linear Regression: Determining my weight</a:t>
            </a:r>
          </a:p>
        </p:txBody>
      </p:sp>
      <p:pic>
        <p:nvPicPr>
          <p:cNvPr id="18" name="Picture 8">
            <a:extLst>
              <a:ext uri="{FF2B5EF4-FFF2-40B4-BE49-F238E27FC236}">
                <a16:creationId xmlns:a16="http://schemas.microsoft.com/office/drawing/2014/main" id="{AED22679-52DC-ECE8-A2D7-89A7E33E7A44}"/>
              </a:ext>
            </a:extLst>
          </p:cNvPr>
          <p:cNvPicPr>
            <a:picLocks noChangeAspect="1"/>
          </p:cNvPicPr>
          <p:nvPr/>
        </p:nvPicPr>
        <p:blipFill>
          <a:blip r:embed="rId3"/>
          <a:stretch>
            <a:fillRect/>
          </a:stretch>
        </p:blipFill>
        <p:spPr>
          <a:xfrm>
            <a:off x="18093111" y="44931"/>
            <a:ext cx="5766795" cy="3242540"/>
          </a:xfrm>
          <a:prstGeom prst="rect">
            <a:avLst/>
          </a:prstGeom>
        </p:spPr>
      </p:pic>
      <p:pic>
        <p:nvPicPr>
          <p:cNvPr id="20" name="Picture 10">
            <a:extLst>
              <a:ext uri="{FF2B5EF4-FFF2-40B4-BE49-F238E27FC236}">
                <a16:creationId xmlns:a16="http://schemas.microsoft.com/office/drawing/2014/main" id="{109B983B-C86E-49D0-A0E7-DCBDB9FF69F8}"/>
              </a:ext>
            </a:extLst>
          </p:cNvPr>
          <p:cNvPicPr>
            <a:picLocks noChangeAspect="1"/>
          </p:cNvPicPr>
          <p:nvPr/>
        </p:nvPicPr>
        <p:blipFill>
          <a:blip r:embed="rId4"/>
          <a:stretch>
            <a:fillRect/>
          </a:stretch>
        </p:blipFill>
        <p:spPr>
          <a:xfrm>
            <a:off x="24396537" y="89863"/>
            <a:ext cx="5604759" cy="3152677"/>
          </a:xfrm>
          <a:prstGeom prst="rect">
            <a:avLst/>
          </a:prstGeom>
        </p:spPr>
      </p:pic>
      <p:sp>
        <p:nvSpPr>
          <p:cNvPr id="2" name="L-Form 1">
            <a:extLst>
              <a:ext uri="{FF2B5EF4-FFF2-40B4-BE49-F238E27FC236}">
                <a16:creationId xmlns:a16="http://schemas.microsoft.com/office/drawing/2014/main" id="{0D5FB33D-C847-FE6A-05CF-01F05979D75A}"/>
              </a:ext>
            </a:extLst>
          </p:cNvPr>
          <p:cNvSpPr>
            <a:spLocks/>
          </p:cNvSpPr>
          <p:nvPr/>
        </p:nvSpPr>
        <p:spPr>
          <a:xfrm rot="10800000">
            <a:off x="609598" y="3514836"/>
            <a:ext cx="28100181" cy="4796364"/>
          </a:xfrm>
          <a:prstGeom prst="corner">
            <a:avLst>
              <a:gd name="adj1" fmla="val 53813"/>
              <a:gd name="adj2" fmla="val 282586"/>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endParaRPr lang="en-US" sz="3600" noProof="0" dirty="0">
              <a:solidFill>
                <a:schemeClr val="tx1"/>
              </a:solidFill>
            </a:endParaRPr>
          </a:p>
        </p:txBody>
      </p:sp>
      <p:sp>
        <p:nvSpPr>
          <p:cNvPr id="3" name="Textfeld 2">
            <a:extLst>
              <a:ext uri="{FF2B5EF4-FFF2-40B4-BE49-F238E27FC236}">
                <a16:creationId xmlns:a16="http://schemas.microsoft.com/office/drawing/2014/main" id="{04624BEE-2D85-D971-6B0E-6AFB63D073B6}"/>
              </a:ext>
            </a:extLst>
          </p:cNvPr>
          <p:cNvSpPr txBox="1"/>
          <p:nvPr/>
        </p:nvSpPr>
        <p:spPr>
          <a:xfrm>
            <a:off x="609598" y="3514835"/>
            <a:ext cx="14528007" cy="3170099"/>
          </a:xfrm>
          <a:prstGeom prst="rect">
            <a:avLst/>
          </a:prstGeom>
          <a:noFill/>
        </p:spPr>
        <p:txBody>
          <a:bodyPr wrap="square" rtlCol="0">
            <a:spAutoFit/>
          </a:bodyPr>
          <a:lstStyle/>
          <a:p>
            <a:r>
              <a:rPr lang="en-US" sz="4000" noProof="0" dirty="0"/>
              <a:t>The world of RBPs</a:t>
            </a:r>
          </a:p>
          <a:p>
            <a:r>
              <a:rPr lang="en-US" sz="2400" noProof="0" dirty="0"/>
              <a:t>In a small space called HeLa, there are many small molecules working together creating one unit. They are going through many seasons giving their all to make it work, but not necessarily everyone is working during every season. This is what makes living there for them so beautiful, after a lot of hard work many of them can gather their energy. One season is called mitosis and this is the season of our little protein </a:t>
            </a:r>
            <a:r>
              <a:rPr lang="en-US" sz="2400" noProof="0" dirty="0" err="1"/>
              <a:t>RiboSix</a:t>
            </a:r>
            <a:r>
              <a:rPr lang="en-US" sz="2400" noProof="0" dirty="0"/>
              <a:t>. </a:t>
            </a:r>
          </a:p>
          <a:p>
            <a:r>
              <a:rPr lang="en-US" sz="2400" noProof="0" dirty="0"/>
              <a:t>So, join us on his journey to discover the village of HeLa. </a:t>
            </a:r>
            <a:endParaRPr lang="en-US" sz="3600" noProof="0" dirty="0"/>
          </a:p>
          <a:p>
            <a:endParaRPr lang="en-US" sz="4000" noProof="0" dirty="0"/>
          </a:p>
        </p:txBody>
      </p:sp>
      <p:sp>
        <p:nvSpPr>
          <p:cNvPr id="7" name="Textfeld 6">
            <a:extLst>
              <a:ext uri="{FF2B5EF4-FFF2-40B4-BE49-F238E27FC236}">
                <a16:creationId xmlns:a16="http://schemas.microsoft.com/office/drawing/2014/main" id="{E825588A-E12C-8099-3FB3-5077EFD79267}"/>
              </a:ext>
            </a:extLst>
          </p:cNvPr>
          <p:cNvSpPr txBox="1"/>
          <p:nvPr/>
        </p:nvSpPr>
        <p:spPr>
          <a:xfrm>
            <a:off x="15370492" y="3559766"/>
            <a:ext cx="13106400" cy="4770537"/>
          </a:xfrm>
          <a:prstGeom prst="rect">
            <a:avLst/>
          </a:prstGeom>
          <a:noFill/>
        </p:spPr>
        <p:txBody>
          <a:bodyPr wrap="square" rtlCol="0">
            <a:spAutoFit/>
          </a:bodyPr>
          <a:lstStyle/>
          <a:p>
            <a:r>
              <a:rPr lang="en-US" sz="4000" noProof="0" dirty="0"/>
              <a:t>Our Goal: Hunting RNA-Binding Proteins in the Deep</a:t>
            </a:r>
          </a:p>
          <a:p>
            <a:r>
              <a:rPr lang="en-US" sz="2400" noProof="0" dirty="0"/>
              <a:t>During our project, our main goal was to identify all the RBPs in mitotic HeLa cells. For this, all proteins were fractioned once with RNase treatment and once without. The intensity of each proteins in 25 fraction was then analyzed by mass spectrometry in triplicates. </a:t>
            </a:r>
          </a:p>
          <a:p>
            <a:r>
              <a:rPr lang="en-US" sz="2400" noProof="0" dirty="0"/>
              <a:t>The gathered data was tested for reproducibility, cleaned up and characterized by their peak pattern. What was now the criteria we used to characterize a protein as an RBP? </a:t>
            </a:r>
          </a:p>
          <a:p>
            <a:r>
              <a:rPr lang="en-US" sz="2400" noProof="0" dirty="0"/>
              <a:t>We used a function used Centre of Mass (</a:t>
            </a:r>
            <a:r>
              <a:rPr lang="en-US" sz="2400" noProof="0" dirty="0" err="1"/>
              <a:t>CoM</a:t>
            </a:r>
            <a:r>
              <a:rPr lang="en-US" sz="2400" noProof="0" dirty="0"/>
              <a:t>) to have one specific value for every protein for both treatments. When the </a:t>
            </a:r>
            <a:r>
              <a:rPr lang="en-US" sz="2400" noProof="0" dirty="0" err="1"/>
              <a:t>CoM</a:t>
            </a:r>
            <a:r>
              <a:rPr lang="en-US" sz="2400" noProof="0" dirty="0"/>
              <a:t> showed a significant left shift from Ctrl to RNase, the protein was defined as an RBP. </a:t>
            </a:r>
          </a:p>
          <a:p>
            <a:r>
              <a:rPr lang="en-US" sz="2400" noProof="0" dirty="0"/>
              <a:t>Additionally, the identified RBPs were compared to RBPs of non-synchronized cells to identify the RBPs only active in mitosis. Furthermore, complexes of these RBPs were determined by clustering and a linear regression analysis was performed to predict molecular weight of the RBPs. </a:t>
            </a:r>
          </a:p>
        </p:txBody>
      </p:sp>
    </p:spTree>
    <p:extLst>
      <p:ext uri="{BB962C8B-B14F-4D97-AF65-F5344CB8AC3E}">
        <p14:creationId xmlns:p14="http://schemas.microsoft.com/office/powerpoint/2010/main" val="41683404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F70426-36F0-649D-3E84-FE94DCF81345}"/>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F0290397-A9EA-2BBB-16A4-918D0755E57B}"/>
              </a:ext>
            </a:extLst>
          </p:cNvPr>
          <p:cNvGraphicFramePr>
            <a:graphicFrameLocks noChangeAspect="1"/>
          </p:cNvGraphicFramePr>
          <p:nvPr>
            <p:custDataLst>
              <p:tags r:id="rId1"/>
            </p:custDataLst>
            <p:extLst>
              <p:ext uri="{D42A27DB-BD31-4B8C-83A1-F6EECF244321}">
                <p14:modId xmlns:p14="http://schemas.microsoft.com/office/powerpoint/2010/main" val="316233003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4" imgW="7772400" imgH="10058400" progId="TCLayout.ActiveDocument.1">
                  <p:embed/>
                </p:oleObj>
              </mc:Choice>
              <mc:Fallback>
                <p:oleObj name="think-cell Folie" r:id="rId4" imgW="7772400" imgH="10058400" progId="TCLayout.ActiveDocument.1">
                  <p:embed/>
                  <p:pic>
                    <p:nvPicPr>
                      <p:cNvPr id="24" name="think-cell data - do not delete" hidden="1">
                        <a:extLst>
                          <a:ext uri="{FF2B5EF4-FFF2-40B4-BE49-F238E27FC236}">
                            <a16:creationId xmlns:a16="http://schemas.microsoft.com/office/drawing/2014/main" id="{F0290397-A9EA-2BBB-16A4-918D0755E57B}"/>
                          </a:ext>
                        </a:extLst>
                      </p:cNvPr>
                      <p:cNvPicPr/>
                      <p:nvPr/>
                    </p:nvPicPr>
                    <p:blipFill>
                      <a:blip r:embed="rId5"/>
                      <a:stretch>
                        <a:fillRect/>
                      </a:stretch>
                    </p:blipFill>
                    <p:spPr>
                      <a:xfrm>
                        <a:off x="1588" y="1588"/>
                        <a:ext cx="1227" cy="1588"/>
                      </a:xfrm>
                      <a:prstGeom prst="rect">
                        <a:avLst/>
                      </a:prstGeom>
                    </p:spPr>
                  </p:pic>
                </p:oleObj>
              </mc:Fallback>
            </mc:AlternateContent>
          </a:graphicData>
        </a:graphic>
      </p:graphicFrame>
      <p:sp>
        <p:nvSpPr>
          <p:cNvPr id="27" name="Rechteck 26">
            <a:extLst>
              <a:ext uri="{FF2B5EF4-FFF2-40B4-BE49-F238E27FC236}">
                <a16:creationId xmlns:a16="http://schemas.microsoft.com/office/drawing/2014/main" id="{F95F02E3-5345-2DE3-48A9-B2E132080F51}"/>
              </a:ext>
            </a:extLst>
          </p:cNvPr>
          <p:cNvSpPr/>
          <p:nvPr/>
        </p:nvSpPr>
        <p:spPr>
          <a:xfrm>
            <a:off x="-5" y="-1"/>
            <a:ext cx="19751040" cy="3207375"/>
          </a:xfrm>
          <a:prstGeom prst="rect">
            <a:avLst/>
          </a:prstGeom>
          <a:solidFill>
            <a:srgbClr val="E4959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r"/>
            <a:endParaRPr lang="en-US" sz="3600" noProof="0" dirty="0">
              <a:solidFill>
                <a:schemeClr val="tx1"/>
              </a:solidFill>
            </a:endParaRPr>
          </a:p>
        </p:txBody>
      </p:sp>
      <p:sp>
        <p:nvSpPr>
          <p:cNvPr id="10" name="Abgerundetes Rechteck 9">
            <a:extLst>
              <a:ext uri="{FF2B5EF4-FFF2-40B4-BE49-F238E27FC236}">
                <a16:creationId xmlns:a16="http://schemas.microsoft.com/office/drawing/2014/main" id="{E81C1AF9-B932-00D1-B316-FD13BCD22722}"/>
              </a:ext>
            </a:extLst>
          </p:cNvPr>
          <p:cNvSpPr/>
          <p:nvPr/>
        </p:nvSpPr>
        <p:spPr>
          <a:xfrm>
            <a:off x="603395" y="6393054"/>
            <a:ext cx="14295120" cy="6208656"/>
          </a:xfrm>
          <a:prstGeom prst="roundRect">
            <a:avLst>
              <a:gd name="adj" fmla="val 8698"/>
            </a:avLst>
          </a:prstGeom>
          <a:solidFill>
            <a:srgbClr val="E49596">
              <a:alpha val="12907"/>
            </a:srgbClr>
          </a:solidFill>
          <a:ln w="63500">
            <a:solidFill>
              <a:srgbClr val="B22F28"/>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r"/>
            <a:endParaRPr lang="en-US" sz="3600" noProof="0" dirty="0">
              <a:solidFill>
                <a:schemeClr val="tx1"/>
              </a:solidFill>
            </a:endParaRPr>
          </a:p>
        </p:txBody>
      </p:sp>
      <p:sp>
        <p:nvSpPr>
          <p:cNvPr id="19" name="Abgerundetes Rechteck 18">
            <a:extLst>
              <a:ext uri="{FF2B5EF4-FFF2-40B4-BE49-F238E27FC236}">
                <a16:creationId xmlns:a16="http://schemas.microsoft.com/office/drawing/2014/main" id="{A79DB282-97A5-4F70-6071-974EECF280C5}"/>
              </a:ext>
            </a:extLst>
          </p:cNvPr>
          <p:cNvSpPr/>
          <p:nvPr/>
        </p:nvSpPr>
        <p:spPr>
          <a:xfrm>
            <a:off x="15370492" y="9063601"/>
            <a:ext cx="14295120" cy="7288578"/>
          </a:xfrm>
          <a:prstGeom prst="roundRect">
            <a:avLst>
              <a:gd name="adj" fmla="val 9636"/>
            </a:avLst>
          </a:prstGeom>
          <a:solidFill>
            <a:srgbClr val="E49596">
              <a:alpha val="33168"/>
            </a:srgbClr>
          </a:solidFill>
          <a:ln w="63500">
            <a:solidFill>
              <a:srgbClr val="B22F28"/>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r"/>
            <a:endParaRPr lang="en-US" sz="3600" noProof="0" dirty="0">
              <a:solidFill>
                <a:schemeClr val="tx1"/>
              </a:solidFill>
            </a:endParaRPr>
          </a:p>
        </p:txBody>
      </p:sp>
      <p:sp>
        <p:nvSpPr>
          <p:cNvPr id="21" name="Abgerundetes Rechteck 20">
            <a:extLst>
              <a:ext uri="{FF2B5EF4-FFF2-40B4-BE49-F238E27FC236}">
                <a16:creationId xmlns:a16="http://schemas.microsoft.com/office/drawing/2014/main" id="{A0CD15E0-7BFA-5A9D-1A3C-5F6A9AC9CC1F}"/>
              </a:ext>
            </a:extLst>
          </p:cNvPr>
          <p:cNvSpPr/>
          <p:nvPr/>
        </p:nvSpPr>
        <p:spPr>
          <a:xfrm>
            <a:off x="15370492" y="16768694"/>
            <a:ext cx="14295120" cy="10898714"/>
          </a:xfrm>
          <a:prstGeom prst="roundRect">
            <a:avLst>
              <a:gd name="adj" fmla="val 3778"/>
            </a:avLst>
          </a:prstGeom>
          <a:solidFill>
            <a:srgbClr val="E49596">
              <a:alpha val="33168"/>
            </a:srgbClr>
          </a:solidFill>
          <a:ln w="63500">
            <a:solidFill>
              <a:srgbClr val="B22F28"/>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r"/>
            <a:endParaRPr lang="en-US" sz="3600" noProof="0" dirty="0">
              <a:solidFill>
                <a:schemeClr val="tx1"/>
              </a:solidFill>
            </a:endParaRPr>
          </a:p>
        </p:txBody>
      </p:sp>
      <p:sp>
        <p:nvSpPr>
          <p:cNvPr id="22" name="Abgerundetes Rechteck 21">
            <a:extLst>
              <a:ext uri="{FF2B5EF4-FFF2-40B4-BE49-F238E27FC236}">
                <a16:creationId xmlns:a16="http://schemas.microsoft.com/office/drawing/2014/main" id="{CADA5048-84E9-7610-1363-103CE5D313B8}"/>
              </a:ext>
            </a:extLst>
          </p:cNvPr>
          <p:cNvSpPr/>
          <p:nvPr/>
        </p:nvSpPr>
        <p:spPr>
          <a:xfrm>
            <a:off x="609595" y="28108222"/>
            <a:ext cx="14295120" cy="10195805"/>
          </a:xfrm>
          <a:prstGeom prst="roundRect">
            <a:avLst>
              <a:gd name="adj" fmla="val 5015"/>
            </a:avLst>
          </a:prstGeom>
          <a:solidFill>
            <a:srgbClr val="E49596">
              <a:alpha val="33168"/>
            </a:srgbClr>
          </a:solidFill>
          <a:ln w="63500">
            <a:solidFill>
              <a:srgbClr val="B22F28"/>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r"/>
            <a:endParaRPr lang="en-US" sz="3600" noProof="0" dirty="0">
              <a:solidFill>
                <a:schemeClr val="tx1"/>
              </a:solidFill>
            </a:endParaRPr>
          </a:p>
        </p:txBody>
      </p:sp>
      <p:sp>
        <p:nvSpPr>
          <p:cNvPr id="23" name="Abgerundetes Rechteck 22">
            <a:extLst>
              <a:ext uri="{FF2B5EF4-FFF2-40B4-BE49-F238E27FC236}">
                <a16:creationId xmlns:a16="http://schemas.microsoft.com/office/drawing/2014/main" id="{05D3A7DB-93DD-7817-A586-701FA44BDDE8}"/>
              </a:ext>
            </a:extLst>
          </p:cNvPr>
          <p:cNvSpPr/>
          <p:nvPr/>
        </p:nvSpPr>
        <p:spPr>
          <a:xfrm>
            <a:off x="15370492" y="28259607"/>
            <a:ext cx="14295120" cy="10003290"/>
          </a:xfrm>
          <a:prstGeom prst="roundRect">
            <a:avLst>
              <a:gd name="adj" fmla="val 5966"/>
            </a:avLst>
          </a:prstGeom>
          <a:solidFill>
            <a:srgbClr val="E49596">
              <a:alpha val="12907"/>
            </a:srgbClr>
          </a:solidFill>
          <a:ln w="63500">
            <a:solidFill>
              <a:srgbClr val="B22F28"/>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r"/>
            <a:endParaRPr lang="en-US" sz="3600" noProof="0" dirty="0">
              <a:solidFill>
                <a:schemeClr val="tx1"/>
              </a:solidFill>
            </a:endParaRPr>
          </a:p>
        </p:txBody>
      </p:sp>
      <p:sp>
        <p:nvSpPr>
          <p:cNvPr id="4" name="Rechteck 3">
            <a:extLst>
              <a:ext uri="{FF2B5EF4-FFF2-40B4-BE49-F238E27FC236}">
                <a16:creationId xmlns:a16="http://schemas.microsoft.com/office/drawing/2014/main" id="{2CB6CC7F-AE4C-242E-FA00-316CAF6CB655}"/>
              </a:ext>
            </a:extLst>
          </p:cNvPr>
          <p:cNvSpPr/>
          <p:nvPr/>
        </p:nvSpPr>
        <p:spPr>
          <a:xfrm>
            <a:off x="273917" y="796492"/>
            <a:ext cx="19111363" cy="118677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8000" noProof="0" dirty="0" err="1">
                <a:latin typeface="Source Sans Pro" panose="020B0503030403020204" pitchFamily="34" charset="0"/>
                <a:ea typeface="Source Sans Pro" panose="020B0503030403020204" pitchFamily="34" charset="0"/>
              </a:rPr>
              <a:t>RiboSix</a:t>
            </a:r>
            <a:r>
              <a:rPr lang="en-US" sz="8000" noProof="0" dirty="0">
                <a:latin typeface="Source Sans Pro" panose="020B0503030403020204" pitchFamily="34" charset="0"/>
                <a:ea typeface="Source Sans Pro" panose="020B0503030403020204" pitchFamily="34" charset="0"/>
              </a:rPr>
              <a:t> –Story of an RNA-Binding Protein </a:t>
            </a:r>
          </a:p>
        </p:txBody>
      </p:sp>
      <p:sp>
        <p:nvSpPr>
          <p:cNvPr id="5" name="Rechteck 4">
            <a:extLst>
              <a:ext uri="{FF2B5EF4-FFF2-40B4-BE49-F238E27FC236}">
                <a16:creationId xmlns:a16="http://schemas.microsoft.com/office/drawing/2014/main" id="{D04637A8-2720-C09A-253F-D30767B31FFF}"/>
              </a:ext>
            </a:extLst>
          </p:cNvPr>
          <p:cNvSpPr/>
          <p:nvPr/>
        </p:nvSpPr>
        <p:spPr>
          <a:xfrm>
            <a:off x="808316" y="6503870"/>
            <a:ext cx="14050091" cy="4796366"/>
          </a:xfrm>
          <a:prstGeom prst="rect">
            <a:avLst/>
          </a:prstGeom>
          <a:noFill/>
          <a:ln w="44450">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4000" noProof="0" dirty="0">
                <a:solidFill>
                  <a:schemeClr val="tx1"/>
                </a:solidFill>
                <a:latin typeface="Source Sans Pro" panose="020B0503030403020204" pitchFamily="34" charset="0"/>
                <a:ea typeface="Source Sans Pro" panose="020B0503030403020204" pitchFamily="34" charset="0"/>
              </a:rPr>
              <a:t>Reproducibility Analysis: Am I real? </a:t>
            </a:r>
          </a:p>
        </p:txBody>
      </p:sp>
      <p:sp>
        <p:nvSpPr>
          <p:cNvPr id="6" name="Rechteck 5">
            <a:extLst>
              <a:ext uri="{FF2B5EF4-FFF2-40B4-BE49-F238E27FC236}">
                <a16:creationId xmlns:a16="http://schemas.microsoft.com/office/drawing/2014/main" id="{E69F82B7-9325-55F2-F381-69F57FF389B3}"/>
              </a:ext>
            </a:extLst>
          </p:cNvPr>
          <p:cNvSpPr/>
          <p:nvPr/>
        </p:nvSpPr>
        <p:spPr>
          <a:xfrm>
            <a:off x="15848412" y="9507867"/>
            <a:ext cx="12574188" cy="2197105"/>
          </a:xfrm>
          <a:prstGeom prst="rect">
            <a:avLst/>
          </a:prstGeom>
          <a:noFill/>
          <a:ln w="44450">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4000" noProof="0" dirty="0">
                <a:solidFill>
                  <a:schemeClr val="tx1"/>
                </a:solidFill>
                <a:latin typeface="Source Sans Pro" panose="020B0503030403020204" pitchFamily="34" charset="0"/>
                <a:ea typeface="Source Sans Pro" panose="020B0503030403020204" pitchFamily="34" charset="0"/>
              </a:rPr>
              <a:t>Normalization: Finding the right fit for the day </a:t>
            </a:r>
          </a:p>
          <a:p>
            <a:endParaRPr lang="en-US" sz="4000" noProof="0" dirty="0">
              <a:solidFill>
                <a:schemeClr val="tx1"/>
              </a:solidFill>
              <a:latin typeface="Source Sans Pro" panose="020B0503030403020204" pitchFamily="34" charset="0"/>
              <a:ea typeface="Source Sans Pro" panose="020B0503030403020204" pitchFamily="34" charset="0"/>
            </a:endParaRPr>
          </a:p>
          <a:p>
            <a:pPr marL="571500" indent="-571500">
              <a:buFontTx/>
              <a:buChar char="-"/>
            </a:pPr>
            <a:r>
              <a:rPr lang="en-US" sz="4000" noProof="0" dirty="0">
                <a:solidFill>
                  <a:schemeClr val="tx1"/>
                </a:solidFill>
                <a:latin typeface="Source Sans Pro" panose="020B0503030403020204" pitchFamily="34" charset="0"/>
                <a:ea typeface="Source Sans Pro" panose="020B0503030403020204" pitchFamily="34" charset="0"/>
              </a:rPr>
              <a:t>SD + Mean</a:t>
            </a:r>
          </a:p>
          <a:p>
            <a:pPr marL="571500" indent="-571500">
              <a:buFontTx/>
              <a:buChar char="-"/>
            </a:pPr>
            <a:endParaRPr lang="en-US" sz="4000" noProof="0" dirty="0">
              <a:solidFill>
                <a:schemeClr val="tx1"/>
              </a:solidFill>
              <a:latin typeface="Source Sans Pro" panose="020B0503030403020204" pitchFamily="34" charset="0"/>
              <a:ea typeface="Source Sans Pro" panose="020B0503030403020204" pitchFamily="34" charset="0"/>
            </a:endParaRPr>
          </a:p>
        </p:txBody>
      </p:sp>
      <p:sp>
        <p:nvSpPr>
          <p:cNvPr id="11" name="Rechteck 10">
            <a:extLst>
              <a:ext uri="{FF2B5EF4-FFF2-40B4-BE49-F238E27FC236}">
                <a16:creationId xmlns:a16="http://schemas.microsoft.com/office/drawing/2014/main" id="{021CF195-2D3D-9BF1-3771-664A809C04FB}"/>
              </a:ext>
            </a:extLst>
          </p:cNvPr>
          <p:cNvSpPr/>
          <p:nvPr/>
        </p:nvSpPr>
        <p:spPr>
          <a:xfrm>
            <a:off x="-2" y="39329046"/>
            <a:ext cx="30275213" cy="347471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hteck 14">
            <a:extLst>
              <a:ext uri="{FF2B5EF4-FFF2-40B4-BE49-F238E27FC236}">
                <a16:creationId xmlns:a16="http://schemas.microsoft.com/office/drawing/2014/main" id="{318D8B86-DFF0-9641-CEC3-3D48CFA515DB}"/>
              </a:ext>
            </a:extLst>
          </p:cNvPr>
          <p:cNvSpPr/>
          <p:nvPr/>
        </p:nvSpPr>
        <p:spPr>
          <a:xfrm>
            <a:off x="15848412" y="17300030"/>
            <a:ext cx="16684555" cy="9893430"/>
          </a:xfrm>
          <a:prstGeom prst="rect">
            <a:avLst/>
          </a:prstGeom>
          <a:noFill/>
          <a:ln w="44450">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4000" noProof="0" dirty="0">
                <a:solidFill>
                  <a:schemeClr val="tx1"/>
                </a:solidFill>
                <a:latin typeface="Source Sans Pro" panose="020B0503030403020204" pitchFamily="34" charset="0"/>
                <a:ea typeface="Source Sans Pro" panose="020B0503030403020204" pitchFamily="34" charset="0"/>
              </a:rPr>
              <a:t>Mitosis: Finding my home</a:t>
            </a:r>
          </a:p>
        </p:txBody>
      </p:sp>
      <p:sp>
        <p:nvSpPr>
          <p:cNvPr id="16" name="Rechteck 15">
            <a:extLst>
              <a:ext uri="{FF2B5EF4-FFF2-40B4-BE49-F238E27FC236}">
                <a16:creationId xmlns:a16="http://schemas.microsoft.com/office/drawing/2014/main" id="{0FCE50A5-8321-3A15-8F2E-E7A4119AE242}"/>
              </a:ext>
            </a:extLst>
          </p:cNvPr>
          <p:cNvSpPr/>
          <p:nvPr/>
        </p:nvSpPr>
        <p:spPr>
          <a:xfrm>
            <a:off x="1087514" y="28500430"/>
            <a:ext cx="14050090" cy="9995591"/>
          </a:xfrm>
          <a:prstGeom prst="rect">
            <a:avLst/>
          </a:prstGeom>
          <a:noFill/>
          <a:ln w="44450">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4000" noProof="0" dirty="0" err="1">
                <a:solidFill>
                  <a:schemeClr val="tx1"/>
                </a:solidFill>
                <a:latin typeface="Source Sans Pro" panose="020B0503030403020204" pitchFamily="34" charset="0"/>
                <a:ea typeface="Source Sans Pro" panose="020B0503030403020204" pitchFamily="34" charset="0"/>
              </a:rPr>
              <a:t>Complexe</a:t>
            </a:r>
            <a:r>
              <a:rPr lang="en-US" sz="4000" noProof="0" dirty="0">
                <a:solidFill>
                  <a:schemeClr val="tx1"/>
                </a:solidFill>
                <a:latin typeface="Source Sans Pro" panose="020B0503030403020204" pitchFamily="34" charset="0"/>
                <a:ea typeface="Source Sans Pro" panose="020B0503030403020204" pitchFamily="34" charset="0"/>
              </a:rPr>
              <a:t> Analysis: Finding Friends</a:t>
            </a:r>
          </a:p>
          <a:p>
            <a:endParaRPr lang="en-US" sz="4000" noProof="0" dirty="0">
              <a:solidFill>
                <a:schemeClr val="tx1"/>
              </a:solidFill>
              <a:latin typeface="Source Sans Pro" panose="020B0503030403020204" pitchFamily="34" charset="0"/>
              <a:ea typeface="Source Sans Pro" panose="020B0503030403020204" pitchFamily="34" charset="0"/>
            </a:endParaRPr>
          </a:p>
        </p:txBody>
      </p:sp>
      <p:sp>
        <p:nvSpPr>
          <p:cNvPr id="17" name="Rechteck 16">
            <a:extLst>
              <a:ext uri="{FF2B5EF4-FFF2-40B4-BE49-F238E27FC236}">
                <a16:creationId xmlns:a16="http://schemas.microsoft.com/office/drawing/2014/main" id="{78BA0288-07D1-398D-6200-42A4A63DE015}"/>
              </a:ext>
            </a:extLst>
          </p:cNvPr>
          <p:cNvSpPr/>
          <p:nvPr/>
        </p:nvSpPr>
        <p:spPr>
          <a:xfrm>
            <a:off x="15731965" y="28610869"/>
            <a:ext cx="13572174" cy="7837827"/>
          </a:xfrm>
          <a:prstGeom prst="rect">
            <a:avLst/>
          </a:prstGeom>
          <a:noFill/>
          <a:ln w="44450">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4000" noProof="0" dirty="0">
                <a:solidFill>
                  <a:schemeClr val="tx1"/>
                </a:solidFill>
                <a:latin typeface="Source Sans Pro" panose="020B0503030403020204" pitchFamily="34" charset="0"/>
                <a:ea typeface="Source Sans Pro" panose="020B0503030403020204" pitchFamily="34" charset="0"/>
              </a:rPr>
              <a:t>Linear Regression: Determining my weight</a:t>
            </a:r>
          </a:p>
        </p:txBody>
      </p:sp>
      <p:pic>
        <p:nvPicPr>
          <p:cNvPr id="18" name="Picture 8">
            <a:extLst>
              <a:ext uri="{FF2B5EF4-FFF2-40B4-BE49-F238E27FC236}">
                <a16:creationId xmlns:a16="http://schemas.microsoft.com/office/drawing/2014/main" id="{2A14FE35-F43E-91B4-563F-CB2AE1E18D6A}"/>
              </a:ext>
            </a:extLst>
          </p:cNvPr>
          <p:cNvPicPr>
            <a:picLocks noChangeAspect="1"/>
          </p:cNvPicPr>
          <p:nvPr/>
        </p:nvPicPr>
        <p:blipFill>
          <a:blip r:embed="rId6"/>
          <a:stretch>
            <a:fillRect/>
          </a:stretch>
        </p:blipFill>
        <p:spPr>
          <a:xfrm>
            <a:off x="19967883" y="162770"/>
            <a:ext cx="5171371" cy="2907747"/>
          </a:xfrm>
          <a:prstGeom prst="rect">
            <a:avLst/>
          </a:prstGeom>
        </p:spPr>
      </p:pic>
      <p:pic>
        <p:nvPicPr>
          <p:cNvPr id="20" name="Picture 10">
            <a:extLst>
              <a:ext uri="{FF2B5EF4-FFF2-40B4-BE49-F238E27FC236}">
                <a16:creationId xmlns:a16="http://schemas.microsoft.com/office/drawing/2014/main" id="{0CDA31E9-6230-2F71-306C-1B77A1842A3F}"/>
              </a:ext>
            </a:extLst>
          </p:cNvPr>
          <p:cNvPicPr>
            <a:picLocks noChangeAspect="1"/>
          </p:cNvPicPr>
          <p:nvPr/>
        </p:nvPicPr>
        <p:blipFill>
          <a:blip r:embed="rId7"/>
          <a:stretch>
            <a:fillRect/>
          </a:stretch>
        </p:blipFill>
        <p:spPr>
          <a:xfrm>
            <a:off x="25270536" y="349496"/>
            <a:ext cx="4730760" cy="2661052"/>
          </a:xfrm>
          <a:prstGeom prst="rect">
            <a:avLst/>
          </a:prstGeom>
        </p:spPr>
      </p:pic>
      <p:sp>
        <p:nvSpPr>
          <p:cNvPr id="3" name="Textfeld 2">
            <a:extLst>
              <a:ext uri="{FF2B5EF4-FFF2-40B4-BE49-F238E27FC236}">
                <a16:creationId xmlns:a16="http://schemas.microsoft.com/office/drawing/2014/main" id="{0D810A4A-92B1-68EC-1B3D-A5167555FDE6}"/>
              </a:ext>
            </a:extLst>
          </p:cNvPr>
          <p:cNvSpPr txBox="1"/>
          <p:nvPr/>
        </p:nvSpPr>
        <p:spPr>
          <a:xfrm>
            <a:off x="854627" y="3513522"/>
            <a:ext cx="14528007" cy="3170099"/>
          </a:xfrm>
          <a:prstGeom prst="rect">
            <a:avLst/>
          </a:prstGeom>
          <a:noFill/>
        </p:spPr>
        <p:txBody>
          <a:bodyPr wrap="square" rtlCol="0">
            <a:spAutoFit/>
          </a:bodyPr>
          <a:lstStyle/>
          <a:p>
            <a:r>
              <a:rPr lang="en-US" sz="4000" noProof="0" dirty="0">
                <a:latin typeface="Source Sans Pro" panose="020B0503030403020204" pitchFamily="34" charset="0"/>
                <a:ea typeface="Source Sans Pro" panose="020B0503030403020204" pitchFamily="34" charset="0"/>
              </a:rPr>
              <a:t>The world of RBPs</a:t>
            </a:r>
          </a:p>
          <a:p>
            <a:r>
              <a:rPr lang="en-US" sz="2400" noProof="0" dirty="0">
                <a:latin typeface="Source Sans Pro" panose="020B0503030403020204" pitchFamily="34" charset="0"/>
                <a:ea typeface="Source Sans Pro" panose="020B0503030403020204" pitchFamily="34" charset="0"/>
              </a:rPr>
              <a:t>In a small space called HeLa, there are many small molecules working together creating one unit. They are going through many seasons giving their all to make it work, but not necessarily everyone is working during every season. This is what makes living there for them so beautiful, after a lot of hard work many of them can gather their energy. One season is called mitosis and this is the season of our little protein </a:t>
            </a:r>
            <a:r>
              <a:rPr lang="en-US" sz="2400" noProof="0" dirty="0" err="1">
                <a:latin typeface="Source Sans Pro" panose="020B0503030403020204" pitchFamily="34" charset="0"/>
                <a:ea typeface="Source Sans Pro" panose="020B0503030403020204" pitchFamily="34" charset="0"/>
              </a:rPr>
              <a:t>RiboSix</a:t>
            </a:r>
            <a:r>
              <a:rPr lang="en-US" sz="2400" noProof="0" dirty="0">
                <a:latin typeface="Source Sans Pro" panose="020B0503030403020204" pitchFamily="34" charset="0"/>
                <a:ea typeface="Source Sans Pro" panose="020B0503030403020204" pitchFamily="34" charset="0"/>
              </a:rPr>
              <a:t>. </a:t>
            </a:r>
          </a:p>
          <a:p>
            <a:r>
              <a:rPr lang="en-US" sz="2400" noProof="0" dirty="0">
                <a:latin typeface="Source Sans Pro" panose="020B0503030403020204" pitchFamily="34" charset="0"/>
                <a:ea typeface="Source Sans Pro" panose="020B0503030403020204" pitchFamily="34" charset="0"/>
              </a:rPr>
              <a:t>So, join us on his journey to discover the village of HeLa. </a:t>
            </a:r>
            <a:endParaRPr lang="en-US" sz="3600" noProof="0" dirty="0">
              <a:latin typeface="Source Sans Pro" panose="020B0503030403020204" pitchFamily="34" charset="0"/>
              <a:ea typeface="Source Sans Pro" panose="020B0503030403020204" pitchFamily="34" charset="0"/>
            </a:endParaRPr>
          </a:p>
          <a:p>
            <a:endParaRPr lang="en-US" sz="4000" noProof="0" dirty="0">
              <a:latin typeface="Source Sans Pro" panose="020B0503030403020204" pitchFamily="34" charset="0"/>
              <a:ea typeface="Source Sans Pro" panose="020B0503030403020204" pitchFamily="34" charset="0"/>
            </a:endParaRPr>
          </a:p>
        </p:txBody>
      </p:sp>
      <p:sp>
        <p:nvSpPr>
          <p:cNvPr id="7" name="Textfeld 6">
            <a:extLst>
              <a:ext uri="{FF2B5EF4-FFF2-40B4-BE49-F238E27FC236}">
                <a16:creationId xmlns:a16="http://schemas.microsoft.com/office/drawing/2014/main" id="{04DB3D5B-799E-DEB3-55A1-77E0B672A6B4}"/>
              </a:ext>
            </a:extLst>
          </p:cNvPr>
          <p:cNvSpPr txBox="1"/>
          <p:nvPr/>
        </p:nvSpPr>
        <p:spPr>
          <a:xfrm>
            <a:off x="15731965" y="4070931"/>
            <a:ext cx="13106400" cy="4770537"/>
          </a:xfrm>
          <a:prstGeom prst="rect">
            <a:avLst/>
          </a:prstGeom>
          <a:noFill/>
        </p:spPr>
        <p:txBody>
          <a:bodyPr wrap="square" rtlCol="0">
            <a:spAutoFit/>
          </a:bodyPr>
          <a:lstStyle/>
          <a:p>
            <a:r>
              <a:rPr lang="en-US" sz="4000" noProof="0" dirty="0"/>
              <a:t>Our Goal: Hunting RNA-Binding Proteins in the Deep</a:t>
            </a:r>
          </a:p>
          <a:p>
            <a:r>
              <a:rPr lang="en-US" sz="2400" noProof="0" dirty="0"/>
              <a:t>During our </a:t>
            </a:r>
            <a:r>
              <a:rPr lang="en-US" sz="2400" noProof="0" dirty="0">
                <a:latin typeface="Source Sans Pro" panose="020B0503030403020204" pitchFamily="34" charset="0"/>
                <a:ea typeface="Source Sans Pro" panose="020B0503030403020204" pitchFamily="34" charset="0"/>
              </a:rPr>
              <a:t>project</a:t>
            </a:r>
            <a:r>
              <a:rPr lang="en-US" sz="2400" noProof="0" dirty="0"/>
              <a:t>, our main goal was to identify all the RBPs in mitotic HeLa cells. For this, all proteins were fractioned once with RNase treatment and once without. The intensity of each proteins in 25 fraction was then analyzed by mass spectrometry in triplicates. </a:t>
            </a:r>
          </a:p>
          <a:p>
            <a:r>
              <a:rPr lang="en-US" sz="2400" noProof="0" dirty="0"/>
              <a:t>The gathered data was tested for reproducibility, cleaned up and characterized by their peak pattern. What was now the criteria we used to characterize a protein as an RBP? </a:t>
            </a:r>
          </a:p>
          <a:p>
            <a:r>
              <a:rPr lang="en-US" sz="2400" noProof="0" dirty="0"/>
              <a:t>We used a function used Centre of Mass (</a:t>
            </a:r>
            <a:r>
              <a:rPr lang="en-US" sz="2400" noProof="0" dirty="0" err="1"/>
              <a:t>CoM</a:t>
            </a:r>
            <a:r>
              <a:rPr lang="en-US" sz="2400" noProof="0" dirty="0"/>
              <a:t>) to have one specific value for every protein for both treatments. When the </a:t>
            </a:r>
            <a:r>
              <a:rPr lang="en-US" sz="2400" noProof="0" dirty="0" err="1"/>
              <a:t>CoM</a:t>
            </a:r>
            <a:r>
              <a:rPr lang="en-US" sz="2400" noProof="0" dirty="0"/>
              <a:t> showed a significant left shift from Ctrl to RNase, the protein was defined as an RBP. </a:t>
            </a:r>
          </a:p>
          <a:p>
            <a:r>
              <a:rPr lang="en-US" sz="2400" noProof="0" dirty="0"/>
              <a:t>Additionally, the identified RBPs were compared to RBPs of non-synchronized cells to identify the RBPs only active in mitosis. Furthermore, complexes of these RBPs were determined by clustering and a linear regression analysis was performed to predict molecular weight of the RBPs. </a:t>
            </a:r>
          </a:p>
        </p:txBody>
      </p:sp>
      <p:cxnSp>
        <p:nvCxnSpPr>
          <p:cNvPr id="9" name="Gerade Verbindung 8">
            <a:extLst>
              <a:ext uri="{FF2B5EF4-FFF2-40B4-BE49-F238E27FC236}">
                <a16:creationId xmlns:a16="http://schemas.microsoft.com/office/drawing/2014/main" id="{9D3B4A85-17C2-E126-55D1-7B67DB9BB80E}"/>
              </a:ext>
            </a:extLst>
          </p:cNvPr>
          <p:cNvCxnSpPr/>
          <p:nvPr/>
        </p:nvCxnSpPr>
        <p:spPr>
          <a:xfrm>
            <a:off x="19882320" y="0"/>
            <a:ext cx="0" cy="3242540"/>
          </a:xfrm>
          <a:prstGeom prst="line">
            <a:avLst/>
          </a:prstGeom>
          <a:ln w="63500">
            <a:solidFill>
              <a:srgbClr val="B22F28"/>
            </a:solidFill>
          </a:ln>
        </p:spPr>
        <p:style>
          <a:lnRef idx="2">
            <a:schemeClr val="accent1"/>
          </a:lnRef>
          <a:fillRef idx="0">
            <a:schemeClr val="accent1"/>
          </a:fillRef>
          <a:effectRef idx="1">
            <a:schemeClr val="accent1"/>
          </a:effectRef>
          <a:fontRef idx="minor">
            <a:schemeClr val="tx1"/>
          </a:fontRef>
        </p:style>
      </p:cxnSp>
      <p:sp>
        <p:nvSpPr>
          <p:cNvPr id="25" name="Rechteck 24">
            <a:extLst>
              <a:ext uri="{FF2B5EF4-FFF2-40B4-BE49-F238E27FC236}">
                <a16:creationId xmlns:a16="http://schemas.microsoft.com/office/drawing/2014/main" id="{280DABE5-7ADA-CB97-5BDB-B61F91ED8A46}"/>
              </a:ext>
            </a:extLst>
          </p:cNvPr>
          <p:cNvSpPr/>
          <p:nvPr/>
        </p:nvSpPr>
        <p:spPr>
          <a:xfrm>
            <a:off x="-4" y="38655105"/>
            <a:ext cx="30275215" cy="4181278"/>
          </a:xfrm>
          <a:prstGeom prst="rect">
            <a:avLst/>
          </a:prstGeom>
          <a:solidFill>
            <a:srgbClr val="E4959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r"/>
            <a:endParaRPr lang="en-US" sz="3600" noProof="0" dirty="0">
              <a:solidFill>
                <a:schemeClr val="tx1"/>
              </a:solidFill>
            </a:endParaRPr>
          </a:p>
        </p:txBody>
      </p:sp>
      <p:sp>
        <p:nvSpPr>
          <p:cNvPr id="28" name="Textfeld 27">
            <a:extLst>
              <a:ext uri="{FF2B5EF4-FFF2-40B4-BE49-F238E27FC236}">
                <a16:creationId xmlns:a16="http://schemas.microsoft.com/office/drawing/2014/main" id="{723992D3-EA95-7C1B-4D4F-818583FBA106}"/>
              </a:ext>
            </a:extLst>
          </p:cNvPr>
          <p:cNvSpPr txBox="1"/>
          <p:nvPr/>
        </p:nvSpPr>
        <p:spPr>
          <a:xfrm>
            <a:off x="273917" y="2111430"/>
            <a:ext cx="19751037" cy="707886"/>
          </a:xfrm>
          <a:prstGeom prst="rect">
            <a:avLst/>
          </a:prstGeom>
          <a:noFill/>
        </p:spPr>
        <p:txBody>
          <a:bodyPr wrap="square" rtlCol="0">
            <a:spAutoFit/>
          </a:bodyPr>
          <a:lstStyle/>
          <a:p>
            <a:r>
              <a:rPr lang="en-US" sz="4000" noProof="0" dirty="0">
                <a:solidFill>
                  <a:schemeClr val="bg1"/>
                </a:solidFill>
              </a:rPr>
              <a:t>Proteome-wide screen for RNA-dependent proteins particularly relevant in mitosis</a:t>
            </a:r>
          </a:p>
        </p:txBody>
      </p:sp>
      <p:sp>
        <p:nvSpPr>
          <p:cNvPr id="30" name="Textfeld 29">
            <a:extLst>
              <a:ext uri="{FF2B5EF4-FFF2-40B4-BE49-F238E27FC236}">
                <a16:creationId xmlns:a16="http://schemas.microsoft.com/office/drawing/2014/main" id="{76D1F7F8-F76E-FDF6-3225-E832F5FABEA8}"/>
              </a:ext>
            </a:extLst>
          </p:cNvPr>
          <p:cNvSpPr txBox="1"/>
          <p:nvPr/>
        </p:nvSpPr>
        <p:spPr>
          <a:xfrm>
            <a:off x="854627" y="39095920"/>
            <a:ext cx="28694544" cy="707886"/>
          </a:xfrm>
          <a:prstGeom prst="rect">
            <a:avLst/>
          </a:prstGeom>
          <a:noFill/>
        </p:spPr>
        <p:txBody>
          <a:bodyPr wrap="square" rtlCol="0">
            <a:spAutoFit/>
          </a:bodyPr>
          <a:lstStyle/>
          <a:p>
            <a:r>
              <a:rPr lang="en-US" sz="4000" noProof="0" dirty="0">
                <a:solidFill>
                  <a:schemeClr val="bg1"/>
                </a:solidFill>
                <a:latin typeface="Source Sans Pro" panose="020B0503030403020204" pitchFamily="34" charset="0"/>
                <a:ea typeface="Source Sans Pro" panose="020B0503030403020204" pitchFamily="34" charset="0"/>
              </a:rPr>
              <a:t>Main </a:t>
            </a:r>
            <a:r>
              <a:rPr lang="en-US" sz="4000" noProof="0" dirty="0" err="1">
                <a:solidFill>
                  <a:schemeClr val="bg1"/>
                </a:solidFill>
                <a:latin typeface="Source Sans Pro" panose="020B0503030403020204" pitchFamily="34" charset="0"/>
                <a:ea typeface="Source Sans Pro" panose="020B0503030403020204" pitchFamily="34" charset="0"/>
              </a:rPr>
              <a:t>FIndings</a:t>
            </a:r>
            <a:endParaRPr lang="en-US" sz="4000" noProof="0" dirty="0">
              <a:solidFill>
                <a:schemeClr val="bg1"/>
              </a:solidFill>
              <a:latin typeface="Source Sans Pro" panose="020B0503030403020204" pitchFamily="34" charset="0"/>
              <a:ea typeface="Source Sans Pro" panose="020B0503030403020204" pitchFamily="34" charset="0"/>
            </a:endParaRPr>
          </a:p>
        </p:txBody>
      </p:sp>
      <p:sp>
        <p:nvSpPr>
          <p:cNvPr id="12" name="Rectangle 11">
            <a:extLst>
              <a:ext uri="{FF2B5EF4-FFF2-40B4-BE49-F238E27FC236}">
                <a16:creationId xmlns:a16="http://schemas.microsoft.com/office/drawing/2014/main" id="{B9A6FAFB-7C49-7213-7BD8-8E66DBEDBBBF}"/>
              </a:ext>
            </a:extLst>
          </p:cNvPr>
          <p:cNvSpPr/>
          <p:nvPr/>
        </p:nvSpPr>
        <p:spPr>
          <a:xfrm>
            <a:off x="15848412" y="11927105"/>
            <a:ext cx="5359001" cy="392470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r"/>
            <a:endParaRPr lang="en-US" sz="3600" noProof="0" dirty="0">
              <a:solidFill>
                <a:schemeClr val="tx1"/>
              </a:solidFill>
            </a:endParaRPr>
          </a:p>
        </p:txBody>
      </p:sp>
      <p:pic>
        <p:nvPicPr>
          <p:cNvPr id="8" name="Picture 7" descr="A graph with red dots&#10;&#10;AI-generated content may be incorrect.">
            <a:extLst>
              <a:ext uri="{FF2B5EF4-FFF2-40B4-BE49-F238E27FC236}">
                <a16:creationId xmlns:a16="http://schemas.microsoft.com/office/drawing/2014/main" id="{58FC2CD0-6EDD-4966-192D-536096C3635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902479" y="11965102"/>
            <a:ext cx="5232939" cy="3924704"/>
          </a:xfrm>
          <a:prstGeom prst="rect">
            <a:avLst/>
          </a:prstGeom>
        </p:spPr>
      </p:pic>
      <p:pic>
        <p:nvPicPr>
          <p:cNvPr id="38" name="Grafik 37">
            <a:extLst>
              <a:ext uri="{FF2B5EF4-FFF2-40B4-BE49-F238E27FC236}">
                <a16:creationId xmlns:a16="http://schemas.microsoft.com/office/drawing/2014/main" id="{E5FDED8C-E7AC-C058-2B47-E49642388937}"/>
              </a:ext>
            </a:extLst>
          </p:cNvPr>
          <p:cNvPicPr>
            <a:picLocks noChangeAspect="1"/>
          </p:cNvPicPr>
          <p:nvPr/>
        </p:nvPicPr>
        <p:blipFill>
          <a:blip r:embed="rId9"/>
          <a:stretch>
            <a:fillRect/>
          </a:stretch>
        </p:blipFill>
        <p:spPr>
          <a:xfrm>
            <a:off x="22737947" y="33472771"/>
            <a:ext cx="6449752" cy="4364752"/>
          </a:xfrm>
          <a:prstGeom prst="rect">
            <a:avLst/>
          </a:prstGeom>
        </p:spPr>
      </p:pic>
      <p:grpSp>
        <p:nvGrpSpPr>
          <p:cNvPr id="44" name="Gruppieren 43">
            <a:extLst>
              <a:ext uri="{FF2B5EF4-FFF2-40B4-BE49-F238E27FC236}">
                <a16:creationId xmlns:a16="http://schemas.microsoft.com/office/drawing/2014/main" id="{40211F4B-E423-2BFB-9135-28A3C8361C2A}"/>
              </a:ext>
            </a:extLst>
          </p:cNvPr>
          <p:cNvGrpSpPr/>
          <p:nvPr/>
        </p:nvGrpSpPr>
        <p:grpSpPr>
          <a:xfrm>
            <a:off x="21135418" y="18366104"/>
            <a:ext cx="7566660" cy="4468487"/>
            <a:chOff x="5911353" y="14534450"/>
            <a:chExt cx="7566660" cy="4468487"/>
          </a:xfrm>
        </p:grpSpPr>
        <p:sp>
          <p:nvSpPr>
            <p:cNvPr id="43" name="Rechteck 42">
              <a:extLst>
                <a:ext uri="{FF2B5EF4-FFF2-40B4-BE49-F238E27FC236}">
                  <a16:creationId xmlns:a16="http://schemas.microsoft.com/office/drawing/2014/main" id="{F0D2B77F-1F24-7BF1-B45B-793688293E0D}"/>
                </a:ext>
              </a:extLst>
            </p:cNvPr>
            <p:cNvSpPr/>
            <p:nvPr/>
          </p:nvSpPr>
          <p:spPr>
            <a:xfrm>
              <a:off x="5911353" y="14534450"/>
              <a:ext cx="7566660" cy="446848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r"/>
              <a:endParaRPr lang="en-US" sz="3600" noProof="0" dirty="0">
                <a:solidFill>
                  <a:schemeClr val="tx1"/>
                </a:solidFill>
              </a:endParaRPr>
            </a:p>
          </p:txBody>
        </p:sp>
        <p:pic>
          <p:nvPicPr>
            <p:cNvPr id="36" name="Grafik 35">
              <a:extLst>
                <a:ext uri="{FF2B5EF4-FFF2-40B4-BE49-F238E27FC236}">
                  <a16:creationId xmlns:a16="http://schemas.microsoft.com/office/drawing/2014/main" id="{F98D1A39-2789-FD8C-4BAB-763868E6D59D}"/>
                </a:ext>
              </a:extLst>
            </p:cNvPr>
            <p:cNvPicPr>
              <a:picLocks noChangeAspect="1"/>
            </p:cNvPicPr>
            <p:nvPr/>
          </p:nvPicPr>
          <p:blipFill>
            <a:blip r:embed="rId10"/>
            <a:stretch>
              <a:fillRect/>
            </a:stretch>
          </p:blipFill>
          <p:spPr>
            <a:xfrm>
              <a:off x="6017283" y="14741638"/>
              <a:ext cx="7354800" cy="4054109"/>
            </a:xfrm>
            <a:prstGeom prst="rect">
              <a:avLst/>
            </a:prstGeom>
          </p:spPr>
        </p:pic>
      </p:grpSp>
      <p:sp>
        <p:nvSpPr>
          <p:cNvPr id="2" name="Abgerundetes Rechteck 1">
            <a:extLst>
              <a:ext uri="{FF2B5EF4-FFF2-40B4-BE49-F238E27FC236}">
                <a16:creationId xmlns:a16="http://schemas.microsoft.com/office/drawing/2014/main" id="{49A02D2B-FEBA-8240-4F80-1023D79A7ABD}"/>
              </a:ext>
            </a:extLst>
          </p:cNvPr>
          <p:cNvSpPr/>
          <p:nvPr/>
        </p:nvSpPr>
        <p:spPr>
          <a:xfrm>
            <a:off x="560466" y="12905499"/>
            <a:ext cx="14295120" cy="14982315"/>
          </a:xfrm>
          <a:prstGeom prst="roundRect">
            <a:avLst>
              <a:gd name="adj" fmla="val 3729"/>
            </a:avLst>
          </a:prstGeom>
          <a:solidFill>
            <a:srgbClr val="E49596">
              <a:alpha val="33168"/>
            </a:srgbClr>
          </a:solidFill>
          <a:ln w="63500">
            <a:solidFill>
              <a:srgbClr val="B22F28"/>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r"/>
            <a:endParaRPr lang="en-US" sz="3600" noProof="0" dirty="0">
              <a:solidFill>
                <a:schemeClr val="tx1"/>
              </a:solidFill>
            </a:endParaRPr>
          </a:p>
        </p:txBody>
      </p:sp>
      <p:sp>
        <p:nvSpPr>
          <p:cNvPr id="26" name="Rechteck 25">
            <a:extLst>
              <a:ext uri="{FF2B5EF4-FFF2-40B4-BE49-F238E27FC236}">
                <a16:creationId xmlns:a16="http://schemas.microsoft.com/office/drawing/2014/main" id="{BE290EAF-1A4B-D335-43DA-78DE46D94BC7}"/>
              </a:ext>
            </a:extLst>
          </p:cNvPr>
          <p:cNvSpPr/>
          <p:nvPr/>
        </p:nvSpPr>
        <p:spPr>
          <a:xfrm>
            <a:off x="898676" y="12970966"/>
            <a:ext cx="14050091" cy="10506589"/>
          </a:xfrm>
          <a:prstGeom prst="rect">
            <a:avLst/>
          </a:prstGeom>
          <a:noFill/>
          <a:ln w="44450">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4000" noProof="0" dirty="0">
                <a:solidFill>
                  <a:schemeClr val="tx1"/>
                </a:solidFill>
                <a:latin typeface="Source Sans Pro" panose="020B0503030403020204" pitchFamily="34" charset="0"/>
                <a:ea typeface="Source Sans Pro" panose="020B0503030403020204" pitchFamily="34" charset="0"/>
              </a:rPr>
              <a:t>Shift Analysis: Finding my species </a:t>
            </a:r>
          </a:p>
        </p:txBody>
      </p:sp>
      <p:pic>
        <p:nvPicPr>
          <p:cNvPr id="29" name="Grafik 28" descr="Ein Bild, das Reihe, Diagramm, Text, Screenshot enthält.&#10;&#10;KI-generierte Inhalte können fehlerhaft sein.">
            <a:extLst>
              <a:ext uri="{FF2B5EF4-FFF2-40B4-BE49-F238E27FC236}">
                <a16:creationId xmlns:a16="http://schemas.microsoft.com/office/drawing/2014/main" id="{ACBF7A39-3336-9D05-9D48-508D000FD43F}"/>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408304" y="22912881"/>
            <a:ext cx="5792098" cy="4008700"/>
          </a:xfrm>
          <a:prstGeom prst="rect">
            <a:avLst/>
          </a:prstGeom>
        </p:spPr>
      </p:pic>
      <p:pic>
        <p:nvPicPr>
          <p:cNvPr id="31" name="Grafik 30" descr="Ein Bild, das Text, Diagramm, Reihe, Screenshot enthält.&#10;&#10;KI-generierte Inhalte können fehlerhaft sein.">
            <a:extLst>
              <a:ext uri="{FF2B5EF4-FFF2-40B4-BE49-F238E27FC236}">
                <a16:creationId xmlns:a16="http://schemas.microsoft.com/office/drawing/2014/main" id="{A0E5FA54-BA75-9B3C-0580-9B0ACD702D6B}"/>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925023" y="22707292"/>
            <a:ext cx="5033382" cy="3483594"/>
          </a:xfrm>
          <a:prstGeom prst="rect">
            <a:avLst/>
          </a:prstGeom>
        </p:spPr>
      </p:pic>
      <p:grpSp>
        <p:nvGrpSpPr>
          <p:cNvPr id="32" name="Gruppieren 31">
            <a:extLst>
              <a:ext uri="{FF2B5EF4-FFF2-40B4-BE49-F238E27FC236}">
                <a16:creationId xmlns:a16="http://schemas.microsoft.com/office/drawing/2014/main" id="{89CCBC6A-B864-9CD5-EAE0-99DF0B68B3EE}"/>
              </a:ext>
            </a:extLst>
          </p:cNvPr>
          <p:cNvGrpSpPr/>
          <p:nvPr/>
        </p:nvGrpSpPr>
        <p:grpSpPr>
          <a:xfrm>
            <a:off x="7361509" y="22683687"/>
            <a:ext cx="6445233" cy="2826613"/>
            <a:chOff x="5781935" y="15382625"/>
            <a:chExt cx="9102943" cy="4004262"/>
          </a:xfrm>
        </p:grpSpPr>
        <p:pic>
          <p:nvPicPr>
            <p:cNvPr id="33" name="Grafik 32">
              <a:extLst>
                <a:ext uri="{FF2B5EF4-FFF2-40B4-BE49-F238E27FC236}">
                  <a16:creationId xmlns:a16="http://schemas.microsoft.com/office/drawing/2014/main" id="{EBD00EA7-4C39-028D-529E-493655AA75AB}"/>
                </a:ext>
              </a:extLst>
            </p:cNvPr>
            <p:cNvPicPr>
              <a:picLocks noChangeAspect="1"/>
            </p:cNvPicPr>
            <p:nvPr/>
          </p:nvPicPr>
          <p:blipFill>
            <a:blip r:embed="rId13"/>
            <a:stretch>
              <a:fillRect/>
            </a:stretch>
          </p:blipFill>
          <p:spPr>
            <a:xfrm>
              <a:off x="7259397" y="15382625"/>
              <a:ext cx="5643803" cy="4004262"/>
            </a:xfrm>
            <a:prstGeom prst="rect">
              <a:avLst/>
            </a:prstGeom>
          </p:spPr>
        </p:pic>
        <p:sp>
          <p:nvSpPr>
            <p:cNvPr id="34" name="Textfeld 33">
              <a:extLst>
                <a:ext uri="{FF2B5EF4-FFF2-40B4-BE49-F238E27FC236}">
                  <a16:creationId xmlns:a16="http://schemas.microsoft.com/office/drawing/2014/main" id="{7ED38EB0-8928-F487-679D-DC08BBE8EFFC}"/>
                </a:ext>
              </a:extLst>
            </p:cNvPr>
            <p:cNvSpPr txBox="1"/>
            <p:nvPr/>
          </p:nvSpPr>
          <p:spPr>
            <a:xfrm>
              <a:off x="5781935" y="15436311"/>
              <a:ext cx="2810933" cy="830997"/>
            </a:xfrm>
            <a:prstGeom prst="rect">
              <a:avLst/>
            </a:prstGeom>
            <a:noFill/>
          </p:spPr>
          <p:txBody>
            <a:bodyPr wrap="square" rtlCol="0">
              <a:spAutoFit/>
            </a:bodyPr>
            <a:lstStyle/>
            <a:p>
              <a:pPr algn="ctr"/>
              <a:r>
                <a:rPr lang="en-US" sz="2400" noProof="0" dirty="0"/>
                <a:t>Identified </a:t>
              </a:r>
            </a:p>
            <a:p>
              <a:pPr algn="ctr"/>
              <a:r>
                <a:rPr lang="en-US" sz="2400" noProof="0" dirty="0"/>
                <a:t>RBPs</a:t>
              </a:r>
            </a:p>
          </p:txBody>
        </p:sp>
        <p:sp>
          <p:nvSpPr>
            <p:cNvPr id="35" name="Textfeld 34">
              <a:extLst>
                <a:ext uri="{FF2B5EF4-FFF2-40B4-BE49-F238E27FC236}">
                  <a16:creationId xmlns:a16="http://schemas.microsoft.com/office/drawing/2014/main" id="{F03FDA52-46F0-5D59-8ACF-A557623994B9}"/>
                </a:ext>
              </a:extLst>
            </p:cNvPr>
            <p:cNvSpPr txBox="1"/>
            <p:nvPr/>
          </p:nvSpPr>
          <p:spPr>
            <a:xfrm>
              <a:off x="11603557" y="18236389"/>
              <a:ext cx="3281321" cy="830997"/>
            </a:xfrm>
            <a:prstGeom prst="rect">
              <a:avLst/>
            </a:prstGeom>
            <a:noFill/>
          </p:spPr>
          <p:txBody>
            <a:bodyPr wrap="square" rtlCol="0">
              <a:spAutoFit/>
            </a:bodyPr>
            <a:lstStyle/>
            <a:p>
              <a:pPr algn="ctr"/>
              <a:r>
                <a:rPr lang="en-US" sz="2400" noProof="0" dirty="0" err="1"/>
                <a:t>Analysed</a:t>
              </a:r>
              <a:r>
                <a:rPr lang="en-US" sz="2400" noProof="0" dirty="0"/>
                <a:t> </a:t>
              </a:r>
            </a:p>
            <a:p>
              <a:pPr algn="ctr"/>
              <a:r>
                <a:rPr lang="en-US" sz="2400" noProof="0" dirty="0" err="1"/>
                <a:t>UniProt</a:t>
              </a:r>
              <a:r>
                <a:rPr lang="en-US" sz="2400" noProof="0" dirty="0"/>
                <a:t> RBPs</a:t>
              </a:r>
            </a:p>
          </p:txBody>
        </p:sp>
      </p:grpSp>
      <p:sp>
        <p:nvSpPr>
          <p:cNvPr id="37" name="Textfeld 36">
            <a:extLst>
              <a:ext uri="{FF2B5EF4-FFF2-40B4-BE49-F238E27FC236}">
                <a16:creationId xmlns:a16="http://schemas.microsoft.com/office/drawing/2014/main" id="{F88925D1-CFC4-5D93-A097-3F0428360137}"/>
              </a:ext>
            </a:extLst>
          </p:cNvPr>
          <p:cNvSpPr txBox="1"/>
          <p:nvPr/>
        </p:nvSpPr>
        <p:spPr>
          <a:xfrm>
            <a:off x="854627" y="13317948"/>
            <a:ext cx="6369004" cy="2677656"/>
          </a:xfrm>
          <a:prstGeom prst="rect">
            <a:avLst/>
          </a:prstGeom>
          <a:noFill/>
        </p:spPr>
        <p:txBody>
          <a:bodyPr wrap="square" rtlCol="0">
            <a:spAutoFit/>
          </a:bodyPr>
          <a:lstStyle/>
          <a:p>
            <a:pPr algn="just"/>
            <a:endParaRPr lang="en-US" sz="2400" b="1" noProof="0" dirty="0"/>
          </a:p>
          <a:p>
            <a:pPr algn="just"/>
            <a:endParaRPr lang="en-US" sz="2400" b="1" noProof="0" dirty="0"/>
          </a:p>
          <a:p>
            <a:pPr algn="just"/>
            <a:endParaRPr lang="en-US" sz="2400" b="1" noProof="0" dirty="0"/>
          </a:p>
          <a:p>
            <a:pPr algn="just"/>
            <a:endParaRPr lang="en-US" sz="2400" b="1" noProof="0" dirty="0"/>
          </a:p>
          <a:p>
            <a:pPr algn="just"/>
            <a:endParaRPr lang="en-US" sz="2400" b="1" noProof="0" dirty="0"/>
          </a:p>
          <a:p>
            <a:pPr algn="just"/>
            <a:endParaRPr lang="en-US" sz="2400" b="1" noProof="0" dirty="0"/>
          </a:p>
          <a:p>
            <a:pPr algn="just"/>
            <a:endParaRPr lang="en-US" sz="2400" b="1" noProof="0" dirty="0"/>
          </a:p>
        </p:txBody>
      </p:sp>
      <p:sp>
        <p:nvSpPr>
          <p:cNvPr id="39" name="Textfeld 38">
            <a:extLst>
              <a:ext uri="{FF2B5EF4-FFF2-40B4-BE49-F238E27FC236}">
                <a16:creationId xmlns:a16="http://schemas.microsoft.com/office/drawing/2014/main" id="{E6EF7BF0-8EEC-4498-FCA6-9E2123BFB423}"/>
              </a:ext>
            </a:extLst>
          </p:cNvPr>
          <p:cNvSpPr txBox="1"/>
          <p:nvPr/>
        </p:nvSpPr>
        <p:spPr>
          <a:xfrm>
            <a:off x="802825" y="13825667"/>
            <a:ext cx="7385975" cy="2739211"/>
          </a:xfrm>
          <a:prstGeom prst="rect">
            <a:avLst/>
          </a:prstGeom>
          <a:noFill/>
        </p:spPr>
        <p:txBody>
          <a:bodyPr wrap="square" rtlCol="0">
            <a:spAutoFit/>
          </a:bodyPr>
          <a:lstStyle/>
          <a:p>
            <a:pPr algn="just"/>
            <a:r>
              <a:rPr lang="en-US" sz="2400" b="1" noProof="0" dirty="0">
                <a:latin typeface="Source Sans Pro" panose="020B0503030403020204" pitchFamily="34" charset="0"/>
                <a:ea typeface="Source Sans Pro" panose="020B0503030403020204" pitchFamily="34" charset="0"/>
              </a:rPr>
              <a:t>Descriptive Analyses</a:t>
            </a:r>
          </a:p>
          <a:p>
            <a:pPr algn="just"/>
            <a:endParaRPr lang="en-US" sz="1000" noProof="0" dirty="0"/>
          </a:p>
          <a:p>
            <a:pPr algn="just"/>
            <a:r>
              <a:rPr lang="en-US" sz="2400" b="1" noProof="0" dirty="0"/>
              <a:t>Peak Analysis: </a:t>
            </a:r>
            <a:r>
              <a:rPr lang="en-US" sz="2400" noProof="0" dirty="0"/>
              <a:t>For each protein profile, up to 6 peaks were identified using a slope-based function. </a:t>
            </a:r>
            <a:r>
              <a:rPr lang="en-US" sz="2400" noProof="0" dirty="0" err="1"/>
              <a:t>Treshold</a:t>
            </a:r>
            <a:r>
              <a:rPr lang="en-US" sz="2400" noProof="0" dirty="0"/>
              <a:t> for peak detection was set at 3% of maximal signal intensity. Applied to normalized values for control and RNase-treated sample. </a:t>
            </a:r>
          </a:p>
          <a:p>
            <a:endParaRPr lang="en-US" noProof="0" dirty="0"/>
          </a:p>
        </p:txBody>
      </p:sp>
      <p:sp>
        <p:nvSpPr>
          <p:cNvPr id="40" name="Textfeld 39">
            <a:extLst>
              <a:ext uri="{FF2B5EF4-FFF2-40B4-BE49-F238E27FC236}">
                <a16:creationId xmlns:a16="http://schemas.microsoft.com/office/drawing/2014/main" id="{9E00ACD3-20DA-AFDB-EE91-F0B099D4597C}"/>
              </a:ext>
            </a:extLst>
          </p:cNvPr>
          <p:cNvSpPr txBox="1"/>
          <p:nvPr/>
        </p:nvSpPr>
        <p:spPr>
          <a:xfrm>
            <a:off x="882079" y="16846665"/>
            <a:ext cx="13908659" cy="1938992"/>
          </a:xfrm>
          <a:prstGeom prst="rect">
            <a:avLst/>
          </a:prstGeom>
          <a:noFill/>
        </p:spPr>
        <p:txBody>
          <a:bodyPr wrap="square" rtlCol="0">
            <a:spAutoFit/>
          </a:bodyPr>
          <a:lstStyle/>
          <a:p>
            <a:pPr algn="just"/>
            <a:r>
              <a:rPr lang="en-US" sz="2400" b="1" noProof="0" dirty="0"/>
              <a:t>Shift Characteristics </a:t>
            </a:r>
            <a:r>
              <a:rPr lang="en-US" sz="2400" noProof="0" dirty="0">
                <a:latin typeface="Source Sans Pro" panose="020B0503030403020204" pitchFamily="34" charset="0"/>
                <a:ea typeface="Source Sans Pro" panose="020B0503030403020204" pitchFamily="34" charset="0"/>
              </a:rPr>
              <a:t>Protein distributions were </a:t>
            </a:r>
          </a:p>
          <a:p>
            <a:pPr algn="just"/>
            <a:r>
              <a:rPr lang="en-US" sz="2400" noProof="0" dirty="0">
                <a:latin typeface="Source Sans Pro" panose="020B0503030403020204" pitchFamily="34" charset="0"/>
                <a:ea typeface="Source Sans Pro" panose="020B0503030403020204" pitchFamily="34" charset="0"/>
              </a:rPr>
              <a:t>summarized using the Center of Mass (</a:t>
            </a:r>
            <a:r>
              <a:rPr lang="en-US" sz="2400" noProof="0" dirty="0" err="1">
                <a:latin typeface="Source Sans Pro" panose="020B0503030403020204" pitchFamily="34" charset="0"/>
                <a:ea typeface="Source Sans Pro" panose="020B0503030403020204" pitchFamily="34" charset="0"/>
              </a:rPr>
              <a:t>CoM</a:t>
            </a:r>
            <a:r>
              <a:rPr lang="en-US" sz="2400" noProof="0" dirty="0">
                <a:latin typeface="Source Sans Pro" panose="020B0503030403020204" pitchFamily="34" charset="0"/>
                <a:ea typeface="Source Sans Pro" panose="020B0503030403020204" pitchFamily="34" charset="0"/>
              </a:rPr>
              <a:t>), calculated</a:t>
            </a:r>
          </a:p>
          <a:p>
            <a:pPr algn="just"/>
            <a:r>
              <a:rPr lang="en-US" sz="2400" noProof="0" dirty="0">
                <a:latin typeface="Source Sans Pro" panose="020B0503030403020204" pitchFamily="34" charset="0"/>
                <a:ea typeface="Source Sans Pro" panose="020B0503030403020204" pitchFamily="34" charset="0"/>
              </a:rPr>
              <a:t> as the weighted average across all fractions. Shifts were defined as </a:t>
            </a:r>
            <a:r>
              <a:rPr lang="en-US" sz="2400" noProof="0" dirty="0" err="1">
                <a:latin typeface="Source Sans Pro" panose="020B0503030403020204" pitchFamily="34" charset="0"/>
                <a:ea typeface="Source Sans Pro" panose="020B0503030403020204" pitchFamily="34" charset="0"/>
              </a:rPr>
              <a:t>CoM_Ctrl</a:t>
            </a:r>
            <a:r>
              <a:rPr lang="en-US" sz="2400" noProof="0" dirty="0">
                <a:latin typeface="Source Sans Pro" panose="020B0503030403020204" pitchFamily="34" charset="0"/>
                <a:ea typeface="Source Sans Pro" panose="020B0503030403020204" pitchFamily="34" charset="0"/>
              </a:rPr>
              <a:t> – </a:t>
            </a:r>
            <a:r>
              <a:rPr lang="en-US" sz="2400" noProof="0" dirty="0" err="1">
                <a:latin typeface="Source Sans Pro" panose="020B0503030403020204" pitchFamily="34" charset="0"/>
                <a:ea typeface="Source Sans Pro" panose="020B0503030403020204" pitchFamily="34" charset="0"/>
              </a:rPr>
              <a:t>CoM_RNase</a:t>
            </a:r>
            <a:r>
              <a:rPr lang="en-US" sz="2400" noProof="0" dirty="0">
                <a:latin typeface="Source Sans Pro" panose="020B0503030403020204" pitchFamily="34" charset="0"/>
                <a:ea typeface="Source Sans Pro" panose="020B0503030403020204" pitchFamily="34" charset="0"/>
              </a:rPr>
              <a:t>: positive values indicated a leftward shift, negative values a rightward shift, and values near zero no change in distribution.</a:t>
            </a:r>
          </a:p>
          <a:p>
            <a:pPr algn="just"/>
            <a:endParaRPr lang="en-US" sz="2400" noProof="0" dirty="0">
              <a:latin typeface="Source Sans Pro" panose="020B0503030403020204" pitchFamily="34" charset="0"/>
              <a:ea typeface="Source Sans Pro" panose="020B0503030403020204" pitchFamily="34" charset="0"/>
            </a:endParaRPr>
          </a:p>
        </p:txBody>
      </p:sp>
      <p:pic>
        <p:nvPicPr>
          <p:cNvPr id="41" name="Grafik 40">
            <a:extLst>
              <a:ext uri="{FF2B5EF4-FFF2-40B4-BE49-F238E27FC236}">
                <a16:creationId xmlns:a16="http://schemas.microsoft.com/office/drawing/2014/main" id="{085B1AAD-70BC-D43F-DE61-2739306A23EC}"/>
              </a:ext>
            </a:extLst>
          </p:cNvPr>
          <p:cNvPicPr>
            <a:picLocks noChangeAspect="1"/>
          </p:cNvPicPr>
          <p:nvPr/>
        </p:nvPicPr>
        <p:blipFill>
          <a:blip r:embed="rId14"/>
          <a:stretch>
            <a:fillRect/>
          </a:stretch>
        </p:blipFill>
        <p:spPr>
          <a:xfrm>
            <a:off x="8502076" y="13319527"/>
            <a:ext cx="6236519" cy="3421957"/>
          </a:xfrm>
          <a:prstGeom prst="rect">
            <a:avLst/>
          </a:prstGeom>
        </p:spPr>
      </p:pic>
      <p:grpSp>
        <p:nvGrpSpPr>
          <p:cNvPr id="42" name="Gruppieren 41">
            <a:extLst>
              <a:ext uri="{FF2B5EF4-FFF2-40B4-BE49-F238E27FC236}">
                <a16:creationId xmlns:a16="http://schemas.microsoft.com/office/drawing/2014/main" id="{AF808B17-6572-A307-B9E8-253821F89EE7}"/>
              </a:ext>
            </a:extLst>
          </p:cNvPr>
          <p:cNvGrpSpPr/>
          <p:nvPr/>
        </p:nvGrpSpPr>
        <p:grpSpPr>
          <a:xfrm>
            <a:off x="4765060" y="18464738"/>
            <a:ext cx="4328867" cy="860116"/>
            <a:chOff x="9061760" y="14098081"/>
            <a:chExt cx="4328867" cy="860116"/>
          </a:xfrm>
        </p:grpSpPr>
        <p:sp>
          <p:nvSpPr>
            <p:cNvPr id="45" name="Abgerundetes Rechteck 44">
              <a:extLst>
                <a:ext uri="{FF2B5EF4-FFF2-40B4-BE49-F238E27FC236}">
                  <a16:creationId xmlns:a16="http://schemas.microsoft.com/office/drawing/2014/main" id="{383CE23E-E30E-605A-7CAB-C3F82B7FB91A}"/>
                </a:ext>
              </a:extLst>
            </p:cNvPr>
            <p:cNvSpPr/>
            <p:nvPr/>
          </p:nvSpPr>
          <p:spPr>
            <a:xfrm>
              <a:off x="9061760" y="14098081"/>
              <a:ext cx="4328867" cy="860116"/>
            </a:xfrm>
            <a:prstGeom prst="roundRect">
              <a:avLst/>
            </a:prstGeom>
            <a:solidFill>
              <a:srgbClr val="FCF2F1"/>
            </a:solidFill>
            <a:ln w="25400">
              <a:solidFill>
                <a:srgbClr val="B22F27"/>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r"/>
              <a:endParaRPr lang="en-US" sz="3600" noProof="0" dirty="0">
                <a:solidFill>
                  <a:schemeClr val="tx1"/>
                </a:solidFill>
              </a:endParaRPr>
            </a:p>
          </p:txBody>
        </p:sp>
        <mc:AlternateContent xmlns:mc="http://schemas.openxmlformats.org/markup-compatibility/2006">
          <mc:Choice xmlns:a14="http://schemas.microsoft.com/office/drawing/2010/main" Requires="a14">
            <p:sp>
              <p:nvSpPr>
                <p:cNvPr id="47" name="Textfeld 46">
                  <a:extLst>
                    <a:ext uri="{FF2B5EF4-FFF2-40B4-BE49-F238E27FC236}">
                      <a16:creationId xmlns:a16="http://schemas.microsoft.com/office/drawing/2014/main" id="{C8697122-1F57-2A95-C751-74F7E5823F08}"/>
                    </a:ext>
                  </a:extLst>
                </p:cNvPr>
                <p:cNvSpPr txBox="1"/>
                <p:nvPr/>
              </p:nvSpPr>
              <p:spPr>
                <a:xfrm>
                  <a:off x="9305642" y="14157997"/>
                  <a:ext cx="3990516" cy="72148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noProof="0" smtClean="0">
                            <a:latin typeface="Cambria Math" panose="02040503050406030204" pitchFamily="18" charset="0"/>
                          </a:rPr>
                          <m:t>𝐶𝑜𝑀</m:t>
                        </m:r>
                        <m:r>
                          <a:rPr lang="en-US" sz="2000" b="0" i="1" noProof="0" smtClean="0">
                            <a:latin typeface="Cambria Math" panose="02040503050406030204" pitchFamily="18" charset="0"/>
                          </a:rPr>
                          <m:t>= </m:t>
                        </m:r>
                        <m:f>
                          <m:fPr>
                            <m:ctrlPr>
                              <a:rPr lang="en-US" sz="2000" b="0" i="1" noProof="0" smtClean="0">
                                <a:latin typeface="Cambria Math" panose="02040503050406030204" pitchFamily="18" charset="0"/>
                              </a:rPr>
                            </m:ctrlPr>
                          </m:fPr>
                          <m:num>
                            <m:nary>
                              <m:naryPr>
                                <m:chr m:val="∑"/>
                                <m:limLoc m:val="subSup"/>
                                <m:ctrlPr>
                                  <a:rPr lang="en-US" sz="2000" b="0" i="1" noProof="0" smtClean="0">
                                    <a:latin typeface="Cambria Math" panose="02040503050406030204" pitchFamily="18" charset="0"/>
                                  </a:rPr>
                                </m:ctrlPr>
                              </m:naryPr>
                              <m:sub>
                                <m:r>
                                  <m:rPr>
                                    <m:brk m:alnAt="25"/>
                                  </m:rPr>
                                  <a:rPr lang="en-US" sz="2000" b="0" i="1" noProof="0" smtClean="0">
                                    <a:latin typeface="Cambria Math" panose="02040503050406030204" pitchFamily="18" charset="0"/>
                                  </a:rPr>
                                  <m:t>𝑖</m:t>
                                </m:r>
                                <m:r>
                                  <a:rPr lang="en-US" sz="2000" b="0" i="1" noProof="0" smtClean="0">
                                    <a:latin typeface="Cambria Math" panose="02040503050406030204" pitchFamily="18" charset="0"/>
                                  </a:rPr>
                                  <m:t>=1</m:t>
                                </m:r>
                              </m:sub>
                              <m:sup>
                                <m:r>
                                  <a:rPr lang="en-US" sz="2000" b="0" i="1" noProof="0" smtClean="0">
                                    <a:latin typeface="Cambria Math" panose="02040503050406030204" pitchFamily="18" charset="0"/>
                                  </a:rPr>
                                  <m:t>25</m:t>
                                </m:r>
                              </m:sup>
                              <m:e>
                                <m:sSub>
                                  <m:sSubPr>
                                    <m:ctrlPr>
                                      <a:rPr lang="en-US" sz="2000" b="0" i="1" noProof="0" smtClean="0">
                                        <a:latin typeface="Cambria Math" panose="02040503050406030204" pitchFamily="18" charset="0"/>
                                      </a:rPr>
                                    </m:ctrlPr>
                                  </m:sSubPr>
                                  <m:e>
                                    <m:r>
                                      <a:rPr lang="en-US" sz="2000" b="0" i="1" noProof="0" smtClean="0">
                                        <a:latin typeface="Cambria Math" panose="02040503050406030204" pitchFamily="18" charset="0"/>
                                      </a:rPr>
                                      <m:t>𝑓𝑟𝑎𝑐𝑡𝑖𝑜𝑛</m:t>
                                    </m:r>
                                  </m:e>
                                  <m:sub>
                                    <m:r>
                                      <a:rPr lang="en-US" sz="2000" b="0" i="1" noProof="0" smtClean="0">
                                        <a:latin typeface="Cambria Math" panose="02040503050406030204" pitchFamily="18" charset="0"/>
                                      </a:rPr>
                                      <m:t>𝑖</m:t>
                                    </m:r>
                                  </m:sub>
                                </m:sSub>
                                <m:r>
                                  <a:rPr lang="en-US" sz="2000" b="0" i="1" noProof="0" smtClean="0">
                                    <a:latin typeface="Cambria Math" panose="02040503050406030204" pitchFamily="18" charset="0"/>
                                  </a:rPr>
                                  <m:t>∗ </m:t>
                                </m:r>
                                <m:sSub>
                                  <m:sSubPr>
                                    <m:ctrlPr>
                                      <a:rPr lang="en-US" sz="2000" b="0" i="1" noProof="0" smtClean="0">
                                        <a:latin typeface="Cambria Math" panose="02040503050406030204" pitchFamily="18" charset="0"/>
                                      </a:rPr>
                                    </m:ctrlPr>
                                  </m:sSubPr>
                                  <m:e>
                                    <m:r>
                                      <a:rPr lang="en-US" sz="2000" b="0" i="1" noProof="0" smtClean="0">
                                        <a:latin typeface="Cambria Math" panose="02040503050406030204" pitchFamily="18" charset="0"/>
                                      </a:rPr>
                                      <m:t>𝑖𝑛𝑡𝑒𝑛𝑠𝑖𝑡𝑦</m:t>
                                    </m:r>
                                  </m:e>
                                  <m:sub>
                                    <m:r>
                                      <a:rPr lang="en-US" sz="2000" b="0" i="1" noProof="0" smtClean="0">
                                        <a:latin typeface="Cambria Math" panose="02040503050406030204" pitchFamily="18" charset="0"/>
                                      </a:rPr>
                                      <m:t>𝑖</m:t>
                                    </m:r>
                                  </m:sub>
                                </m:sSub>
                              </m:e>
                            </m:nary>
                          </m:num>
                          <m:den>
                            <m:nary>
                              <m:naryPr>
                                <m:chr m:val="∑"/>
                                <m:limLoc m:val="subSup"/>
                                <m:ctrlPr>
                                  <a:rPr lang="en-US" sz="2000" b="0" i="1" noProof="0" smtClean="0">
                                    <a:latin typeface="Cambria Math" panose="02040503050406030204" pitchFamily="18" charset="0"/>
                                  </a:rPr>
                                </m:ctrlPr>
                              </m:naryPr>
                              <m:sub>
                                <m:r>
                                  <m:rPr>
                                    <m:brk m:alnAt="25"/>
                                  </m:rPr>
                                  <a:rPr lang="en-US" sz="2000" b="0" i="1" noProof="0" smtClean="0">
                                    <a:latin typeface="Cambria Math" panose="02040503050406030204" pitchFamily="18" charset="0"/>
                                  </a:rPr>
                                  <m:t>𝑖</m:t>
                                </m:r>
                                <m:r>
                                  <a:rPr lang="en-US" sz="2000" b="0" i="1" noProof="0" smtClean="0">
                                    <a:latin typeface="Cambria Math" panose="02040503050406030204" pitchFamily="18" charset="0"/>
                                  </a:rPr>
                                  <m:t>=1</m:t>
                                </m:r>
                              </m:sub>
                              <m:sup>
                                <m:r>
                                  <a:rPr lang="en-US" sz="2000" b="0" i="1" noProof="0" smtClean="0">
                                    <a:latin typeface="Cambria Math" panose="02040503050406030204" pitchFamily="18" charset="0"/>
                                  </a:rPr>
                                  <m:t>25</m:t>
                                </m:r>
                              </m:sup>
                              <m:e>
                                <m:sSub>
                                  <m:sSubPr>
                                    <m:ctrlPr>
                                      <a:rPr lang="en-US" sz="2000" b="0" i="1" noProof="0" smtClean="0">
                                        <a:latin typeface="Cambria Math" panose="02040503050406030204" pitchFamily="18" charset="0"/>
                                      </a:rPr>
                                    </m:ctrlPr>
                                  </m:sSubPr>
                                  <m:e>
                                    <m:r>
                                      <a:rPr lang="en-US" sz="2000" b="0" i="1" noProof="0" smtClean="0">
                                        <a:latin typeface="Cambria Math" panose="02040503050406030204" pitchFamily="18" charset="0"/>
                                      </a:rPr>
                                      <m:t>𝑖𝑛𝑡𝑒𝑛𝑠𝑖𝑡𝑦</m:t>
                                    </m:r>
                                  </m:e>
                                  <m:sub>
                                    <m:r>
                                      <a:rPr lang="en-US" sz="2000" b="0" i="1" noProof="0" smtClean="0">
                                        <a:latin typeface="Cambria Math" panose="02040503050406030204" pitchFamily="18" charset="0"/>
                                      </a:rPr>
                                      <m:t>𝑖</m:t>
                                    </m:r>
                                  </m:sub>
                                </m:sSub>
                              </m:e>
                            </m:nary>
                          </m:den>
                        </m:f>
                      </m:oMath>
                    </m:oMathPara>
                  </a14:m>
                  <a:endParaRPr lang="en-US" sz="2000" noProof="0" dirty="0"/>
                </a:p>
              </p:txBody>
            </p:sp>
          </mc:Choice>
          <mc:Fallback>
            <p:sp>
              <p:nvSpPr>
                <p:cNvPr id="47" name="Textfeld 46">
                  <a:extLst>
                    <a:ext uri="{FF2B5EF4-FFF2-40B4-BE49-F238E27FC236}">
                      <a16:creationId xmlns:a16="http://schemas.microsoft.com/office/drawing/2014/main" id="{C8697122-1F57-2A95-C751-74F7E5823F08}"/>
                    </a:ext>
                  </a:extLst>
                </p:cNvPr>
                <p:cNvSpPr txBox="1">
                  <a:spLocks noRot="1" noChangeAspect="1" noMove="1" noResize="1" noEditPoints="1" noAdjustHandles="1" noChangeArrowheads="1" noChangeShapeType="1" noTextEdit="1"/>
                </p:cNvSpPr>
                <p:nvPr/>
              </p:nvSpPr>
              <p:spPr>
                <a:xfrm>
                  <a:off x="9305642" y="14157997"/>
                  <a:ext cx="3990516" cy="721480"/>
                </a:xfrm>
                <a:prstGeom prst="rect">
                  <a:avLst/>
                </a:prstGeom>
                <a:blipFill>
                  <a:blip r:embed="rId15"/>
                  <a:stretch>
                    <a:fillRect/>
                  </a:stretch>
                </a:blipFill>
              </p:spPr>
              <p:txBody>
                <a:bodyPr/>
                <a:lstStyle/>
                <a:p>
                  <a:r>
                    <a:rPr lang="de-DE">
                      <a:noFill/>
                    </a:rPr>
                    <a:t> </a:t>
                  </a:r>
                </a:p>
              </p:txBody>
            </p:sp>
          </mc:Fallback>
        </mc:AlternateContent>
      </p:grpSp>
      <p:graphicFrame>
        <p:nvGraphicFramePr>
          <p:cNvPr id="48" name="Diagramm 47">
            <a:extLst>
              <a:ext uri="{FF2B5EF4-FFF2-40B4-BE49-F238E27FC236}">
                <a16:creationId xmlns:a16="http://schemas.microsoft.com/office/drawing/2014/main" id="{B4582048-10B5-61D2-9583-8E75A86FF2D5}"/>
              </a:ext>
            </a:extLst>
          </p:cNvPr>
          <p:cNvGraphicFramePr/>
          <p:nvPr>
            <p:extLst>
              <p:ext uri="{D42A27DB-BD31-4B8C-83A1-F6EECF244321}">
                <p14:modId xmlns:p14="http://schemas.microsoft.com/office/powerpoint/2010/main" val="930634812"/>
              </p:ext>
            </p:extLst>
          </p:nvPr>
        </p:nvGraphicFramePr>
        <p:xfrm>
          <a:off x="10284771" y="18443121"/>
          <a:ext cx="4328867" cy="2525627"/>
        </p:xfrm>
        <a:graphic>
          <a:graphicData uri="http://schemas.openxmlformats.org/drawingml/2006/chart">
            <c:chart xmlns:c="http://schemas.openxmlformats.org/drawingml/2006/chart" xmlns:r="http://schemas.openxmlformats.org/officeDocument/2006/relationships" r:id="rId16"/>
          </a:graphicData>
        </a:graphic>
      </p:graphicFrame>
      <p:sp>
        <p:nvSpPr>
          <p:cNvPr id="49" name="Textfeld 48">
            <a:extLst>
              <a:ext uri="{FF2B5EF4-FFF2-40B4-BE49-F238E27FC236}">
                <a16:creationId xmlns:a16="http://schemas.microsoft.com/office/drawing/2014/main" id="{06A51717-529C-69ED-4034-81B1351AD584}"/>
              </a:ext>
            </a:extLst>
          </p:cNvPr>
          <p:cNvSpPr txBox="1"/>
          <p:nvPr/>
        </p:nvSpPr>
        <p:spPr>
          <a:xfrm>
            <a:off x="898676" y="19136735"/>
            <a:ext cx="9214407" cy="3631763"/>
          </a:xfrm>
          <a:prstGeom prst="rect">
            <a:avLst/>
          </a:prstGeom>
          <a:noFill/>
        </p:spPr>
        <p:txBody>
          <a:bodyPr wrap="square" rtlCol="0">
            <a:spAutoFit/>
          </a:bodyPr>
          <a:lstStyle/>
          <a:p>
            <a:pPr algn="just"/>
            <a:r>
              <a:rPr lang="en-US" sz="2400" b="1" noProof="0" dirty="0">
                <a:latin typeface="Source Sans Pro" panose="020B0503030403020204" pitchFamily="34" charset="0"/>
                <a:ea typeface="Source Sans Pro" panose="020B0503030403020204" pitchFamily="34" charset="0"/>
              </a:rPr>
              <a:t>Statistical Analysis</a:t>
            </a:r>
          </a:p>
          <a:p>
            <a:pPr algn="just"/>
            <a:endParaRPr lang="en-US" sz="1000" noProof="0" dirty="0">
              <a:latin typeface="Source Sans Pro" panose="020B0503030403020204" pitchFamily="34" charset="0"/>
              <a:ea typeface="Source Sans Pro" panose="020B0503030403020204" pitchFamily="34" charset="0"/>
            </a:endParaRPr>
          </a:p>
          <a:p>
            <a:pPr algn="just"/>
            <a:r>
              <a:rPr lang="en-US" sz="2400" b="1" noProof="0" dirty="0">
                <a:latin typeface="Source Sans Pro" panose="020B0503030403020204" pitchFamily="34" charset="0"/>
                <a:ea typeface="Source Sans Pro" panose="020B0503030403020204" pitchFamily="34" charset="0"/>
              </a:rPr>
              <a:t>T-Test: </a:t>
            </a:r>
            <a:r>
              <a:rPr lang="en-US" sz="2400" noProof="0" dirty="0">
                <a:latin typeface="Source Sans Pro" panose="020B0503030403020204" pitchFamily="34" charset="0"/>
                <a:ea typeface="Source Sans Pro" panose="020B0503030403020204" pitchFamily="34" charset="0"/>
              </a:rPr>
              <a:t>To statistically assess RNA dependence, we computed shift distances from </a:t>
            </a:r>
            <a:r>
              <a:rPr lang="en-US" sz="2400" noProof="0" dirty="0" err="1">
                <a:latin typeface="Source Sans Pro" panose="020B0503030403020204" pitchFamily="34" charset="0"/>
                <a:ea typeface="Source Sans Pro" panose="020B0503030403020204" pitchFamily="34" charset="0"/>
              </a:rPr>
              <a:t>CoM</a:t>
            </a:r>
            <a:r>
              <a:rPr lang="en-US" sz="2400" noProof="0" dirty="0">
                <a:latin typeface="Source Sans Pro" panose="020B0503030403020204" pitchFamily="34" charset="0"/>
                <a:ea typeface="Source Sans Pro" panose="020B0503030403020204" pitchFamily="34" charset="0"/>
              </a:rPr>
              <a:t> values across all replicates. A Shapiro-Wilk test was performed to confirm normality. If normally distributed, a one-sided t-test was used to assess whether the mean shift exceeded 1. </a:t>
            </a:r>
          </a:p>
          <a:p>
            <a:pPr algn="just"/>
            <a:endParaRPr lang="en-US" sz="1000" noProof="0" dirty="0">
              <a:latin typeface="Source Sans Pro" panose="020B0503030403020204" pitchFamily="34" charset="0"/>
              <a:ea typeface="Source Sans Pro" panose="020B0503030403020204" pitchFamily="34" charset="0"/>
            </a:endParaRPr>
          </a:p>
          <a:p>
            <a:pPr algn="just"/>
            <a:r>
              <a:rPr lang="en-US" sz="2400" noProof="0" dirty="0">
                <a:latin typeface="Source Sans Pro" panose="020B0503030403020204" pitchFamily="34" charset="0"/>
                <a:ea typeface="Source Sans Pro" panose="020B0503030403020204" pitchFamily="34" charset="0"/>
              </a:rPr>
              <a:t>Out of 7159 </a:t>
            </a:r>
            <a:r>
              <a:rPr lang="en-US" sz="2400" noProof="0" dirty="0" err="1">
                <a:latin typeface="Source Sans Pro" panose="020B0503030403020204" pitchFamily="34" charset="0"/>
                <a:ea typeface="Source Sans Pro" panose="020B0503030403020204" pitchFamily="34" charset="0"/>
              </a:rPr>
              <a:t>analysed</a:t>
            </a:r>
            <a:r>
              <a:rPr lang="en-US" sz="2400" noProof="0" dirty="0">
                <a:latin typeface="Source Sans Pro" panose="020B0503030403020204" pitchFamily="34" charset="0"/>
                <a:ea typeface="Source Sans Pro" panose="020B0503030403020204" pitchFamily="34" charset="0"/>
              </a:rPr>
              <a:t> Proteins, </a:t>
            </a:r>
            <a:r>
              <a:rPr lang="en-US" sz="2400" b="1" noProof="0" dirty="0">
                <a:latin typeface="Source Sans Pro" panose="020B0503030403020204" pitchFamily="34" charset="0"/>
                <a:ea typeface="Source Sans Pro" panose="020B0503030403020204" pitchFamily="34" charset="0"/>
              </a:rPr>
              <a:t>794 </a:t>
            </a:r>
            <a:r>
              <a:rPr lang="en-US" sz="2400" b="1" noProof="0" dirty="0" err="1">
                <a:latin typeface="Source Sans Pro" panose="020B0503030403020204" pitchFamily="34" charset="0"/>
                <a:ea typeface="Source Sans Pro" panose="020B0503030403020204" pitchFamily="34" charset="0"/>
              </a:rPr>
              <a:t>exihibited</a:t>
            </a:r>
            <a:r>
              <a:rPr lang="en-US" sz="2400" b="1" noProof="0" dirty="0">
                <a:latin typeface="Source Sans Pro" panose="020B0503030403020204" pitchFamily="34" charset="0"/>
                <a:ea typeface="Source Sans Pro" panose="020B0503030403020204" pitchFamily="34" charset="0"/>
              </a:rPr>
              <a:t> a significant shift  </a:t>
            </a:r>
            <a:r>
              <a:rPr lang="en-US" sz="2400" noProof="0" dirty="0">
                <a:latin typeface="Source Sans Pro" panose="020B0503030403020204" pitchFamily="34" charset="0"/>
                <a:ea typeface="Source Sans Pro" panose="020B0503030403020204" pitchFamily="34" charset="0"/>
              </a:rPr>
              <a:t>and where classified as RBPs. </a:t>
            </a:r>
          </a:p>
          <a:p>
            <a:pPr algn="just"/>
            <a:endParaRPr lang="en-US" sz="2400" noProof="0" dirty="0">
              <a:latin typeface="Source Sans Pro" panose="020B0503030403020204" pitchFamily="34" charset="0"/>
              <a:ea typeface="Source Sans Pro" panose="020B0503030403020204" pitchFamily="34" charset="0"/>
            </a:endParaRPr>
          </a:p>
          <a:p>
            <a:endParaRPr lang="en-US" noProof="0" dirty="0"/>
          </a:p>
        </p:txBody>
      </p:sp>
      <p:sp>
        <p:nvSpPr>
          <p:cNvPr id="50" name="Textfeld 49">
            <a:extLst>
              <a:ext uri="{FF2B5EF4-FFF2-40B4-BE49-F238E27FC236}">
                <a16:creationId xmlns:a16="http://schemas.microsoft.com/office/drawing/2014/main" id="{71AC231F-D6F1-37AC-E477-4F200AD7EBA5}"/>
              </a:ext>
            </a:extLst>
          </p:cNvPr>
          <p:cNvSpPr txBox="1"/>
          <p:nvPr/>
        </p:nvSpPr>
        <p:spPr>
          <a:xfrm>
            <a:off x="10205042" y="21096358"/>
            <a:ext cx="4488326" cy="646331"/>
          </a:xfrm>
          <a:prstGeom prst="rect">
            <a:avLst/>
          </a:prstGeom>
          <a:noFill/>
        </p:spPr>
        <p:txBody>
          <a:bodyPr wrap="square" rtlCol="0">
            <a:spAutoFit/>
          </a:bodyPr>
          <a:lstStyle/>
          <a:p>
            <a:pPr algn="just"/>
            <a:r>
              <a:rPr lang="en-US" sz="1200" b="1" i="1" dirty="0">
                <a:latin typeface="Source Sans Pro" panose="020B0503030403020204" pitchFamily="34" charset="0"/>
                <a:ea typeface="Source Sans Pro" panose="020B0503030403020204" pitchFamily="34" charset="0"/>
              </a:rPr>
              <a:t>Fig</a:t>
            </a:r>
            <a:r>
              <a:rPr lang="en-US" sz="1200" b="1" i="1" noProof="0" dirty="0">
                <a:latin typeface="Source Sans Pro" panose="020B0503030403020204" pitchFamily="34" charset="0"/>
                <a:ea typeface="Source Sans Pro" panose="020B0503030403020204" pitchFamily="34" charset="0"/>
              </a:rPr>
              <a:t>. X Results and Limitations of Shift </a:t>
            </a:r>
            <a:r>
              <a:rPr lang="en-US" sz="1200" b="1" i="1" noProof="0" dirty="0" err="1">
                <a:latin typeface="Source Sans Pro" panose="020B0503030403020204" pitchFamily="34" charset="0"/>
                <a:ea typeface="Source Sans Pro" panose="020B0503030403020204" pitchFamily="34" charset="0"/>
              </a:rPr>
              <a:t>Sginificance</a:t>
            </a:r>
            <a:r>
              <a:rPr lang="en-US" sz="1200" b="1" i="1" noProof="0" dirty="0">
                <a:latin typeface="Source Sans Pro" panose="020B0503030403020204" pitchFamily="34" charset="0"/>
                <a:ea typeface="Source Sans Pro" panose="020B0503030403020204" pitchFamily="34" charset="0"/>
              </a:rPr>
              <a:t> Testing: </a:t>
            </a:r>
            <a:r>
              <a:rPr lang="en-US" sz="1200" i="1" noProof="0" dirty="0">
                <a:latin typeface="Source Sans Pro" panose="020B0503030403020204" pitchFamily="34" charset="0"/>
                <a:ea typeface="Source Sans Pro" panose="020B0503030403020204" pitchFamily="34" charset="0"/>
              </a:rPr>
              <a:t>Outcome of t-test and pipeline evaluation for all proteins, with representation of all excluded proteins. </a:t>
            </a:r>
          </a:p>
        </p:txBody>
      </p:sp>
      <p:sp>
        <p:nvSpPr>
          <p:cNvPr id="51" name="Textfeld 50">
            <a:extLst>
              <a:ext uri="{FF2B5EF4-FFF2-40B4-BE49-F238E27FC236}">
                <a16:creationId xmlns:a16="http://schemas.microsoft.com/office/drawing/2014/main" id="{1EFE5839-827F-4EE7-93B1-21F410F3AF68}"/>
              </a:ext>
            </a:extLst>
          </p:cNvPr>
          <p:cNvSpPr txBox="1"/>
          <p:nvPr/>
        </p:nvSpPr>
        <p:spPr>
          <a:xfrm>
            <a:off x="8478844" y="16779116"/>
            <a:ext cx="6282985" cy="461665"/>
          </a:xfrm>
          <a:prstGeom prst="rect">
            <a:avLst/>
          </a:prstGeom>
          <a:noFill/>
        </p:spPr>
        <p:txBody>
          <a:bodyPr wrap="square" rtlCol="0">
            <a:spAutoFit/>
          </a:bodyPr>
          <a:lstStyle/>
          <a:p>
            <a:r>
              <a:rPr lang="en-US" sz="1200" b="1" i="1" dirty="0">
                <a:latin typeface="Source Sans Pro" panose="020B0503030403020204" pitchFamily="34" charset="0"/>
                <a:ea typeface="Source Sans Pro" panose="020B0503030403020204" pitchFamily="34" charset="0"/>
              </a:rPr>
              <a:t>Fig</a:t>
            </a:r>
            <a:r>
              <a:rPr lang="en-US" sz="1200" b="1" i="1" noProof="0" dirty="0">
                <a:latin typeface="Source Sans Pro" panose="020B0503030403020204" pitchFamily="34" charset="0"/>
                <a:ea typeface="Source Sans Pro" panose="020B0503030403020204" pitchFamily="34" charset="0"/>
              </a:rPr>
              <a:t>. X  Intensity profile of RS6 : </a:t>
            </a:r>
            <a:r>
              <a:rPr lang="en-US" sz="1200" i="1" noProof="0" dirty="0">
                <a:latin typeface="Source Sans Pro" panose="020B0503030403020204" pitchFamily="34" charset="0"/>
                <a:ea typeface="Source Sans Pro" panose="020B0503030403020204" pitchFamily="34" charset="0"/>
              </a:rPr>
              <a:t>Plot shows normalized signal distributions as well as extracted descriptive parameters such as peak positions, peak heights, and shift distance, t-test </a:t>
            </a:r>
            <a:r>
              <a:rPr lang="en-US" sz="1200" i="1" noProof="0" dirty="0" err="1">
                <a:latin typeface="Source Sans Pro" panose="020B0503030403020204" pitchFamily="34" charset="0"/>
                <a:ea typeface="Source Sans Pro" panose="020B0503030403020204" pitchFamily="34" charset="0"/>
              </a:rPr>
              <a:t>rsults</a:t>
            </a:r>
            <a:r>
              <a:rPr lang="en-US" sz="1200" i="1" noProof="0" dirty="0">
                <a:latin typeface="Source Sans Pro" panose="020B0503030403020204" pitchFamily="34" charset="0"/>
                <a:ea typeface="Source Sans Pro" panose="020B0503030403020204" pitchFamily="34" charset="0"/>
              </a:rPr>
              <a:t>, etc. </a:t>
            </a:r>
          </a:p>
        </p:txBody>
      </p:sp>
      <p:sp>
        <p:nvSpPr>
          <p:cNvPr id="13" name="Textfeld 12">
            <a:extLst>
              <a:ext uri="{FF2B5EF4-FFF2-40B4-BE49-F238E27FC236}">
                <a16:creationId xmlns:a16="http://schemas.microsoft.com/office/drawing/2014/main" id="{B1FDECB6-1FBA-D64A-249B-C2A37669EFAA}"/>
              </a:ext>
            </a:extLst>
          </p:cNvPr>
          <p:cNvSpPr txBox="1"/>
          <p:nvPr/>
        </p:nvSpPr>
        <p:spPr>
          <a:xfrm>
            <a:off x="830996" y="7194777"/>
            <a:ext cx="6015282" cy="5262979"/>
          </a:xfrm>
          <a:prstGeom prst="rect">
            <a:avLst/>
          </a:prstGeom>
          <a:noFill/>
        </p:spPr>
        <p:txBody>
          <a:bodyPr wrap="square" rtlCol="0">
            <a:spAutoFit/>
          </a:bodyPr>
          <a:lstStyle/>
          <a:p>
            <a:r>
              <a:rPr lang="en-US" sz="2400" noProof="0" dirty="0"/>
              <a:t>To verify the reproducibility of the triplicates in our dataset, Spearman correlations were calculated between all replicate–fraction combinations. The resulting correlation coefficients (</a:t>
            </a:r>
            <a:r>
              <a:rPr lang="en-US" sz="2400" noProof="0" dirty="0" err="1"/>
              <a:t>r-values</a:t>
            </a:r>
            <a:r>
              <a:rPr lang="en-US" sz="2400" noProof="0" dirty="0"/>
              <a:t>) were visualized as two separate heatmaps - one for the RNase treatment (Fig. X on the right) and one for the control condition. </a:t>
            </a:r>
            <a:endParaRPr lang="en-US" sz="2400" dirty="0"/>
          </a:p>
          <a:p>
            <a:r>
              <a:rPr lang="en-US" sz="2400" noProof="0" dirty="0"/>
              <a:t>Reproducibility is indicated by high correlations within corresponding fractions across replicates, which should appear as prominent diagonal patterns in 3×3 blocks on the heatmaps. </a:t>
            </a:r>
            <a:r>
              <a:rPr lang="en-US" sz="2400" dirty="0"/>
              <a:t>This diagonal correlation structure was evident in both treatments.</a:t>
            </a:r>
            <a:endParaRPr lang="en-US" sz="2400" noProof="0" dirty="0"/>
          </a:p>
        </p:txBody>
      </p:sp>
      <p:pic>
        <p:nvPicPr>
          <p:cNvPr id="53" name="Grafik 52" descr="Ein Bild, das Text, Screenshot, Farbigkeit, Reihe enthält.&#10;&#10;KI-generierte Inhalte können fehlerhaft sein.">
            <a:extLst>
              <a:ext uri="{FF2B5EF4-FFF2-40B4-BE49-F238E27FC236}">
                <a16:creationId xmlns:a16="http://schemas.microsoft.com/office/drawing/2014/main" id="{BAAF9A28-A00D-D8F6-8487-F57CBEA64C0C}"/>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7311060" y="7217510"/>
            <a:ext cx="7082565" cy="4721710"/>
          </a:xfrm>
          <a:prstGeom prst="rect">
            <a:avLst/>
          </a:prstGeom>
        </p:spPr>
      </p:pic>
      <p:sp>
        <p:nvSpPr>
          <p:cNvPr id="56" name="Textfeld 55">
            <a:extLst>
              <a:ext uri="{FF2B5EF4-FFF2-40B4-BE49-F238E27FC236}">
                <a16:creationId xmlns:a16="http://schemas.microsoft.com/office/drawing/2014/main" id="{7866C7D8-BD84-2809-E6DA-3A7BCF109C79}"/>
              </a:ext>
            </a:extLst>
          </p:cNvPr>
          <p:cNvSpPr txBox="1"/>
          <p:nvPr/>
        </p:nvSpPr>
        <p:spPr>
          <a:xfrm>
            <a:off x="7278015" y="11954804"/>
            <a:ext cx="7115610" cy="646331"/>
          </a:xfrm>
          <a:prstGeom prst="rect">
            <a:avLst/>
          </a:prstGeom>
          <a:noFill/>
        </p:spPr>
        <p:txBody>
          <a:bodyPr wrap="square" rtlCol="0">
            <a:spAutoFit/>
          </a:bodyPr>
          <a:lstStyle/>
          <a:p>
            <a:r>
              <a:rPr lang="de-DE" sz="1200" b="1" i="1" dirty="0"/>
              <a:t>Fig. X </a:t>
            </a:r>
            <a:r>
              <a:rPr lang="de-DE" sz="1200" b="1" i="1" dirty="0" err="1"/>
              <a:t>Reproducibility</a:t>
            </a:r>
            <a:r>
              <a:rPr lang="de-DE" sz="1200" b="1" i="1" dirty="0"/>
              <a:t> </a:t>
            </a:r>
            <a:r>
              <a:rPr lang="de-DE" sz="1200" b="1" i="1" dirty="0" err="1"/>
              <a:t>heatmap</a:t>
            </a:r>
            <a:r>
              <a:rPr lang="de-DE" sz="1200" b="1" i="1" dirty="0"/>
              <a:t> (</a:t>
            </a:r>
            <a:r>
              <a:rPr lang="de-DE" sz="1200" b="1" i="1" dirty="0" err="1"/>
              <a:t>RNase</a:t>
            </a:r>
            <a:r>
              <a:rPr lang="de-DE" sz="1200" b="1" i="1" dirty="0"/>
              <a:t>, Spearman </a:t>
            </a:r>
            <a:r>
              <a:rPr lang="de-DE" sz="1200" b="1" i="1" dirty="0" err="1"/>
              <a:t>correlation</a:t>
            </a:r>
            <a:r>
              <a:rPr lang="de-DE" sz="1200" b="1" i="1" dirty="0"/>
              <a:t>): </a:t>
            </a:r>
            <a:r>
              <a:rPr lang="de-DE" sz="1200" dirty="0" err="1"/>
              <a:t>Heatmap</a:t>
            </a:r>
            <a:r>
              <a:rPr lang="de-DE" sz="1200" dirty="0"/>
              <a:t> </a:t>
            </a:r>
            <a:r>
              <a:rPr lang="de-DE" sz="1200" dirty="0" err="1"/>
              <a:t>displays</a:t>
            </a:r>
            <a:r>
              <a:rPr lang="de-DE" sz="1200" dirty="0"/>
              <a:t> </a:t>
            </a:r>
            <a:r>
              <a:rPr lang="de-DE" sz="1200" dirty="0" err="1"/>
              <a:t>pairwise</a:t>
            </a:r>
            <a:r>
              <a:rPr lang="de-DE" sz="1200" dirty="0"/>
              <a:t> Spearman </a:t>
            </a:r>
            <a:r>
              <a:rPr lang="de-DE" sz="1200" dirty="0" err="1"/>
              <a:t>correlation</a:t>
            </a:r>
            <a:r>
              <a:rPr lang="de-DE" sz="1200" dirty="0"/>
              <a:t> </a:t>
            </a:r>
            <a:r>
              <a:rPr lang="de-DE" sz="1200" dirty="0" err="1"/>
              <a:t>coefficients</a:t>
            </a:r>
            <a:r>
              <a:rPr lang="de-DE" sz="1200" dirty="0"/>
              <a:t> </a:t>
            </a:r>
            <a:r>
              <a:rPr lang="de-DE" sz="1200" dirty="0" err="1"/>
              <a:t>between</a:t>
            </a:r>
            <a:r>
              <a:rPr lang="de-DE" sz="1200" dirty="0"/>
              <a:t> all </a:t>
            </a:r>
            <a:r>
              <a:rPr lang="de-DE" sz="1200" dirty="0" err="1"/>
              <a:t>replicate</a:t>
            </a:r>
            <a:r>
              <a:rPr lang="de-DE" sz="1200" dirty="0"/>
              <a:t>–</a:t>
            </a:r>
            <a:r>
              <a:rPr lang="de-DE" sz="1200" dirty="0" err="1"/>
              <a:t>fraction</a:t>
            </a:r>
            <a:r>
              <a:rPr lang="de-DE" sz="1200" dirty="0"/>
              <a:t> </a:t>
            </a:r>
            <a:r>
              <a:rPr lang="de-DE" sz="1200" dirty="0" err="1"/>
              <a:t>combinations</a:t>
            </a:r>
            <a:r>
              <a:rPr lang="de-DE" sz="1200" dirty="0"/>
              <a:t> </a:t>
            </a:r>
            <a:r>
              <a:rPr lang="de-DE" sz="1200" dirty="0" err="1"/>
              <a:t>under</a:t>
            </a:r>
            <a:r>
              <a:rPr lang="de-DE" sz="1200" dirty="0"/>
              <a:t> </a:t>
            </a:r>
            <a:r>
              <a:rPr lang="de-DE" sz="1200" dirty="0" err="1"/>
              <a:t>RNase</a:t>
            </a:r>
            <a:r>
              <a:rPr lang="de-DE" sz="1200" dirty="0"/>
              <a:t> </a:t>
            </a:r>
            <a:r>
              <a:rPr lang="de-DE" sz="1200" dirty="0" err="1"/>
              <a:t>treatment</a:t>
            </a:r>
            <a:r>
              <a:rPr lang="de-DE" sz="1200" dirty="0"/>
              <a:t>. High </a:t>
            </a:r>
            <a:r>
              <a:rPr lang="de-DE" sz="1200" dirty="0" err="1"/>
              <a:t>correlations</a:t>
            </a:r>
            <a:r>
              <a:rPr lang="de-DE" sz="1200" dirty="0"/>
              <a:t> </a:t>
            </a:r>
            <a:r>
              <a:rPr lang="de-DE" sz="1200" dirty="0" err="1"/>
              <a:t>within</a:t>
            </a:r>
            <a:r>
              <a:rPr lang="de-DE" sz="1200" dirty="0"/>
              <a:t> 3×3 diagonal </a:t>
            </a:r>
            <a:r>
              <a:rPr lang="de-DE" sz="1200" dirty="0" err="1"/>
              <a:t>blocks</a:t>
            </a:r>
            <a:r>
              <a:rPr lang="de-DE" sz="1200" dirty="0"/>
              <a:t> </a:t>
            </a:r>
            <a:r>
              <a:rPr lang="de-DE" sz="1200" dirty="0" err="1"/>
              <a:t>indicate</a:t>
            </a:r>
            <a:r>
              <a:rPr lang="de-DE" sz="1200" dirty="0"/>
              <a:t> strong </a:t>
            </a:r>
            <a:r>
              <a:rPr lang="de-DE" sz="1200" dirty="0" err="1"/>
              <a:t>reproducibility</a:t>
            </a:r>
            <a:r>
              <a:rPr lang="de-DE" sz="1200" dirty="0"/>
              <a:t> </a:t>
            </a:r>
            <a:r>
              <a:rPr lang="de-DE" sz="1200" dirty="0" err="1"/>
              <a:t>across</a:t>
            </a:r>
            <a:r>
              <a:rPr lang="de-DE" sz="1200" dirty="0"/>
              <a:t> </a:t>
            </a:r>
            <a:r>
              <a:rPr lang="de-DE" sz="1200" dirty="0" err="1"/>
              <a:t>corresponding</a:t>
            </a:r>
            <a:r>
              <a:rPr lang="de-DE" sz="1200" dirty="0"/>
              <a:t> </a:t>
            </a:r>
            <a:r>
              <a:rPr lang="de-DE" sz="1200" dirty="0" err="1"/>
              <a:t>fractions</a:t>
            </a:r>
            <a:r>
              <a:rPr lang="de-DE" sz="1200" dirty="0"/>
              <a:t>.</a:t>
            </a:r>
            <a:endParaRPr lang="en-US" sz="1200" i="1" noProof="0" dirty="0">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361391100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spPr>
      <a:bodyPr rtlCol="0" anchor="t"/>
      <a:lstStyle>
        <a:defPPr algn="r">
          <a:defRPr sz="3600" dirty="0">
            <a:solidFill>
              <a:schemeClr val="tx1"/>
            </a:solidFill>
          </a:defRPr>
        </a:defPPr>
      </a:lstStyle>
      <a:style>
        <a:lnRef idx="2">
          <a:schemeClr val="accent1">
            <a:shade val="15000"/>
          </a:schemeClr>
        </a:lnRef>
        <a:fillRef idx="1">
          <a:schemeClr val="accent1"/>
        </a:fillRef>
        <a:effectRef idx="0">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1051</Words>
  <Application>Microsoft Office PowerPoint</Application>
  <PresentationFormat>Benutzerdefiniert</PresentationFormat>
  <Paragraphs>65</Paragraphs>
  <Slides>2</Slides>
  <Notes>2</Notes>
  <HiddenSlides>0</HiddenSlides>
  <MMClips>0</MMClips>
  <ScaleCrop>false</ScaleCrop>
  <HeadingPairs>
    <vt:vector size="8" baseType="variant">
      <vt:variant>
        <vt:lpstr>Verwendete Schriftarten</vt:lpstr>
      </vt:variant>
      <vt:variant>
        <vt:i4>5</vt:i4>
      </vt:variant>
      <vt:variant>
        <vt:lpstr>Design</vt:lpstr>
      </vt:variant>
      <vt:variant>
        <vt:i4>1</vt:i4>
      </vt:variant>
      <vt:variant>
        <vt:lpstr>Eingebettete OLE-Server</vt:lpstr>
      </vt:variant>
      <vt:variant>
        <vt:i4>1</vt:i4>
      </vt:variant>
      <vt:variant>
        <vt:lpstr>Folientitel</vt:lpstr>
      </vt:variant>
      <vt:variant>
        <vt:i4>2</vt:i4>
      </vt:variant>
    </vt:vector>
  </HeadingPairs>
  <TitlesOfParts>
    <vt:vector size="9" baseType="lpstr">
      <vt:lpstr>Aptos</vt:lpstr>
      <vt:lpstr>Aptos Display</vt:lpstr>
      <vt:lpstr>Arial</vt:lpstr>
      <vt:lpstr>Cambria Math</vt:lpstr>
      <vt:lpstr>Source Sans Pro</vt:lpstr>
      <vt:lpstr>Office</vt:lpstr>
      <vt:lpstr>think-cell Folie</vt:lpstr>
      <vt:lpstr>PowerPoint-Präsentation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Cihan Zeyrek</dc:creator>
  <cp:lastModifiedBy>Cihan Zeyrek</cp:lastModifiedBy>
  <cp:revision>5</cp:revision>
  <dcterms:created xsi:type="dcterms:W3CDTF">2025-06-30T15:36:19Z</dcterms:created>
  <dcterms:modified xsi:type="dcterms:W3CDTF">2025-07-03T14:16:28Z</dcterms:modified>
</cp:coreProperties>
</file>