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6" dt="2025-07-05T12:46:48.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33" d="100"/>
          <a:sy n="33" d="100"/>
        </p:scale>
        <p:origin x="67"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5T14:36:50.720" v="4811" actId="313"/>
      <pc:docMkLst>
        <pc:docMk/>
      </pc:docMkLst>
      <pc:sldChg chg="addSp delSp modSp del mod">
        <pc:chgData name="Cihan Zeyrek" userId="dd9724baaf2e43d1" providerId="LiveId" clId="{E5A86D5C-552E-4995-AB32-5E49D96B1D3A}" dt="2025-07-04T06:56:45.793" v="4306" actId="2696"/>
        <pc:sldMkLst>
          <pc:docMk/>
          <pc:sldMk cId="4168340417" sldId="256"/>
        </pc:sldMkLst>
      </pc:sldChg>
      <pc:sldChg chg="addSp delSp modSp mod">
        <pc:chgData name="Cihan Zeyrek" userId="dd9724baaf2e43d1" providerId="LiveId" clId="{E5A86D5C-552E-4995-AB32-5E49D96B1D3A}" dt="2025-07-05T14:36:50.720" v="4811" actId="313"/>
        <pc:sldMkLst>
          <pc:docMk/>
          <pc:sldMk cId="3613911005" sldId="258"/>
        </pc:sldMkLst>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add mod">
          <ac:chgData name="Cihan Zeyrek" userId="dd9724baaf2e43d1" providerId="LiveId" clId="{E5A86D5C-552E-4995-AB32-5E49D96B1D3A}" dt="2025-07-05T12:48:31.086" v="4725" actId="1076"/>
          <ac:spMkLst>
            <pc:docMk/>
            <pc:sldMk cId="3613911005" sldId="258"/>
            <ac:spMk id="6" creationId="{61B3F6F8-8981-FA8F-4671-E329864AA8D1}"/>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add mod">
          <ac:chgData name="Cihan Zeyrek" userId="dd9724baaf2e43d1" providerId="LiveId" clId="{E5A86D5C-552E-4995-AB32-5E49D96B1D3A}" dt="2025-07-05T12:46:17.259" v="4656"/>
          <ac:spMkLst>
            <pc:docMk/>
            <pc:sldMk cId="3613911005" sldId="258"/>
            <ac:spMk id="8" creationId="{2AA4E3EC-2BE2-89BA-4E22-85412F733920}"/>
          </ac:spMkLst>
        </pc:spChg>
        <pc:spChg chg="mod">
          <ac:chgData name="Cihan Zeyrek" userId="dd9724baaf2e43d1" providerId="LiveId" clId="{E5A86D5C-552E-4995-AB32-5E49D96B1D3A}" dt="2025-07-05T14:36:24.755" v="4800" actId="790"/>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5T12:47:22.564" v="4661" actId="20577"/>
          <ac:spMkLst>
            <pc:docMk/>
            <pc:sldMk cId="3613911005" sldId="258"/>
            <ac:spMk id="12" creationId="{07BA545E-FE79-BC08-D94C-8D9CD8317AFA}"/>
          </ac:spMkLst>
        </pc:spChg>
        <pc:spChg chg="add del mod">
          <ac:chgData name="Cihan Zeyrek" userId="dd9724baaf2e43d1" providerId="LiveId" clId="{E5A86D5C-552E-4995-AB32-5E49D96B1D3A}" dt="2025-07-05T12:45:37.480" v="4653" actId="478"/>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5T14:33:09.134" v="4761" actId="20577"/>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5T14:36:32.926" v="4809" actId="20577"/>
          <ac:spMkLst>
            <pc:docMk/>
            <pc:sldMk cId="3613911005" sldId="258"/>
            <ac:spMk id="22" creationId="{E69F82B7-9325-55F2-F381-69F57FF389B3}"/>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mod">
          <ac:chgData name="Cihan Zeyrek" userId="dd9724baaf2e43d1" providerId="LiveId" clId="{E5A86D5C-552E-4995-AB32-5E49D96B1D3A}" dt="2025-07-05T14:36:24.755" v="4800" actId="790"/>
          <ac:spMkLst>
            <pc:docMk/>
            <pc:sldMk cId="3613911005" sldId="258"/>
            <ac:spMk id="28" creationId="{723992D3-EA95-7C1B-4D4F-818583FBA106}"/>
          </ac:spMkLst>
        </pc:spChg>
        <pc:spChg chg="mod">
          <ac:chgData name="Cihan Zeyrek" userId="dd9724baaf2e43d1" providerId="LiveId" clId="{E5A86D5C-552E-4995-AB32-5E49D96B1D3A}" dt="2025-07-05T14:36:24.755" v="4800" actId="790"/>
          <ac:spMkLst>
            <pc:docMk/>
            <pc:sldMk cId="3613911005" sldId="258"/>
            <ac:spMk id="31" creationId="{A3986082-ACAE-E00C-E675-E165A9064923}"/>
          </ac:spMkLst>
        </pc:spChg>
        <pc:spChg chg="mod">
          <ac:chgData name="Cihan Zeyrek" userId="dd9724baaf2e43d1" providerId="LiveId" clId="{E5A86D5C-552E-4995-AB32-5E49D96B1D3A}" dt="2025-07-05T14:36:24.755" v="4800" actId="790"/>
          <ac:spMkLst>
            <pc:docMk/>
            <pc:sldMk cId="3613911005" sldId="258"/>
            <ac:spMk id="35" creationId="{885F0DB2-E77C-87F4-8AD3-6F6934502130}"/>
          </ac:spMkLst>
        </pc:spChg>
        <pc:spChg chg="add del mod">
          <ac:chgData name="Cihan Zeyrek" userId="dd9724baaf2e43d1" providerId="LiveId" clId="{E5A86D5C-552E-4995-AB32-5E49D96B1D3A}" dt="2025-07-05T12:46:15.802" v="4655" actId="478"/>
          <ac:spMkLst>
            <pc:docMk/>
            <pc:sldMk cId="3613911005" sldId="258"/>
            <ac:spMk id="36" creationId="{F123235E-33F2-9698-09ED-DD83FD4F8AAD}"/>
          </ac:spMkLst>
        </pc:spChg>
        <pc:spChg chg="mod">
          <ac:chgData name="Cihan Zeyrek" userId="dd9724baaf2e43d1" providerId="LiveId" clId="{E5A86D5C-552E-4995-AB32-5E49D96B1D3A}" dt="2025-07-05T14:34:05.834" v="4780" actId="20577"/>
          <ac:spMkLst>
            <pc:docMk/>
            <pc:sldMk cId="3613911005" sldId="258"/>
            <ac:spMk id="39" creationId="{0604AFDE-5E6E-0DBF-7E4A-46F622D5C0E2}"/>
          </ac:spMkLst>
        </pc:spChg>
        <pc:spChg chg="add mod">
          <ac:chgData name="Cihan Zeyrek" userId="dd9724baaf2e43d1" providerId="LiveId" clId="{E5A86D5C-552E-4995-AB32-5E49D96B1D3A}" dt="2025-07-05T12:46:33.751" v="4658" actId="1076"/>
          <ac:spMkLst>
            <pc:docMk/>
            <pc:sldMk cId="3613911005" sldId="258"/>
            <ac:spMk id="43" creationId="{9C753B82-7F3B-08F2-D5CA-903A2F39B2EF}"/>
          </ac:spMkLst>
        </pc:spChg>
        <pc:spChg chg="add del mod">
          <ac:chgData name="Cihan Zeyrek" userId="dd9724baaf2e43d1" providerId="LiveId" clId="{E5A86D5C-552E-4995-AB32-5E49D96B1D3A}" dt="2025-07-05T12:46:37.085" v="4659" actId="478"/>
          <ac:spMkLst>
            <pc:docMk/>
            <pc:sldMk cId="3613911005" sldId="258"/>
            <ac:spMk id="44" creationId="{C41FF133-ADEB-E4F3-48D0-CDE044ACB3E5}"/>
          </ac:spMkLst>
        </pc:spChg>
        <pc:spChg chg="mod">
          <ac:chgData name="Cihan Zeyrek" userId="dd9724baaf2e43d1" providerId="LiveId" clId="{E5A86D5C-552E-4995-AB32-5E49D96B1D3A}" dt="2025-07-05T14:34:37.793" v="4786" actId="313"/>
          <ac:spMkLst>
            <pc:docMk/>
            <pc:sldMk cId="3613911005" sldId="258"/>
            <ac:spMk id="45" creationId="{5452B7C8-DF77-7401-3D02-10FC4CE350DC}"/>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del mod">
          <ac:chgData name="Cihan Zeyrek" userId="dd9724baaf2e43d1" providerId="LiveId" clId="{E5A86D5C-552E-4995-AB32-5E49D96B1D3A}" dt="2025-07-05T14:34:10.006" v="4781" actId="478"/>
          <ac:spMkLst>
            <pc:docMk/>
            <pc:sldMk cId="3613911005" sldId="258"/>
            <ac:spMk id="67" creationId="{497B7107-C6F9-BC8E-32F9-4EB58EBC3122}"/>
          </ac:spMkLst>
        </pc:spChg>
        <pc:spChg chg="mod">
          <ac:chgData name="Cihan Zeyrek" userId="dd9724baaf2e43d1" providerId="LiveId" clId="{E5A86D5C-552E-4995-AB32-5E49D96B1D3A}" dt="2025-07-05T14:33:25.478" v="4763" actId="1076"/>
          <ac:spMkLst>
            <pc:docMk/>
            <pc:sldMk cId="3613911005" sldId="258"/>
            <ac:spMk id="68" creationId="{CADA5048-84E9-7610-1363-103CE5D313B8}"/>
          </ac:spMkLst>
        </pc:spChg>
        <pc:spChg chg="mod">
          <ac:chgData name="Cihan Zeyrek" userId="dd9724baaf2e43d1" providerId="LiveId" clId="{E5A86D5C-552E-4995-AB32-5E49D96B1D3A}" dt="2025-07-05T14:33:46.323" v="4766" actId="14100"/>
          <ac:spMkLst>
            <pc:docMk/>
            <pc:sldMk cId="3613911005" sldId="258"/>
            <ac:spMk id="69" creationId="{497B7107-C6F9-BC8E-32F9-4EB58EBC3122}"/>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spChg chg="mod">
          <ac:chgData name="Cihan Zeyrek" userId="dd9724baaf2e43d1" providerId="LiveId" clId="{E5A86D5C-552E-4995-AB32-5E49D96B1D3A}" dt="2025-07-05T14:36:50.720" v="4811" actId="313"/>
          <ac:spMkLst>
            <pc:docMk/>
            <pc:sldMk cId="3613911005" sldId="258"/>
            <ac:spMk id="74" creationId="{09012934-17D9-9E1F-A0A5-E6B32DB352BC}"/>
          </ac:spMkLst>
        </pc:spChg>
        <pc:spChg chg="mod">
          <ac:chgData name="Cihan Zeyrek" userId="dd9724baaf2e43d1" providerId="LiveId" clId="{E5A86D5C-552E-4995-AB32-5E49D96B1D3A}" dt="2025-07-05T14:36:24.755" v="4800" actId="790"/>
          <ac:spMkLst>
            <pc:docMk/>
            <pc:sldMk cId="3613911005" sldId="258"/>
            <ac:spMk id="75" creationId="{0C9E6692-E493-9100-A3A2-2553EE851C05}"/>
          </ac:spMkLst>
        </pc:spChg>
        <pc:spChg chg="mod">
          <ac:chgData name="Cihan Zeyrek" userId="dd9724baaf2e43d1" providerId="LiveId" clId="{E5A86D5C-552E-4995-AB32-5E49D96B1D3A}" dt="2025-07-05T14:34:32.437" v="4785" actId="20577"/>
          <ac:spMkLst>
            <pc:docMk/>
            <pc:sldMk cId="3613911005" sldId="258"/>
            <ac:spMk id="80" creationId="{5F87CEC2-C09A-D583-E252-B532722A3A72}"/>
          </ac:spMkLst>
        </pc:spChg>
        <pc:spChg chg="mod">
          <ac:chgData name="Cihan Zeyrek" userId="dd9724baaf2e43d1" providerId="LiveId" clId="{E5A86D5C-552E-4995-AB32-5E49D96B1D3A}" dt="2025-07-05T14:36:24.755" v="4800" actId="790"/>
          <ac:spMkLst>
            <pc:docMk/>
            <pc:sldMk cId="3613911005" sldId="258"/>
            <ac:spMk id="81" creationId="{41369DCA-196A-371D-5FD4-AD524426A0EC}"/>
          </ac:spMkLst>
        </pc:spChg>
        <pc:spChg chg="mod">
          <ac:chgData name="Cihan Zeyrek" userId="dd9724baaf2e43d1" providerId="LiveId" clId="{E5A86D5C-552E-4995-AB32-5E49D96B1D3A}" dt="2025-07-05T14:35:57.010" v="4799" actId="20577"/>
          <ac:spMkLst>
            <pc:docMk/>
            <pc:sldMk cId="3613911005" sldId="258"/>
            <ac:spMk id="83" creationId="{FB6012F1-D660-D8EE-62F5-079445394ECC}"/>
          </ac:spMkLst>
        </pc:spChg>
        <pc:spChg chg="mod">
          <ac:chgData name="Cihan Zeyrek" userId="dd9724baaf2e43d1" providerId="LiveId" clId="{E5A86D5C-552E-4995-AB32-5E49D96B1D3A}" dt="2025-07-05T14:35:03.017" v="4789" actId="20577"/>
          <ac:spMkLst>
            <pc:docMk/>
            <pc:sldMk cId="3613911005" sldId="258"/>
            <ac:spMk id="93" creationId="{4FA06F05-872B-4A1A-2AF4-177FE4330B32}"/>
          </ac:spMkLst>
        </pc:spChg>
        <pc:spChg chg="mod">
          <ac:chgData name="Cihan Zeyrek" userId="dd9724baaf2e43d1" providerId="LiveId" clId="{E5A86D5C-552E-4995-AB32-5E49D96B1D3A}" dt="2025-07-05T14:36:24.755" v="4800" actId="790"/>
          <ac:spMkLst>
            <pc:docMk/>
            <pc:sldMk cId="3613911005" sldId="258"/>
            <ac:spMk id="96" creationId="{EB0425DE-93D5-254C-5867-D734203B9BA2}"/>
          </ac:spMkLst>
        </pc:spChg>
        <pc:spChg chg="mod">
          <ac:chgData name="Cihan Zeyrek" userId="dd9724baaf2e43d1" providerId="LiveId" clId="{E5A86D5C-552E-4995-AB32-5E49D96B1D3A}" dt="2025-07-05T14:36:24.755" v="4800" actId="790"/>
          <ac:spMkLst>
            <pc:docMk/>
            <pc:sldMk cId="3613911005" sldId="258"/>
            <ac:spMk id="109" creationId="{B7A0B59E-9BE4-C013-2F92-DC7283BC667A}"/>
          </ac:spMkLst>
        </pc:spChg>
        <pc:spChg chg="mod">
          <ac:chgData name="Cihan Zeyrek" userId="dd9724baaf2e43d1" providerId="LiveId" clId="{E5A86D5C-552E-4995-AB32-5E49D96B1D3A}" dt="2025-07-05T14:36:24.755" v="4800" actId="790"/>
          <ac:spMkLst>
            <pc:docMk/>
            <pc:sldMk cId="3613911005" sldId="258"/>
            <ac:spMk id="111" creationId="{3BAF4636-9EBB-F137-C77E-EF3F109F9CD9}"/>
          </ac:spMkLst>
        </pc:spChg>
        <pc:spChg chg="mod">
          <ac:chgData name="Cihan Zeyrek" userId="dd9724baaf2e43d1" providerId="LiveId" clId="{E5A86D5C-552E-4995-AB32-5E49D96B1D3A}" dt="2025-07-05T14:36:24.755" v="4800" actId="790"/>
          <ac:spMkLst>
            <pc:docMk/>
            <pc:sldMk cId="3613911005" sldId="258"/>
            <ac:spMk id="112" creationId="{66BBB3C3-E763-14EF-3644-939273F9DCFD}"/>
          </ac:spMkLst>
        </pc:spChg>
        <pc:spChg chg="mod">
          <ac:chgData name="Cihan Zeyrek" userId="dd9724baaf2e43d1" providerId="LiveId" clId="{E5A86D5C-552E-4995-AB32-5E49D96B1D3A}" dt="2025-07-05T14:35:33.527" v="4791" actId="313"/>
          <ac:spMkLst>
            <pc:docMk/>
            <pc:sldMk cId="3613911005" sldId="258"/>
            <ac:spMk id="113" creationId="{C27E6C31-2091-75C9-29FC-ACC3C11D87ED}"/>
          </ac:spMkLst>
        </pc:s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mod modCrop">
          <ac:chgData name="Cihan Zeyrek" userId="dd9724baaf2e43d1" providerId="LiveId" clId="{E5A86D5C-552E-4995-AB32-5E49D96B1D3A}" dt="2025-07-05T12:48:19.757" v="4724" actId="1076"/>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5T12:46:26.502" v="4657"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5T14:33:32.097" v="4764" actId="14100"/>
          <ac:picMkLst>
            <pc:docMk/>
            <pc:sldMk cId="3613911005" sldId="258"/>
            <ac:picMk id="70" creationId="{08B70003-AD1E-4701-456D-41507D8EABB7}"/>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05.07.2025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05.07.2025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05.07.2025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05.07.2025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05.07.2025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image" Target="../media/image14.png"/><Relationship Id="rId26" Type="http://schemas.openxmlformats.org/officeDocument/2006/relationships/image" Target="../media/image22.png"/><Relationship Id="rId3" Type="http://schemas.openxmlformats.org/officeDocument/2006/relationships/notesSlide" Target="../notesSlides/notesSlide1.xml"/><Relationship Id="rId21" Type="http://schemas.openxmlformats.org/officeDocument/2006/relationships/image" Target="../media/image17.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3.png"/><Relationship Id="rId25" Type="http://schemas.openxmlformats.org/officeDocument/2006/relationships/image" Target="../media/image21.png"/><Relationship Id="rId2" Type="http://schemas.openxmlformats.org/officeDocument/2006/relationships/slideLayout" Target="../slideLayouts/slideLayout1.xml"/><Relationship Id="rId16" Type="http://schemas.openxmlformats.org/officeDocument/2006/relationships/image" Target="../media/image12.emf"/><Relationship Id="rId20" Type="http://schemas.openxmlformats.org/officeDocument/2006/relationships/image" Target="../media/image16.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20.png"/><Relationship Id="rId5" Type="http://schemas.openxmlformats.org/officeDocument/2006/relationships/image" Target="../media/image2.emf"/><Relationship Id="rId15" Type="http://schemas.openxmlformats.org/officeDocument/2006/relationships/chart" Target="../charts/chart1.xml"/><Relationship Id="rId23" Type="http://schemas.openxmlformats.org/officeDocument/2006/relationships/image" Target="../media/image19.png"/><Relationship Id="rId10" Type="http://schemas.openxmlformats.org/officeDocument/2006/relationships/image" Target="../media/image7.png"/><Relationship Id="rId19" Type="http://schemas.openxmlformats.org/officeDocument/2006/relationships/image" Target="../media/image15.png"/><Relationship Id="rId4" Type="http://schemas.openxmlformats.org/officeDocument/2006/relationships/oleObject" Target="../embeddings/oleObject2.bin"/><Relationship Id="rId9" Type="http://schemas.openxmlformats.org/officeDocument/2006/relationships/image" Target="../media/image6.png"/><Relationship Id="rId14" Type="http://schemas.openxmlformats.org/officeDocument/2006/relationships/image" Target="../media/image11.png"/><Relationship Id="rId22" Type="http://schemas.openxmlformats.org/officeDocument/2006/relationships/image" Target="../media/image18.png"/><Relationship Id="rId2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330252" y="25914878"/>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my Family </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noProof="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noProof="0" dirty="0"/>
              <a:t>To uncover potential RBPs, we performed the following key steps:</a:t>
            </a:r>
          </a:p>
          <a:p>
            <a:pPr marL="342900" indent="-342900">
              <a:buFont typeface="Arial" panose="020B0604020202020204" pitchFamily="34" charset="0"/>
              <a:buChar char="•"/>
            </a:pPr>
            <a:r>
              <a:rPr lang="en-US" sz="2400" noProof="0" dirty="0"/>
              <a:t>Reproducibility analysis</a:t>
            </a:r>
          </a:p>
          <a:p>
            <a:pPr marL="342900" indent="-342900">
              <a:buFont typeface="Arial" panose="020B0604020202020204" pitchFamily="34" charset="0"/>
              <a:buChar char="•"/>
            </a:pPr>
            <a:r>
              <a:rPr lang="en-US" sz="2400" noProof="0" dirty="0"/>
              <a:t>Normalization of the data</a:t>
            </a:r>
          </a:p>
          <a:p>
            <a:pPr marL="342900" indent="-342900">
              <a:buFont typeface="Arial" panose="020B0604020202020204" pitchFamily="34" charset="0"/>
              <a:buChar char="•"/>
            </a:pPr>
            <a:r>
              <a:rPr lang="en-US" sz="2400" noProof="0" dirty="0"/>
              <a:t>Peak characterization</a:t>
            </a:r>
          </a:p>
          <a:p>
            <a:pPr marL="342900" indent="-342900">
              <a:buFont typeface="Arial" panose="020B0604020202020204" pitchFamily="34" charset="0"/>
              <a:buChar char="•"/>
            </a:pPr>
            <a:r>
              <a:rPr lang="en-US" sz="2400" noProof="0" dirty="0"/>
              <a:t>Shift analysis, where a left shift in the RNase condition indicates RBP behavior</a:t>
            </a:r>
          </a:p>
          <a:p>
            <a:r>
              <a:rPr lang="en-US" sz="2400" noProof="0" dirty="0"/>
              <a:t>To gain deeper insights, we extended the analysis by:</a:t>
            </a:r>
          </a:p>
          <a:p>
            <a:pPr marL="342900" indent="-342900">
              <a:buFont typeface="Arial" panose="020B0604020202020204" pitchFamily="34" charset="0"/>
              <a:buChar char="•"/>
            </a:pPr>
            <a:r>
              <a:rPr lang="en-US" sz="2400" noProof="0" dirty="0"/>
              <a:t>Identifying RBPs specifically active during mitosis</a:t>
            </a:r>
          </a:p>
          <a:p>
            <a:pPr marL="342900" indent="-342900">
              <a:buFont typeface="Arial" panose="020B0604020202020204" pitchFamily="34" charset="0"/>
              <a:buChar char="•"/>
            </a:pPr>
            <a:r>
              <a:rPr lang="en-US" sz="2400" noProof="0" dirty="0"/>
              <a:t>Clustering peak characteristics to reveal potential complexes</a:t>
            </a:r>
          </a:p>
          <a:p>
            <a:pPr marL="342900" indent="-342900">
              <a:buFont typeface="Arial" panose="020B0604020202020204" pitchFamily="34" charset="0"/>
              <a:buChar char="•"/>
            </a:pPr>
            <a:r>
              <a:rPr lang="en-US" sz="2400" noProof="0" dirty="0"/>
              <a:t>Performing linear regression to predict molecular weight from peak data</a:t>
            </a:r>
          </a:p>
          <a:p>
            <a:pPr marL="342900" indent="-342900">
              <a:buFont typeface="Arial" panose="020B0604020202020204" pitchFamily="34" charset="0"/>
              <a:buChar char="•"/>
            </a:pPr>
            <a:endParaRPr lang="en-US" sz="2400" noProof="0" dirty="0"/>
          </a:p>
          <a:p>
            <a:endParaRPr lang="en-US" sz="2400" noProof="0" dirty="0"/>
          </a:p>
          <a:p>
            <a:endParaRPr lang="en-US" sz="2400" noProof="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en-US" sz="1200" b="1" i="1" noProof="0" dirty="0"/>
              <a:t>Fig. X Reproducibility heatmap (RNase, Spearman correlation): </a:t>
            </a:r>
            <a:r>
              <a:rPr lang="en-US" sz="1200" noProof="0" dirty="0"/>
              <a:t>Heatmap displays pairwise Spearman correlation coefficients between all replicate–fraction combinations under RNase treatment. High correlations within 3×3 diagonal blocks indicate strong reproducibility across corresponding fractions.</a:t>
            </a:r>
            <a:endParaRPr lang="en-US" sz="1200" i="1" noProof="0" dirty="0">
              <a:latin typeface="Source Sans Pro" panose="020B0503030403020204" pitchFamily="34" charset="0"/>
              <a:ea typeface="Source Sans Pro" panose="020B0503030403020204" pitchFamily="34" charset="0"/>
            </a:endParaRPr>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32438" y="17610890"/>
            <a:ext cx="6864416" cy="5148312"/>
          </a:xfrm>
          <a:prstGeom prst="rect">
            <a:avLst/>
          </a:prstGeom>
        </p:spPr>
      </p:pic>
      <p:sp>
        <p:nvSpPr>
          <p:cNvPr id="43" name="Textfeld 42">
            <a:extLst>
              <a:ext uri="{FF2B5EF4-FFF2-40B4-BE49-F238E27FC236}">
                <a16:creationId xmlns:a16="http://schemas.microsoft.com/office/drawing/2014/main" id="{9C753B82-7F3B-08F2-D5CA-903A2F39B2EF}"/>
              </a:ext>
            </a:extLst>
          </p:cNvPr>
          <p:cNvSpPr txBox="1"/>
          <p:nvPr/>
        </p:nvSpPr>
        <p:spPr>
          <a:xfrm>
            <a:off x="22312747" y="22769077"/>
            <a:ext cx="7107839" cy="1015663"/>
          </a:xfrm>
          <a:prstGeom prst="rect">
            <a:avLst/>
          </a:prstGeom>
          <a:noFill/>
        </p:spPr>
        <p:txBody>
          <a:bodyPr wrap="square" rtlCol="0">
            <a:spAutoFit/>
          </a:bodyPr>
          <a:lstStyle/>
          <a:p>
            <a:r>
              <a:rPr lang="en-US" sz="1200" b="1" noProof="0" dirty="0"/>
              <a:t>Fig. X </a:t>
            </a:r>
            <a:r>
              <a:rPr lang="en-US" sz="1200" b="1" i="1" noProof="0" dirty="0"/>
              <a:t>Comparative Shift Scatterplot (Mitosis vs. Non-Synchronized)</a:t>
            </a:r>
            <a:r>
              <a:rPr lang="en-US" sz="1200" b="1" noProof="0" dirty="0"/>
              <a:t>:</a:t>
            </a:r>
            <a:r>
              <a:rPr lang="en-US" sz="1200" noProof="0" dirty="0"/>
              <a:t> Scatterplot displays shift distances derived from center of mass (</a:t>
            </a:r>
            <a:r>
              <a:rPr lang="en-US" sz="1200" noProof="0" dirty="0" err="1"/>
              <a:t>CoM</a:t>
            </a:r>
            <a:r>
              <a:rPr lang="en-US" sz="1200" noProof="0" dirty="0"/>
              <a:t>) values for all proteins under both conditions. Each point represents one protein, color-coded by statistical significance. The red dashed identity line marks equal shift behavior; proteins below the line show mitosis-specific leftward shifts, suggesting RNA dependency unique to mitosis.</a:t>
            </a:r>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0">
            <a:extLst>
              <a:ext uri="{28A0092B-C50C-407E-A947-70E740481C1C}">
                <a14:useLocalDpi xmlns:a14="http://schemas.microsoft.com/office/drawing/2010/main" val="0"/>
              </a:ext>
            </a:extLst>
          </a:blip>
          <a:srcRect l="2118" t="4855" r="1441" b="4768"/>
          <a:stretch>
            <a:fillRect/>
          </a:stretch>
        </p:blipFill>
        <p:spPr>
          <a:xfrm>
            <a:off x="7012343" y="7111806"/>
            <a:ext cx="7762767" cy="4849741"/>
          </a:xfrm>
          <a:prstGeom prst="rect">
            <a:avLst/>
          </a:prstGeom>
        </p:spPr>
      </p:pic>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11"/>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Hi, that’s me </a:t>
            </a:r>
            <a:r>
              <a:rPr lang="en-US" sz="2400" noProof="0" dirty="0">
                <a:latin typeface="Source Sans Pro" panose="020B0503030403020204" pitchFamily="34" charset="0"/>
                <a:ea typeface="Source Sans Pro" panose="020B0503030403020204" pitchFamily="34" charset="0"/>
                <a:sym typeface="Wingdings" pitchFamily="2" charset="2"/>
              </a:rPr>
              <a:t>:)</a:t>
            </a:r>
            <a:endParaRPr lang="en-US" sz="2400" noProof="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noProof="0" dirty="0"/>
              <a:t>40S ribosomal </a:t>
            </a:r>
            <a:r>
              <a:rPr lang="en-US" sz="4000" noProof="0" dirty="0" err="1"/>
              <a:t>Comnples</a:t>
            </a:r>
            <a:r>
              <a:rPr lang="en-US" sz="4000" noProof="0" dirty="0"/>
              <a:t> </a:t>
            </a:r>
          </a:p>
        </p:txBody>
      </p:sp>
      <p:sp>
        <p:nvSpPr>
          <p:cNvPr id="34" name="Abgerundetes Rechteck 33">
            <a:extLst>
              <a:ext uri="{FF2B5EF4-FFF2-40B4-BE49-F238E27FC236}">
                <a16:creationId xmlns:a16="http://schemas.microsoft.com/office/drawing/2014/main" id="{E57C5735-A839-978B-E97E-C40A03C77A4E}"/>
              </a:ext>
            </a:extLst>
          </p:cNvPr>
          <p:cNvSpPr/>
          <p:nvPr/>
        </p:nvSpPr>
        <p:spPr>
          <a:xfrm>
            <a:off x="563913" y="28191603"/>
            <a:ext cx="14217724" cy="10272348"/>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5" name="Rechteck 34">
            <a:extLst>
              <a:ext uri="{FF2B5EF4-FFF2-40B4-BE49-F238E27FC236}">
                <a16:creationId xmlns:a16="http://schemas.microsoft.com/office/drawing/2014/main" id="{885F0DB2-E77C-87F4-8AD3-6F6934502130}"/>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sp>
        <p:nvSpPr>
          <p:cNvPr id="37" name="Abgerundetes Rechteck 36">
            <a:extLst>
              <a:ext uri="{FF2B5EF4-FFF2-40B4-BE49-F238E27FC236}">
                <a16:creationId xmlns:a16="http://schemas.microsoft.com/office/drawing/2014/main" id="{04B7D9EB-4904-836D-8358-7A7A4B5DF89F}"/>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0604AFDE-5E6E-0DBF-7E4A-46F622D5C0E2}"/>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friends </a:t>
            </a: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DCE33149-2988-B52D-D295-37B4094A78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1B380F06-B40B-35F2-0DD9-E52EE3F334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42" name="Textfeld 41">
            <a:extLst>
              <a:ext uri="{FF2B5EF4-FFF2-40B4-BE49-F238E27FC236}">
                <a16:creationId xmlns:a16="http://schemas.microsoft.com/office/drawing/2014/main" id="{977ABD07-B626-BE38-008D-9E64B5C1CABF}"/>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452B7C8-DF77-7401-3D02-10FC4CE350DC}"/>
              </a:ext>
            </a:extLst>
          </p:cNvPr>
          <p:cNvSpPr txBox="1"/>
          <p:nvPr/>
        </p:nvSpPr>
        <p:spPr>
          <a:xfrm>
            <a:off x="866279" y="13681713"/>
            <a:ext cx="7293979" cy="236988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like</a:t>
            </a: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(Threshold : 3% of maximal signal intensity) </a:t>
            </a:r>
          </a:p>
          <a:p>
            <a:endParaRPr lang="en-US" noProof="0" dirty="0"/>
          </a:p>
        </p:txBody>
      </p:sp>
      <p:sp>
        <p:nvSpPr>
          <p:cNvPr id="47" name="Textfeld 46">
            <a:extLst>
              <a:ext uri="{FF2B5EF4-FFF2-40B4-BE49-F238E27FC236}">
                <a16:creationId xmlns:a16="http://schemas.microsoft.com/office/drawing/2014/main" id="{25F20A8E-0F55-8861-3CA2-87C4F976915A}"/>
              </a:ext>
            </a:extLst>
          </p:cNvPr>
          <p:cNvSpPr txBox="1"/>
          <p:nvPr/>
        </p:nvSpPr>
        <p:spPr>
          <a:xfrm>
            <a:off x="808317" y="15923243"/>
            <a:ext cx="7276706" cy="1200329"/>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p:txBody>
      </p:sp>
      <p:grpSp>
        <p:nvGrpSpPr>
          <p:cNvPr id="48" name="Gruppieren 47">
            <a:extLst>
              <a:ext uri="{FF2B5EF4-FFF2-40B4-BE49-F238E27FC236}">
                <a16:creationId xmlns:a16="http://schemas.microsoft.com/office/drawing/2014/main" id="{88E7CB0B-40D2-38E0-1AEC-ED99CE7AEF55}"/>
              </a:ext>
            </a:extLst>
          </p:cNvPr>
          <p:cNvGrpSpPr/>
          <p:nvPr/>
        </p:nvGrpSpPr>
        <p:grpSpPr>
          <a:xfrm>
            <a:off x="10171113" y="17813136"/>
            <a:ext cx="4328867" cy="860116"/>
            <a:chOff x="9061760" y="14098081"/>
            <a:chExt cx="4328867" cy="860116"/>
          </a:xfrm>
        </p:grpSpPr>
        <p:sp>
          <p:nvSpPr>
            <p:cNvPr id="49" name="Abgerundetes Rechteck 48">
              <a:extLst>
                <a:ext uri="{FF2B5EF4-FFF2-40B4-BE49-F238E27FC236}">
                  <a16:creationId xmlns:a16="http://schemas.microsoft.com/office/drawing/2014/main" id="{7B9F909F-3835-9C4F-4BEA-77047B4B7B29}"/>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mc:Choice xmlns:a14="http://schemas.microsoft.com/office/drawing/2010/main" Requires="a14">
            <p:sp>
              <p:nvSpPr>
                <p:cNvPr id="50" name="Textfeld 49">
                  <a:extLst>
                    <a:ext uri="{FF2B5EF4-FFF2-40B4-BE49-F238E27FC236}">
                      <a16:creationId xmlns:a16="http://schemas.microsoft.com/office/drawing/2014/main" id="{5C3ECA6D-9A69-8DEB-2334-F51E083438B5}"/>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4"/>
                  <a:stretch>
                    <a:fillRect/>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F5E15E89-5A32-4670-83FE-4E930365CA82}"/>
              </a:ext>
            </a:extLst>
          </p:cNvPr>
          <p:cNvGraphicFramePr/>
          <p:nvPr>
            <p:extLst>
              <p:ext uri="{D42A27DB-BD31-4B8C-83A1-F6EECF244321}">
                <p14:modId xmlns:p14="http://schemas.microsoft.com/office/powerpoint/2010/main" val="4178222974"/>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5"/>
          </a:graphicData>
        </a:graphic>
      </p:graphicFrame>
      <p:sp>
        <p:nvSpPr>
          <p:cNvPr id="88" name="Textfeld 87">
            <a:extLst>
              <a:ext uri="{FF2B5EF4-FFF2-40B4-BE49-F238E27FC236}">
                <a16:creationId xmlns:a16="http://schemas.microsoft.com/office/drawing/2014/main" id="{A47FC829-4485-8309-93A0-B7DFF86CB1B1}"/>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0F6CB962-DF40-E19B-4991-FC5E60B15C2F}"/>
              </a:ext>
            </a:extLst>
          </p:cNvPr>
          <p:cNvSpPr txBox="1"/>
          <p:nvPr/>
        </p:nvSpPr>
        <p:spPr>
          <a:xfrm>
            <a:off x="9993802" y="23105006"/>
            <a:ext cx="4542570"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7FF8AA61-D748-B07F-E7B2-8666AE9E7F5F}"/>
              </a:ext>
            </a:extLst>
          </p:cNvPr>
          <p:cNvSpPr txBox="1"/>
          <p:nvPr/>
        </p:nvSpPr>
        <p:spPr>
          <a:xfrm>
            <a:off x="8284652" y="17118345"/>
            <a:ext cx="6477177" cy="461665"/>
          </a:xfrm>
          <a:prstGeom prst="rect">
            <a:avLst/>
          </a:prstGeom>
          <a:noFill/>
        </p:spPr>
        <p:txBody>
          <a:bodyPr wrap="square" rtlCol="0">
            <a:spAutoFit/>
          </a:bodyPr>
          <a:lstStyle/>
          <a:p>
            <a:r>
              <a:rPr lang="en-US" sz="1200" b="1" i="1" noProof="0" dirty="0">
                <a:latin typeface="Source Sans Pro" panose="020B0503030403020204" pitchFamily="34" charset="0"/>
                <a:ea typeface="Source Sans Pro" panose="020B0503030403020204" pitchFamily="34" charset="0"/>
              </a:rPr>
              <a:t>Fig.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B2569326-46D1-0238-E5AF-1ADB0221C671}"/>
              </a:ext>
            </a:extLst>
          </p:cNvPr>
          <p:cNvSpPr txBox="1"/>
          <p:nvPr/>
        </p:nvSpPr>
        <p:spPr>
          <a:xfrm>
            <a:off x="6462072" y="18782829"/>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A4E3878A-4638-187E-A5D6-3BE4E3294B27}"/>
              </a:ext>
            </a:extLst>
          </p:cNvPr>
          <p:cNvSpPr txBox="1"/>
          <p:nvPr/>
        </p:nvSpPr>
        <p:spPr>
          <a:xfrm>
            <a:off x="854627" y="22746702"/>
            <a:ext cx="5409583" cy="461665"/>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Visual Presentation of T-Test Results: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4FA06F05-872B-4A1A-2AF4-177FE4330B32}"/>
              </a:ext>
            </a:extLst>
          </p:cNvPr>
          <p:cNvSpPr txBox="1"/>
          <p:nvPr/>
        </p:nvSpPr>
        <p:spPr>
          <a:xfrm>
            <a:off x="6462073" y="20805737"/>
            <a:ext cx="3494467" cy="2585323"/>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exhibited a significant left shift </a:t>
            </a:r>
            <a:r>
              <a:rPr lang="en-US" sz="2400" noProof="0" dirty="0">
                <a:latin typeface="Source Sans Pro" panose="020B0503030403020204" pitchFamily="34" charset="0"/>
                <a:ea typeface="Source Sans Pro" panose="020B0503030403020204" pitchFamily="34" charset="0"/>
              </a:rPr>
              <a:t>with RNase Treatment and where classified as RBPs (RNA-</a:t>
            </a:r>
            <a:r>
              <a:rPr lang="en-US" sz="2400" noProof="0" dirty="0" err="1">
                <a:latin typeface="Source Sans Pro" panose="020B0503030403020204" pitchFamily="34" charset="0"/>
                <a:ea typeface="Source Sans Pro" panose="020B0503030403020204" pitchFamily="34" charset="0"/>
              </a:rPr>
              <a:t>dependend</a:t>
            </a:r>
            <a:r>
              <a:rPr lang="en-US" sz="2400" noProof="0" dirty="0">
                <a:latin typeface="Source Sans Pro" panose="020B0503030403020204" pitchFamily="34" charset="0"/>
                <a:ea typeface="Source Sans Pro" panose="020B0503030403020204" pitchFamily="34" charset="0"/>
              </a:rPr>
              <a:t>). </a:t>
            </a:r>
          </a:p>
          <a:p>
            <a:endParaRPr lang="en-US" noProof="0" dirty="0"/>
          </a:p>
        </p:txBody>
      </p:sp>
      <p:sp>
        <p:nvSpPr>
          <p:cNvPr id="94" name="Textfeld 93">
            <a:extLst>
              <a:ext uri="{FF2B5EF4-FFF2-40B4-BE49-F238E27FC236}">
                <a16:creationId xmlns:a16="http://schemas.microsoft.com/office/drawing/2014/main" id="{921EEF46-DFD7-966E-3D60-2EEEB9F6754B}"/>
              </a:ext>
            </a:extLst>
          </p:cNvPr>
          <p:cNvSpPr txBox="1"/>
          <p:nvPr/>
        </p:nvSpPr>
        <p:spPr>
          <a:xfrm>
            <a:off x="831404" y="23359580"/>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Validation of Test Results – Comparing with </a:t>
            </a:r>
            <a:r>
              <a:rPr lang="en-US" sz="2400" b="1" noProof="0"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3058F7ED-0D6C-32F7-8538-0560E9719CA5}"/>
              </a:ext>
            </a:extLst>
          </p:cNvPr>
          <p:cNvSpPr txBox="1"/>
          <p:nvPr/>
        </p:nvSpPr>
        <p:spPr>
          <a:xfrm>
            <a:off x="6399324" y="23877546"/>
            <a:ext cx="8137048" cy="1569660"/>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We used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as a reference to identify proteins previously annotated as RNA-binding or RNA-interacting.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lists 3,114 human proteins with RNA-binding function based on experimental data and literature. Of these, 543 were present in</a:t>
            </a:r>
          </a:p>
        </p:txBody>
      </p:sp>
      <p:sp>
        <p:nvSpPr>
          <p:cNvPr id="96" name="Textfeld 95">
            <a:extLst>
              <a:ext uri="{FF2B5EF4-FFF2-40B4-BE49-F238E27FC236}">
                <a16:creationId xmlns:a16="http://schemas.microsoft.com/office/drawing/2014/main" id="{EB0425DE-93D5-254C-5867-D734203B9BA2}"/>
              </a:ext>
            </a:extLst>
          </p:cNvPr>
          <p:cNvSpPr txBox="1"/>
          <p:nvPr/>
        </p:nvSpPr>
        <p:spPr>
          <a:xfrm>
            <a:off x="6399324" y="25343720"/>
            <a:ext cx="4682178" cy="2308324"/>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our dataset, and 230 were correctly identified as RNA-dependent (hit rate: 42.4%). The remaining 564 RNA-dependent proteins detected in our analysis might represent novel RBP candidates.</a:t>
            </a:r>
            <a:endParaRPr lang="en-US" sz="2400" noProof="0" dirty="0"/>
          </a:p>
        </p:txBody>
      </p:sp>
      <p:sp>
        <p:nvSpPr>
          <p:cNvPr id="97" name="Textfeld 96">
            <a:extLst>
              <a:ext uri="{FF2B5EF4-FFF2-40B4-BE49-F238E27FC236}">
                <a16:creationId xmlns:a16="http://schemas.microsoft.com/office/drawing/2014/main" id="{C7A76FD5-DC5D-A28A-5118-3324BF58DF33}"/>
              </a:ext>
            </a:extLst>
          </p:cNvPr>
          <p:cNvSpPr txBox="1"/>
          <p:nvPr/>
        </p:nvSpPr>
        <p:spPr>
          <a:xfrm>
            <a:off x="11048389" y="27167228"/>
            <a:ext cx="3690206" cy="646331"/>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RBPs identified by this pipeline</a:t>
            </a:r>
          </a:p>
        </p:txBody>
      </p:sp>
      <p:grpSp>
        <p:nvGrpSpPr>
          <p:cNvPr id="98" name="Gruppieren 97">
            <a:extLst>
              <a:ext uri="{FF2B5EF4-FFF2-40B4-BE49-F238E27FC236}">
                <a16:creationId xmlns:a16="http://schemas.microsoft.com/office/drawing/2014/main" id="{50D09A9A-C67A-22E7-DE7E-23034AD74CC7}"/>
              </a:ext>
            </a:extLst>
          </p:cNvPr>
          <p:cNvGrpSpPr/>
          <p:nvPr/>
        </p:nvGrpSpPr>
        <p:grpSpPr>
          <a:xfrm>
            <a:off x="10890314" y="25390782"/>
            <a:ext cx="4029448" cy="1817068"/>
            <a:chOff x="10890314" y="25390782"/>
            <a:chExt cx="4029448" cy="1817068"/>
          </a:xfrm>
        </p:grpSpPr>
        <p:pic>
          <p:nvPicPr>
            <p:cNvPr id="99" name="Grafik 98">
              <a:extLst>
                <a:ext uri="{FF2B5EF4-FFF2-40B4-BE49-F238E27FC236}">
                  <a16:creationId xmlns:a16="http://schemas.microsoft.com/office/drawing/2014/main" id="{4A29EDF5-2CD1-2484-5857-467F3608C7CB}"/>
                </a:ext>
              </a:extLst>
            </p:cNvPr>
            <p:cNvPicPr>
              <a:picLocks noChangeAspect="1"/>
            </p:cNvPicPr>
            <p:nvPr/>
          </p:nvPicPr>
          <p:blipFill>
            <a:blip r:embed="rId16"/>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9496E45E-A884-CF13-0316-2134080FB5F4}"/>
                </a:ext>
              </a:extLst>
            </p:cNvPr>
            <p:cNvSpPr txBox="1"/>
            <p:nvPr/>
          </p:nvSpPr>
          <p:spPr>
            <a:xfrm>
              <a:off x="11900087" y="26142788"/>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74C70080-6711-41EF-FC1F-140FD5FD95DE}"/>
                </a:ext>
              </a:extLst>
            </p:cNvPr>
            <p:cNvSpPr txBox="1"/>
            <p:nvPr/>
          </p:nvSpPr>
          <p:spPr>
            <a:xfrm>
              <a:off x="12785535" y="26127453"/>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F81092BD-C600-4048-279F-C8215B771948}"/>
                </a:ext>
              </a:extLst>
            </p:cNvPr>
            <p:cNvSpPr txBox="1"/>
            <p:nvPr/>
          </p:nvSpPr>
          <p:spPr>
            <a:xfrm>
              <a:off x="13557147" y="26127452"/>
              <a:ext cx="603050" cy="430887"/>
            </a:xfrm>
            <a:prstGeom prst="rect">
              <a:avLst/>
            </a:prstGeom>
            <a:noFill/>
          </p:spPr>
          <p:txBody>
            <a:bodyPr wrap="none" rtlCol="0">
              <a:spAutoFit/>
            </a:bodyPr>
            <a:lstStyle/>
            <a:p>
              <a:r>
                <a:rPr lang="en-US" sz="2200" noProof="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407EAF6-BD4B-5762-FD00-7DAA249102F6}"/>
                </a:ext>
              </a:extLst>
            </p:cNvPr>
            <p:cNvSpPr txBox="1"/>
            <p:nvPr/>
          </p:nvSpPr>
          <p:spPr>
            <a:xfrm>
              <a:off x="13693936" y="25390782"/>
              <a:ext cx="1225826" cy="584775"/>
            </a:xfrm>
            <a:prstGeom prst="rect">
              <a:avLst/>
            </a:prstGeom>
            <a:noFill/>
          </p:spPr>
          <p:txBody>
            <a:bodyPr wrap="square" rtlCol="0">
              <a:spAutoFit/>
            </a:bodyPr>
            <a:lstStyle/>
            <a:p>
              <a:pPr algn="ctr"/>
              <a:r>
                <a:rPr lang="en-US" sz="1600" noProof="0" dirty="0" err="1">
                  <a:latin typeface="Source Sans Pro" panose="020B0503030403020204" pitchFamily="34" charset="0"/>
                  <a:ea typeface="Source Sans Pro" panose="020B0503030403020204" pitchFamily="34" charset="0"/>
                </a:rPr>
                <a:t>UniProt</a:t>
              </a:r>
              <a:r>
                <a:rPr lang="en-US" sz="1600" noProof="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C6480412-5847-B979-B1AF-6E35C49C8732}"/>
                </a:ext>
              </a:extLst>
            </p:cNvPr>
            <p:cNvSpPr txBox="1"/>
            <p:nvPr/>
          </p:nvSpPr>
          <p:spPr>
            <a:xfrm>
              <a:off x="10890314" y="25401192"/>
              <a:ext cx="1225826" cy="584775"/>
            </a:xfrm>
            <a:prstGeom prst="rect">
              <a:avLst/>
            </a:prstGeom>
            <a:noFill/>
          </p:spPr>
          <p:txBody>
            <a:bodyPr wrap="square" rtlCol="0">
              <a:spAutoFit/>
            </a:bodyPr>
            <a:lstStyle/>
            <a:p>
              <a:pPr algn="ctr"/>
              <a:r>
                <a:rPr lang="en-US" sz="1600" noProof="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2060B862-0D85-CC3C-77AD-C8B940D93328}"/>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B0163D62-75B9-8F8B-93F4-C5A65ED2A8B5}"/>
                </a:ext>
              </a:extLst>
            </p:cNvPr>
            <p:cNvPicPr>
              <a:picLocks noChangeAspect="1"/>
            </p:cNvPicPr>
            <p:nvPr/>
          </p:nvPicPr>
          <p:blipFill>
            <a:blip r:embed="rId17"/>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D685EABF-3605-D655-A5B6-E9DC2D316662}"/>
                </a:ext>
              </a:extLst>
            </p:cNvPr>
            <p:cNvPicPr>
              <a:picLocks noChangeAspect="1"/>
            </p:cNvPicPr>
            <p:nvPr/>
          </p:nvPicPr>
          <p:blipFill>
            <a:blip r:embed="rId17"/>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4634A122-A0C1-ABB6-659E-A0ED2D1D39A9}"/>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B7A0B59E-9BE4-C013-2F92-DC7283BC667A}"/>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dirty="0"/>
              <a:t>Hypothesis: </a:t>
            </a:r>
            <a:r>
              <a:rPr lang="en-US" sz="2400" noProof="0" dirty="0"/>
              <a:t>In theory, heavier proteins migrate to deeper fractions in a sucrose gradient, so we therefore hypothesized, that a protein‘s peak position after RNase treatment might reflect its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9B8B6E5F-9EA6-A072-0588-A30765D13209}"/>
              </a:ext>
            </a:extLst>
          </p:cNvPr>
          <p:cNvSpPr txBox="1"/>
          <p:nvPr/>
        </p:nvSpPr>
        <p:spPr>
          <a:xfrm>
            <a:off x="6512381" y="30711489"/>
            <a:ext cx="8143576" cy="461665"/>
          </a:xfrm>
          <a:prstGeom prst="rect">
            <a:avLst/>
          </a:prstGeom>
          <a:noFill/>
        </p:spPr>
        <p:txBody>
          <a:bodyPr wrap="none" rtlCol="0">
            <a:spAutoFit/>
          </a:bodyPr>
          <a:lstStyle/>
          <a:p>
            <a:r>
              <a:rPr lang="en-US" sz="2400" b="1" noProof="0" dirty="0">
                <a:latin typeface="Source Sans Pro" panose="020B0503030403020204" pitchFamily="34" charset="0"/>
                <a:ea typeface="Source Sans Pro" panose="020B0503030403020204" pitchFamily="34" charset="0"/>
              </a:rPr>
              <a:t>However, most proteins did not follow the expected trend!</a:t>
            </a:r>
            <a:endParaRPr lang="en-US" sz="2400" b="1" noProof="0" dirty="0"/>
          </a:p>
        </p:txBody>
      </p:sp>
      <p:sp>
        <p:nvSpPr>
          <p:cNvPr id="111" name="Textfeld 110">
            <a:extLst>
              <a:ext uri="{FF2B5EF4-FFF2-40B4-BE49-F238E27FC236}">
                <a16:creationId xmlns:a16="http://schemas.microsoft.com/office/drawing/2014/main" id="{3BAF4636-9EBB-F137-C77E-EF3F109F9CD9}"/>
              </a:ext>
            </a:extLst>
          </p:cNvPr>
          <p:cNvSpPr txBox="1"/>
          <p:nvPr/>
        </p:nvSpPr>
        <p:spPr>
          <a:xfrm>
            <a:off x="830996" y="31191817"/>
            <a:ext cx="13847641" cy="156966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Results: </a:t>
            </a:r>
            <a:r>
              <a:rPr lang="en-US" sz="2400" noProof="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Spearman Correlation</a:t>
            </a:r>
            <a:r>
              <a:rPr lang="en-US" sz="2400" i="1" noProof="0" dirty="0">
                <a:latin typeface="Source Sans Pro" panose="020B0503030403020204" pitchFamily="34" charset="0"/>
                <a:ea typeface="Source Sans Pro" panose="020B0503030403020204" pitchFamily="34" charset="0"/>
              </a:rPr>
              <a:t>: </a:t>
            </a:r>
            <a:r>
              <a:rPr lang="en-US" sz="2400" i="1" noProof="0" dirty="0">
                <a:ea typeface="Source Sans Pro" panose="020B0503030403020204" pitchFamily="34" charset="0"/>
              </a:rPr>
              <a:t>ρ</a:t>
            </a:r>
            <a:r>
              <a:rPr lang="en-US" sz="2400" i="1" noProof="0" dirty="0">
                <a:latin typeface="Source Sans Pro" panose="020B0503030403020204" pitchFamily="34" charset="0"/>
                <a:ea typeface="Source Sans Pro" panose="020B0503030403020204" pitchFamily="34" charset="0"/>
              </a:rPr>
              <a:t> = 0.014, p = 0.25</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Linear Regression:  </a:t>
            </a:r>
            <a:r>
              <a:rPr lang="en-US" sz="2400" i="1" noProof="0" dirty="0">
                <a:latin typeface="Source Sans Pro" panose="020B0503030403020204" pitchFamily="34" charset="0"/>
                <a:ea typeface="Source Sans Pro" panose="020B0503030403020204" pitchFamily="34" charset="0"/>
              </a:rPr>
              <a:t>R² = 0.00017, p = 0.26 (F-Test)</a:t>
            </a:r>
          </a:p>
          <a:p>
            <a:pPr algn="just"/>
            <a:endParaRPr lang="en-US" sz="2400" noProof="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66BBB3C3-E763-14EF-3644-939273F9DCFD}"/>
              </a:ext>
            </a:extLst>
          </p:cNvPr>
          <p:cNvSpPr txBox="1"/>
          <p:nvPr/>
        </p:nvSpPr>
        <p:spPr>
          <a:xfrm>
            <a:off x="830996" y="32472462"/>
            <a:ext cx="6504395" cy="378565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All tests we repeated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noProof="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C27E6C31-2091-75C9-29FC-ACC3C11D87ED}"/>
              </a:ext>
            </a:extLst>
          </p:cNvPr>
          <p:cNvSpPr txBox="1"/>
          <p:nvPr/>
        </p:nvSpPr>
        <p:spPr>
          <a:xfrm>
            <a:off x="830996" y="36276838"/>
            <a:ext cx="6728934" cy="1938992"/>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Discussion:</a:t>
            </a:r>
          </a:p>
          <a:p>
            <a:pPr algn="just"/>
            <a:r>
              <a:rPr lang="en-US" sz="2400" noProof="0" dirty="0">
                <a:latin typeface="Source Sans Pro" panose="020B0503030403020204" pitchFamily="34" charset="0"/>
                <a:ea typeface="Source Sans Pro" panose="020B0503030403020204" pitchFamily="34" charset="0"/>
              </a:rPr>
              <a:t>Elution does not only depend on size, but also on shape and density, so peak based features might be to simplistic. Plus CORUM does not </a:t>
            </a:r>
            <a:r>
              <a:rPr lang="en-US" sz="2400" noProof="0" dirty="0" err="1">
                <a:latin typeface="Source Sans Pro" panose="020B0503030403020204" pitchFamily="34" charset="0"/>
                <a:ea typeface="Source Sans Pro" panose="020B0503030403020204" pitchFamily="34" charset="0"/>
              </a:rPr>
              <a:t>reflekt</a:t>
            </a:r>
            <a:r>
              <a:rPr lang="en-US" sz="2400" noProof="0" dirty="0">
                <a:latin typeface="Source Sans Pro" panose="020B0503030403020204" pitchFamily="34" charset="0"/>
                <a:ea typeface="Source Sans Pro" panose="020B0503030403020204" pitchFamily="34" charset="0"/>
              </a:rPr>
              <a:t> all protein interactions, that might influence elution. </a:t>
            </a:r>
          </a:p>
        </p:txBody>
      </p:sp>
      <p:sp>
        <p:nvSpPr>
          <p:cNvPr id="114" name="Textfeld 113">
            <a:extLst>
              <a:ext uri="{FF2B5EF4-FFF2-40B4-BE49-F238E27FC236}">
                <a16:creationId xmlns:a16="http://schemas.microsoft.com/office/drawing/2014/main" id="{7D2E3FE3-C136-CF6C-8450-5576613DE33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noProof="0" dirty="0">
                <a:latin typeface="Source Sans Pro" panose="020B0503030403020204" pitchFamily="34" charset="0"/>
                <a:ea typeface="Source Sans Pro" panose="020B0503030403020204" pitchFamily="34" charset="0"/>
              </a:rPr>
              <a:t>Fig. X Relation of monomeric molecular weight and maximal peak position : </a:t>
            </a:r>
            <a:r>
              <a:rPr lang="en-US" sz="1200" i="1" noProof="0" dirty="0">
                <a:latin typeface="Source Sans Pro" panose="020B0503030403020204" pitchFamily="34" charset="0"/>
                <a:ea typeface="Source Sans Pro" panose="020B0503030403020204" pitchFamily="34" charset="0"/>
              </a:rPr>
              <a:t>Scatterplot</a:t>
            </a:r>
            <a:r>
              <a:rPr lang="en-US" noProof="0" dirty="0"/>
              <a:t> </a:t>
            </a:r>
            <a:r>
              <a:rPr lang="en-US" sz="1200" i="1" noProof="0" dirty="0">
                <a:latin typeface="Source Sans Pro" panose="020B0503030403020204" pitchFamily="34" charset="0"/>
                <a:ea typeface="Source Sans Pro" panose="020B0503030403020204" pitchFamily="34" charset="0"/>
              </a:rPr>
              <a:t>of all analyzed proteins, showing their monomeric molecular weight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noProof="0" dirty="0">
              <a:latin typeface="Source Sans Pro" panose="020B0503030403020204" pitchFamily="34" charset="0"/>
              <a:ea typeface="Source Sans Pro" panose="020B0503030403020204" pitchFamily="34" charset="0"/>
            </a:endParaRPr>
          </a:p>
          <a:p>
            <a:pPr algn="just"/>
            <a:r>
              <a:rPr lang="en-US" sz="1200" i="1" noProof="0"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mc:Choice xmlns:a14="http://schemas.microsoft.com/office/drawing/2010/main" Requires="a14">
          <p:sp>
            <p:nvSpPr>
              <p:cNvPr id="115" name="Textfeld 114">
                <a:extLst>
                  <a:ext uri="{FF2B5EF4-FFF2-40B4-BE49-F238E27FC236}">
                    <a16:creationId xmlns:a16="http://schemas.microsoft.com/office/drawing/2014/main" id="{8F533B4F-BBEB-D386-3798-B9B942681A67}"/>
                  </a:ext>
                </a:extLst>
              </p:cNvPr>
              <p:cNvSpPr txBox="1"/>
              <p:nvPr/>
            </p:nvSpPr>
            <p:spPr>
              <a:xfrm>
                <a:off x="854627" y="17233374"/>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noProof="0" smtClean="0">
                          <a:latin typeface="Cambria Math" panose="02040503050406030204" pitchFamily="18" charset="0"/>
                        </a:rPr>
                        <m:t>𝑆h𝑖𝑓𝑡</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𝑑𝑖𝑠𝑡𝑎𝑛𝑐𝑒</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𝐶𝑡𝑟𝑙</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𝐶𝑜𝑀</m:t>
                      </m:r>
                      <m:r>
                        <a:rPr lang="en-US" sz="2400" b="0" i="1" noProof="0" smtClean="0">
                          <a:latin typeface="Cambria Math" panose="02040503050406030204" pitchFamily="18" charset="0"/>
                        </a:rPr>
                        <m:t> </m:t>
                      </m:r>
                      <m:r>
                        <a:rPr lang="en-US" sz="2400" b="0" i="1" noProof="0" smtClean="0">
                          <a:latin typeface="Cambria Math" panose="02040503050406030204" pitchFamily="18" charset="0"/>
                        </a:rPr>
                        <m:t>𝑅𝑁𝑎𝑠𝑒</m:t>
                      </m:r>
                    </m:oMath>
                  </m:oMathPara>
                </a14:m>
                <a:endParaRPr lang="en-US" sz="2400" noProof="0" dirty="0"/>
              </a:p>
            </p:txBody>
          </p:sp>
        </mc:Choice>
        <mc:Fallback>
          <p:sp>
            <p:nvSpPr>
              <p:cNvPr id="115" name="Textfeld 114">
                <a:extLst>
                  <a:ext uri="{FF2B5EF4-FFF2-40B4-BE49-F238E27FC236}">
                    <a16:creationId xmlns:a16="http://schemas.microsoft.com/office/drawing/2014/main" id="{8F533B4F-BBEB-D386-3798-B9B942681A67}"/>
                  </a:ext>
                </a:extLst>
              </p:cNvPr>
              <p:cNvSpPr txBox="1">
                <a:spLocks noRot="1" noChangeAspect="1" noMove="1" noResize="1" noEditPoints="1" noAdjustHandles="1" noChangeArrowheads="1" noChangeShapeType="1" noTextEdit="1"/>
              </p:cNvSpPr>
              <p:nvPr/>
            </p:nvSpPr>
            <p:spPr>
              <a:xfrm>
                <a:off x="854627" y="17233374"/>
                <a:ext cx="5771644" cy="369332"/>
              </a:xfrm>
              <a:prstGeom prst="rect">
                <a:avLst/>
              </a:prstGeom>
              <a:blipFill>
                <a:blip r:embed="rId19"/>
                <a:stretch>
                  <a:fillRect l="-1478" t="-1639" r="-845" b="-31148"/>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AF8FA4C3-475A-92E9-EDC7-F9CD63EC36EE}"/>
              </a:ext>
            </a:extLst>
          </p:cNvPr>
          <p:cNvSpPr txBox="1"/>
          <p:nvPr/>
        </p:nvSpPr>
        <p:spPr>
          <a:xfrm>
            <a:off x="808316" y="17738200"/>
            <a:ext cx="9038052" cy="830997"/>
          </a:xfrm>
          <a:prstGeom prst="rect">
            <a:avLst/>
          </a:prstGeom>
          <a:noFill/>
        </p:spPr>
        <p:txBody>
          <a:bodyPr wrap="none" rtlCol="0">
            <a:spAutoFit/>
          </a:bodyPr>
          <a:lstStyle/>
          <a:p>
            <a:r>
              <a:rPr lang="en-US" sz="2400" noProof="0" dirty="0">
                <a:latin typeface="Source Sans Pro" panose="020B0503030403020204" pitchFamily="34" charset="0"/>
                <a:ea typeface="Source Sans Pro" panose="020B0503030403020204" pitchFamily="34" charset="0"/>
              </a:rPr>
              <a:t>Left shift: distance &gt; 0 ; Right shift: distance &lt; 0 ; No shift: distance ~ 0 </a:t>
            </a:r>
          </a:p>
          <a:p>
            <a:endParaRPr lang="en-US" sz="2400" noProof="0" dirty="0"/>
          </a:p>
        </p:txBody>
      </p:sp>
      <p:sp>
        <p:nvSpPr>
          <p:cNvPr id="14"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a:t>
            </a:r>
            <a:r>
              <a:rPr lang="en-US" sz="4000" dirty="0">
                <a:solidFill>
                  <a:schemeClr val="tx1"/>
                </a:solidFill>
                <a:latin typeface="Source Sans Pro" panose="020B0503030403020204" pitchFamily="34" charset="0"/>
                <a:ea typeface="Source Sans Pro" panose="020B0503030403020204" pitchFamily="34" charset="0"/>
              </a:rPr>
              <a:t>season</a:t>
            </a:r>
            <a:r>
              <a:rPr lang="en-US" sz="4000" noProof="0" dirty="0">
                <a:solidFill>
                  <a:schemeClr val="tx1"/>
                </a:solidFill>
                <a:latin typeface="Source Sans Pro" panose="020B0503030403020204" pitchFamily="34" charset="0"/>
                <a:ea typeface="Source Sans Pro" panose="020B0503030403020204" pitchFamily="34" charset="0"/>
              </a:rPr>
              <a:t> </a:t>
            </a:r>
          </a:p>
          <a:p>
            <a:endParaRPr lang="en-US" sz="4000" noProof="0" dirty="0">
              <a:solidFill>
                <a:schemeClr val="tx1"/>
              </a:solidFill>
              <a:latin typeface="Source Sans Pro" panose="020B0503030403020204" pitchFamily="34" charset="0"/>
              <a:ea typeface="Source Sans Pro" panose="020B0503030403020204" pitchFamily="34" charset="0"/>
            </a:endParaRP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B9A6FAFB-7C49-7213-7BD8-8E66DBEDBBBF}"/>
              </a:ext>
            </a:extLst>
          </p:cNvPr>
          <p:cNvSpPr/>
          <p:nvPr/>
        </p:nvSpPr>
        <p:spPr>
          <a:xfrm>
            <a:off x="15804632" y="10370519"/>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52" name="Picture 51"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5885797" y="10518058"/>
            <a:ext cx="5232939" cy="3924704"/>
          </a:xfrm>
          <a:prstGeom prst="rect">
            <a:avLst/>
          </a:prstGeom>
        </p:spPr>
      </p:pic>
      <p:sp>
        <p:nvSpPr>
          <p:cNvPr id="80" name="Textfeld 35">
            <a:extLst>
              <a:ext uri="{FF2B5EF4-FFF2-40B4-BE49-F238E27FC236}">
                <a16:creationId xmlns:a16="http://schemas.microsoft.com/office/drawing/2014/main" id="{5F87CEC2-C09A-D583-E252-B532722A3A72}"/>
              </a:ext>
            </a:extLst>
          </p:cNvPr>
          <p:cNvSpPr txBox="1"/>
          <p:nvPr/>
        </p:nvSpPr>
        <p:spPr>
          <a:xfrm>
            <a:off x="21666340" y="10318293"/>
            <a:ext cx="7258967" cy="5262979"/>
          </a:xfrm>
          <a:prstGeom prst="rect">
            <a:avLst/>
          </a:prstGeom>
          <a:noFill/>
        </p:spPr>
        <p:txBody>
          <a:bodyPr wrap="square" rtlCol="0">
            <a:spAutoFit/>
          </a:bodyPr>
          <a:lstStyle/>
          <a:p>
            <a:pPr algn="just"/>
            <a:r>
              <a:rPr lang="en-US" sz="2400" b="1" noProof="0" dirty="0"/>
              <a:t>Information about Data</a:t>
            </a:r>
          </a:p>
          <a:p>
            <a:pPr marL="342900" indent="-342900" algn="just">
              <a:buFont typeface="Arial" panose="020B0604020202020204" pitchFamily="34" charset="0"/>
              <a:buChar char="•"/>
            </a:pPr>
            <a:r>
              <a:rPr lang="en-US" sz="2400" noProof="0" dirty="0"/>
              <a:t>Total number of Proteins: </a:t>
            </a:r>
          </a:p>
          <a:p>
            <a:pPr marL="342900" indent="-342900" algn="just">
              <a:buFont typeface="Arial" panose="020B0604020202020204" pitchFamily="34" charset="0"/>
              <a:buChar char="•"/>
            </a:pPr>
            <a:r>
              <a:rPr lang="en-US" sz="2400" noProof="0" dirty="0"/>
              <a:t>Number of Fractions: 25 Fractions </a:t>
            </a:r>
          </a:p>
          <a:p>
            <a:pPr marL="342900" indent="-342900" algn="just">
              <a:buFont typeface="Arial" panose="020B0604020202020204" pitchFamily="34" charset="0"/>
              <a:buChar char="•"/>
            </a:pPr>
            <a:r>
              <a:rPr lang="en-US" sz="2400" noProof="0" dirty="0"/>
              <a:t>Overall maximum intensity: 1514642849 (au.?) representing signal strength</a:t>
            </a:r>
          </a:p>
          <a:p>
            <a:pPr marL="342900" indent="-342900" algn="just">
              <a:buFont typeface="Arial" panose="020B0604020202020204" pitchFamily="34" charset="0"/>
              <a:buChar char="•"/>
            </a:pPr>
            <a:r>
              <a:rPr lang="en-US" sz="2400" noProof="0" dirty="0"/>
              <a:t>Overall minimum intensity: 0</a:t>
            </a:r>
          </a:p>
          <a:p>
            <a:pPr marL="342900" indent="-342900" algn="just">
              <a:buFont typeface="Arial" panose="020B0604020202020204" pitchFamily="34" charset="0"/>
              <a:buChar char="•"/>
            </a:pPr>
            <a:r>
              <a:rPr lang="en-US" sz="2400" noProof="0" dirty="0"/>
              <a:t>Number of Na: 0</a:t>
            </a:r>
          </a:p>
          <a:p>
            <a:pPr algn="just"/>
            <a:endParaRPr lang="en-US" sz="2400" noProof="0" dirty="0"/>
          </a:p>
          <a:p>
            <a:pPr algn="just"/>
            <a:r>
              <a:rPr lang="en-US" sz="2400" b="1" noProof="0" dirty="0"/>
              <a:t>How we adapted our data for our analysis</a:t>
            </a:r>
          </a:p>
          <a:p>
            <a:pPr marL="342900" indent="-342900" algn="just">
              <a:buFont typeface="Arial" panose="020B0604020202020204" pitchFamily="34" charset="0"/>
              <a:buChar char="•"/>
            </a:pPr>
            <a:r>
              <a:rPr lang="en-US" sz="2400" noProof="0" dirty="0"/>
              <a:t>Averaging over all Triplicates</a:t>
            </a:r>
          </a:p>
          <a:p>
            <a:pPr marL="342900" indent="-342900" algn="just">
              <a:buFont typeface="Arial" panose="020B0604020202020204" pitchFamily="34" charset="0"/>
              <a:buChar char="•"/>
            </a:pPr>
            <a:r>
              <a:rPr lang="en-US" sz="2400" noProof="0" dirty="0"/>
              <a:t>Normalizing to 100: each protein is scaled so that the distribution within the Ctrl and RNase conditions each sums to 100 (for every Protein) </a:t>
            </a:r>
          </a:p>
          <a:p>
            <a:pPr algn="just"/>
            <a:endParaRPr lang="en-US" sz="2400" b="1" noProof="0" dirty="0"/>
          </a:p>
        </p:txBody>
      </p:sp>
      <p:sp>
        <p:nvSpPr>
          <p:cNvPr id="81" name="Textfeld 42">
            <a:extLst>
              <a:ext uri="{FF2B5EF4-FFF2-40B4-BE49-F238E27FC236}">
                <a16:creationId xmlns:a16="http://schemas.microsoft.com/office/drawing/2014/main" id="{41369DCA-196A-371D-5FD4-AD524426A0EC}"/>
              </a:ext>
            </a:extLst>
          </p:cNvPr>
          <p:cNvSpPr txBox="1"/>
          <p:nvPr/>
        </p:nvSpPr>
        <p:spPr>
          <a:xfrm>
            <a:off x="15725618" y="14446249"/>
            <a:ext cx="5438016" cy="1384995"/>
          </a:xfrm>
          <a:prstGeom prst="rect">
            <a:avLst/>
          </a:prstGeom>
          <a:noFill/>
        </p:spPr>
        <p:txBody>
          <a:bodyPr wrap="square" rtlCol="0">
            <a:spAutoFit/>
          </a:bodyPr>
          <a:lstStyle/>
          <a:p>
            <a:r>
              <a:rPr lang="en-US" sz="1200" b="1" noProof="0" dirty="0"/>
              <a:t>Fig. X Mean protein intensities across 25 fractions under control conditions: </a:t>
            </a:r>
            <a:r>
              <a:rPr lang="en-US" sz="1200" noProof="0" dirty="0"/>
              <a:t>Bar plot showing the average intensity for 25 randomly selected proteins measured across 25 fractions in the Ctrl condition. All Reps were averaged already. Each bar represents the mean intensity per protein, with error bars indicating the standard error of the mean (SEM) across fractions. This visualization highlights the variability in abundance profiles among different proteins across the cellular gradient. </a:t>
            </a:r>
          </a:p>
        </p:txBody>
      </p:sp>
      <p:sp>
        <p:nvSpPr>
          <p:cNvPr id="68" name="Abgerundetes Rechteck 21">
            <a:extLst>
              <a:ext uri="{FF2B5EF4-FFF2-40B4-BE49-F238E27FC236}">
                <a16:creationId xmlns:a16="http://schemas.microsoft.com/office/drawing/2014/main" id="{CADA5048-84E9-7610-1363-103CE5D313B8}"/>
              </a:ext>
            </a:extLst>
          </p:cNvPr>
          <p:cNvSpPr/>
          <p:nvPr/>
        </p:nvSpPr>
        <p:spPr>
          <a:xfrm>
            <a:off x="15058074" y="25819410"/>
            <a:ext cx="14528007" cy="12396420"/>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69" name="Rectangle 68">
            <a:extLst>
              <a:ext uri="{FF2B5EF4-FFF2-40B4-BE49-F238E27FC236}">
                <a16:creationId xmlns:a16="http://schemas.microsoft.com/office/drawing/2014/main" id="{497B7107-C6F9-BC8E-32F9-4EB58EBC3122}"/>
              </a:ext>
            </a:extLst>
          </p:cNvPr>
          <p:cNvSpPr/>
          <p:nvPr/>
        </p:nvSpPr>
        <p:spPr>
          <a:xfrm>
            <a:off x="23799289" y="26105699"/>
            <a:ext cx="5571050" cy="4026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0" name="Picture 69"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3827897" y="26138383"/>
            <a:ext cx="5368957" cy="4026719"/>
          </a:xfrm>
          <a:prstGeom prst="rect">
            <a:avLst/>
          </a:prstGeom>
        </p:spPr>
      </p:pic>
      <p:sp>
        <p:nvSpPr>
          <p:cNvPr id="71" name="Rectangle 70">
            <a:extLst>
              <a:ext uri="{FF2B5EF4-FFF2-40B4-BE49-F238E27FC236}">
                <a16:creationId xmlns:a16="http://schemas.microsoft.com/office/drawing/2014/main" id="{AB754934-85BC-3E41-3BC6-0759F2D51BE4}"/>
              </a:ext>
            </a:extLst>
          </p:cNvPr>
          <p:cNvSpPr/>
          <p:nvPr/>
        </p:nvSpPr>
        <p:spPr>
          <a:xfrm>
            <a:off x="15725617" y="34315537"/>
            <a:ext cx="4508066" cy="32646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72" name="Picture 71"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5839213" y="34379540"/>
            <a:ext cx="4280873" cy="3210655"/>
          </a:xfrm>
          <a:prstGeom prst="rect">
            <a:avLst/>
          </a:prstGeom>
        </p:spPr>
      </p:pic>
      <p:sp>
        <p:nvSpPr>
          <p:cNvPr id="74" name="Textfeld 48">
            <a:extLst>
              <a:ext uri="{FF2B5EF4-FFF2-40B4-BE49-F238E27FC236}">
                <a16:creationId xmlns:a16="http://schemas.microsoft.com/office/drawing/2014/main" id="{09012934-17D9-9E1F-A0A5-E6B32DB352BC}"/>
              </a:ext>
            </a:extLst>
          </p:cNvPr>
          <p:cNvSpPr txBox="1"/>
          <p:nvPr/>
        </p:nvSpPr>
        <p:spPr>
          <a:xfrm>
            <a:off x="15412762" y="26485813"/>
            <a:ext cx="8341656" cy="3323987"/>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DBSCAN :</a:t>
            </a:r>
          </a:p>
          <a:p>
            <a:r>
              <a:rPr lang="en-US" sz="2400" noProof="0" dirty="0">
                <a:latin typeface="Source Sans Pro" panose="020B0503030403020204" pitchFamily="34" charset="0"/>
                <a:ea typeface="Source Sans Pro" panose="020B0503030403020204" pitchFamily="34" charset="0"/>
              </a:rPr>
              <a:t>is a clustering algorithm that considers point density and distance.</a:t>
            </a:r>
          </a:p>
          <a:p>
            <a:pPr marL="342900" indent="-342900">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ε (epsilon): </a:t>
            </a:r>
            <a:r>
              <a:rPr lang="en-US" sz="2400" noProof="0" dirty="0">
                <a:latin typeface="Source Sans Pro" panose="020B0503030403020204" pitchFamily="34" charset="0"/>
                <a:ea typeface="Source Sans Pro" panose="020B0503030403020204" pitchFamily="34" charset="0"/>
              </a:rPr>
              <a:t>The maximum distance between two points to be considered neighbors. </a:t>
            </a:r>
          </a:p>
          <a:p>
            <a:pPr marL="342900" indent="-342900">
              <a:buFont typeface="Arial" panose="020B0604020202020204" pitchFamily="34" charset="0"/>
              <a:buChar char="•"/>
            </a:pPr>
            <a:r>
              <a:rPr lang="en-US" sz="2400" b="1" noProof="0" dirty="0" err="1">
                <a:latin typeface="Source Sans Pro" panose="020B0503030403020204" pitchFamily="34" charset="0"/>
                <a:ea typeface="Source Sans Pro" panose="020B0503030403020204" pitchFamily="34" charset="0"/>
              </a:rPr>
              <a:t>MinPts</a:t>
            </a:r>
            <a:r>
              <a:rPr lang="en-US" sz="2400" b="1" noProof="0" dirty="0">
                <a:latin typeface="Source Sans Pro" panose="020B0503030403020204" pitchFamily="34" charset="0"/>
                <a:ea typeface="Source Sans Pro" panose="020B0503030403020204" pitchFamily="34" charset="0"/>
              </a:rPr>
              <a:t>: </a:t>
            </a:r>
            <a:r>
              <a:rPr lang="en-US" sz="2400" noProof="0" dirty="0">
                <a:latin typeface="Source Sans Pro" panose="020B0503030403020204" pitchFamily="34" charset="0"/>
                <a:ea typeface="Source Sans Pro" panose="020B0503030403020204" pitchFamily="34" charset="0"/>
              </a:rPr>
              <a:t>The minimum number of neighbors (within ε distance) to form a core point, border points are those within ε of a core point.</a:t>
            </a:r>
          </a:p>
          <a:p>
            <a:endParaRPr lang="en-US" noProof="0" dirty="0"/>
          </a:p>
        </p:txBody>
      </p:sp>
      <p:sp>
        <p:nvSpPr>
          <p:cNvPr id="75" name="Textfeld 48">
            <a:extLst>
              <a:ext uri="{FF2B5EF4-FFF2-40B4-BE49-F238E27FC236}">
                <a16:creationId xmlns:a16="http://schemas.microsoft.com/office/drawing/2014/main" id="{0C9E6692-E493-9100-A3A2-2553EE851C05}"/>
              </a:ext>
            </a:extLst>
          </p:cNvPr>
          <p:cNvSpPr txBox="1"/>
          <p:nvPr/>
        </p:nvSpPr>
        <p:spPr>
          <a:xfrm>
            <a:off x="15469068" y="29381085"/>
            <a:ext cx="8330220" cy="341632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Choosing parameters </a:t>
            </a:r>
            <a:endParaRPr lang="en-US" sz="2400" noProof="0" dirty="0">
              <a:latin typeface="Source Sans Pro" panose="020B0503030403020204" pitchFamily="34" charset="0"/>
              <a:ea typeface="Source Sans Pro" panose="020B0503030403020204" pitchFamily="34" charset="0"/>
            </a:endParaRPr>
          </a:p>
          <a:p>
            <a:pPr algn="just"/>
            <a:r>
              <a:rPr lang="en-US" sz="2400" noProof="0" dirty="0">
                <a:latin typeface="Source Sans Pro" panose="020B0503030403020204" pitchFamily="34" charset="0"/>
                <a:ea typeface="Source Sans Pro" panose="020B0503030403020204" pitchFamily="34" charset="0"/>
              </a:rPr>
              <a:t>To validate the efficiency in clustering we created a heatmap with a specific scoring logic. We adjusted our DBSCAN </a:t>
            </a:r>
            <a:r>
              <a:rPr lang="en-US" sz="2400" b="1" noProof="0" dirty="0">
                <a:latin typeface="Source Sans Pro" panose="020B0503030403020204" pitchFamily="34" charset="0"/>
                <a:ea typeface="Source Sans Pro" panose="020B0503030403020204" pitchFamily="34" charset="0"/>
              </a:rPr>
              <a:t>to ε = 0.7 and </a:t>
            </a:r>
            <a:r>
              <a:rPr lang="en-US" sz="2400" b="1" noProof="0" dirty="0" err="1">
                <a:latin typeface="Source Sans Pro" panose="020B0503030403020204" pitchFamily="34" charset="0"/>
                <a:ea typeface="Source Sans Pro" panose="020B0503030403020204" pitchFamily="34" charset="0"/>
              </a:rPr>
              <a:t>MintPts</a:t>
            </a:r>
            <a:r>
              <a:rPr lang="en-US" sz="2400" b="1" noProof="0" dirty="0">
                <a:latin typeface="Source Sans Pro" panose="020B0503030403020204" pitchFamily="34" charset="0"/>
                <a:ea typeface="Source Sans Pro" panose="020B0503030403020204" pitchFamily="34" charset="0"/>
              </a:rPr>
              <a:t> = 4. </a:t>
            </a:r>
          </a:p>
          <a:p>
            <a:pPr algn="just"/>
            <a:endParaRPr lang="en-US" sz="2400" noProof="0" dirty="0">
              <a:latin typeface="Source Sans Pro" panose="020B0503030403020204" pitchFamily="34" charset="0"/>
              <a:ea typeface="Source Sans Pro" panose="020B0503030403020204" pitchFamily="34" charset="0"/>
            </a:endParaRPr>
          </a:p>
          <a:p>
            <a:pPr algn="just"/>
            <a:endParaRPr lang="en-US" sz="2400" b="1" noProof="0" dirty="0"/>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p:txBody>
      </p:sp>
      <p:pic>
        <p:nvPicPr>
          <p:cNvPr id="76" name="Picture 75" descr="A graph with lines and numbers&#10;&#10;AI-generated content may be incorrect.">
            <a:extLst>
              <a:ext uri="{FF2B5EF4-FFF2-40B4-BE49-F238E27FC236}">
                <a16:creationId xmlns:a16="http://schemas.microsoft.com/office/drawing/2014/main" id="{BA45D2D3-0CCB-F156-B9E7-9449A21DFDC2}"/>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843963" y="30952853"/>
            <a:ext cx="2734251" cy="2050688"/>
          </a:xfrm>
          <a:prstGeom prst="rect">
            <a:avLst/>
          </a:prstGeom>
        </p:spPr>
      </p:pic>
      <p:pic>
        <p:nvPicPr>
          <p:cNvPr id="77" name="Picture 76" descr="A graph of a number of lines&#10;&#10;AI-generated content may be incorrect.">
            <a:extLst>
              <a:ext uri="{FF2B5EF4-FFF2-40B4-BE49-F238E27FC236}">
                <a16:creationId xmlns:a16="http://schemas.microsoft.com/office/drawing/2014/main" id="{C670D429-FCC7-1BE6-830C-944CA7885502}"/>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976465" y="30973884"/>
            <a:ext cx="2711946" cy="2033959"/>
          </a:xfrm>
          <a:prstGeom prst="rect">
            <a:avLst/>
          </a:prstGeom>
        </p:spPr>
      </p:pic>
      <p:pic>
        <p:nvPicPr>
          <p:cNvPr id="78" name="Picture 77" descr="A graph of a number of fractions&#10;&#10;AI-generated content may be incorrect.">
            <a:extLst>
              <a:ext uri="{FF2B5EF4-FFF2-40B4-BE49-F238E27FC236}">
                <a16:creationId xmlns:a16="http://schemas.microsoft.com/office/drawing/2014/main" id="{EE66F933-BDCC-0514-DC0C-7AA0C7AAAC3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23893073" y="33228376"/>
            <a:ext cx="2711946" cy="2033959"/>
          </a:xfrm>
          <a:prstGeom prst="rect">
            <a:avLst/>
          </a:prstGeom>
        </p:spPr>
      </p:pic>
      <p:pic>
        <p:nvPicPr>
          <p:cNvPr id="79" name="Picture 78" descr="A graph of a number of people&#10;&#10;AI-generated content may be incorrect.">
            <a:extLst>
              <a:ext uri="{FF2B5EF4-FFF2-40B4-BE49-F238E27FC236}">
                <a16:creationId xmlns:a16="http://schemas.microsoft.com/office/drawing/2014/main" id="{8B99C15E-AF69-C01B-6273-40520FCDE5F6}"/>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0976465" y="33228377"/>
            <a:ext cx="2711946" cy="2033959"/>
          </a:xfrm>
          <a:prstGeom prst="rect">
            <a:avLst/>
          </a:prstGeom>
        </p:spPr>
      </p:pic>
      <p:pic>
        <p:nvPicPr>
          <p:cNvPr id="82" name="Picture 81" descr="A graph with lines and numbers&#10;&#10;AI-generated content may be incorrect.">
            <a:extLst>
              <a:ext uri="{FF2B5EF4-FFF2-40B4-BE49-F238E27FC236}">
                <a16:creationId xmlns:a16="http://schemas.microsoft.com/office/drawing/2014/main" id="{788EBA3F-04C0-8072-0F06-18147B6CBB7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3900842" y="30973884"/>
            <a:ext cx="2711946" cy="2033960"/>
          </a:xfrm>
          <a:prstGeom prst="rect">
            <a:avLst/>
          </a:prstGeom>
        </p:spPr>
      </p:pic>
      <p:sp>
        <p:nvSpPr>
          <p:cNvPr id="83" name="TextBox 82">
            <a:extLst>
              <a:ext uri="{FF2B5EF4-FFF2-40B4-BE49-F238E27FC236}">
                <a16:creationId xmlns:a16="http://schemas.microsoft.com/office/drawing/2014/main" id="{FB6012F1-D660-D8EE-62F5-079445394ECC}"/>
              </a:ext>
            </a:extLst>
          </p:cNvPr>
          <p:cNvSpPr txBox="1"/>
          <p:nvPr/>
        </p:nvSpPr>
        <p:spPr>
          <a:xfrm>
            <a:off x="20509335" y="35206051"/>
            <a:ext cx="8863450" cy="2954655"/>
          </a:xfrm>
          <a:prstGeom prst="rect">
            <a:avLst/>
          </a:prstGeom>
          <a:noFill/>
        </p:spPr>
        <p:txBody>
          <a:bodyPr wrap="square" rtlCol="0">
            <a:spAutoFit/>
          </a:bodyPr>
          <a:lstStyle/>
          <a:p>
            <a:endParaRPr lang="en-US" sz="2400" b="1" noProof="0" dirty="0"/>
          </a:p>
          <a:p>
            <a:pPr algn="just"/>
            <a:r>
              <a:rPr lang="en-US" sz="2400" b="1" noProof="0" dirty="0">
                <a:latin typeface="Source Sans Pro" panose="020B0503030403020204" pitchFamily="34" charset="0"/>
                <a:ea typeface="Source Sans Pro" panose="020B0503030403020204" pitchFamily="34" charset="0"/>
              </a:rPr>
              <a:t>Outcome</a:t>
            </a:r>
            <a:r>
              <a:rPr lang="en-US" sz="2400" noProof="0" dirty="0">
                <a:latin typeface="Source Sans Pro" panose="020B0503030403020204" pitchFamily="34" charset="0"/>
                <a:ea typeface="Source Sans Pro" panose="020B0503030403020204" pitchFamily="34" charset="0"/>
              </a:rPr>
              <a:t>: - did I find my Family? </a:t>
            </a:r>
          </a:p>
          <a:p>
            <a:pPr marL="342900" indent="-342900" algn="just">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From 40S Ribosomal Complex</a:t>
            </a:r>
            <a:r>
              <a:rPr lang="en-US" sz="2400" noProof="0" dirty="0">
                <a:latin typeface="Source Sans Pro" panose="020B0503030403020204" pitchFamily="34" charset="0"/>
                <a:ea typeface="Source Sans Pro" panose="020B0503030403020204" pitchFamily="34" charset="0"/>
              </a:rPr>
              <a:t>: 3 out of 4 proteins were clustered together (cluster 4)</a:t>
            </a:r>
          </a:p>
          <a:p>
            <a:pPr marL="342900" indent="-342900" algn="just">
              <a:buFont typeface="Arial" panose="020B0604020202020204" pitchFamily="34" charset="0"/>
              <a:buChar char="•"/>
            </a:pPr>
            <a:r>
              <a:rPr lang="en-US" sz="2400" b="1" noProof="0" dirty="0">
                <a:latin typeface="Source Sans Pro" panose="020B0503030403020204" pitchFamily="34" charset="0"/>
                <a:ea typeface="Source Sans Pro" panose="020B0503030403020204" pitchFamily="34" charset="0"/>
              </a:rPr>
              <a:t>From Nop56p-associated pre-rRNA complex: </a:t>
            </a:r>
            <a:r>
              <a:rPr lang="en-US" sz="2400" noProof="0" dirty="0">
                <a:latin typeface="Source Sans Pro" panose="020B0503030403020204" pitchFamily="34" charset="0"/>
                <a:ea typeface="Source Sans Pro" panose="020B0503030403020204" pitchFamily="34" charset="0"/>
              </a:rPr>
              <a:t>4 out of 9 were clustered together. </a:t>
            </a:r>
          </a:p>
          <a:p>
            <a:pPr marL="342900" indent="-342900" algn="just">
              <a:buFont typeface="Arial" panose="020B0604020202020204" pitchFamily="34" charset="0"/>
              <a:buChar char="•"/>
            </a:pPr>
            <a:r>
              <a:rPr lang="en-US" sz="2400" noProof="0" dirty="0">
                <a:latin typeface="Source Sans Pro" panose="020B0503030403020204" pitchFamily="34" charset="0"/>
                <a:ea typeface="Source Sans Pro" panose="020B0503030403020204" pitchFamily="34" charset="0"/>
              </a:rPr>
              <a:t>Total number of Proteins in cluster 4: 13 </a:t>
            </a:r>
          </a:p>
          <a:p>
            <a:endParaRPr lang="en-US" noProof="0" dirty="0"/>
          </a:p>
        </p:txBody>
      </p:sp>
      <p:sp>
        <p:nvSpPr>
          <p:cNvPr id="84" name="TextBox 83">
            <a:extLst>
              <a:ext uri="{FF2B5EF4-FFF2-40B4-BE49-F238E27FC236}">
                <a16:creationId xmlns:a16="http://schemas.microsoft.com/office/drawing/2014/main" id="{0692B99A-25D6-876B-977C-49A97151F2D1}"/>
              </a:ext>
            </a:extLst>
          </p:cNvPr>
          <p:cNvSpPr txBox="1"/>
          <p:nvPr/>
        </p:nvSpPr>
        <p:spPr>
          <a:xfrm>
            <a:off x="15490782" y="30943641"/>
            <a:ext cx="5397475" cy="3693319"/>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Choosing a control :  - there I am again</a:t>
            </a:r>
          </a:p>
          <a:p>
            <a:pPr marL="342900" indent="-342900">
              <a:buFont typeface="Arial" panose="020B0604020202020204" pitchFamily="34" charset="0"/>
              <a:buChar char="•"/>
            </a:pPr>
            <a:r>
              <a:rPr lang="en-US" sz="2400" b="1" noProof="0" dirty="0"/>
              <a:t>40S Ribosomal Complex</a:t>
            </a:r>
            <a:r>
              <a:rPr lang="en-US" sz="2400" noProof="0" dirty="0"/>
              <a:t>: A complex that, according to CORUM data, exists and includes 4 proteins from our RBS (ribosome binding site) during mitosis </a:t>
            </a:r>
            <a:r>
              <a:rPr lang="en-US" sz="2400" b="1" noProof="0" dirty="0"/>
              <a:t>positive control </a:t>
            </a:r>
            <a:endParaRPr lang="en-US" sz="2400" noProof="0" dirty="0"/>
          </a:p>
          <a:p>
            <a:pPr marL="342900" indent="-342900">
              <a:buFont typeface="Arial" panose="020B0604020202020204" pitchFamily="34" charset="0"/>
              <a:buChar char="•"/>
            </a:pPr>
            <a:r>
              <a:rPr lang="en-US" sz="2400" noProof="0" dirty="0"/>
              <a:t>The proteins </a:t>
            </a:r>
            <a:r>
              <a:rPr lang="en-US" sz="2400" b="1" noProof="0" dirty="0"/>
              <a:t>UIMC1_HUMAN</a:t>
            </a:r>
            <a:r>
              <a:rPr lang="en-US" sz="2400" noProof="0" dirty="0"/>
              <a:t> and </a:t>
            </a:r>
            <a:r>
              <a:rPr lang="en-US" sz="2400" b="1" noProof="0" dirty="0"/>
              <a:t>LPPRC_HUMAN</a:t>
            </a:r>
            <a:r>
              <a:rPr lang="en-US" sz="2400" noProof="0" dirty="0"/>
              <a:t> were used as </a:t>
            </a:r>
            <a:r>
              <a:rPr lang="en-US" sz="2400" b="1" noProof="0" dirty="0"/>
              <a:t>negative controls</a:t>
            </a:r>
          </a:p>
          <a:p>
            <a:endParaRPr lang="en-US" noProof="0" dirty="0"/>
          </a:p>
        </p:txBody>
      </p:sp>
      <p:sp>
        <p:nvSpPr>
          <p:cNvPr id="85" name="Textfeld 42">
            <a:extLst>
              <a:ext uri="{FF2B5EF4-FFF2-40B4-BE49-F238E27FC236}">
                <a16:creationId xmlns:a16="http://schemas.microsoft.com/office/drawing/2014/main" id="{51C0C865-513A-31B1-BC04-D65F54F85A14}"/>
              </a:ext>
            </a:extLst>
          </p:cNvPr>
          <p:cNvSpPr txBox="1"/>
          <p:nvPr/>
        </p:nvSpPr>
        <p:spPr>
          <a:xfrm>
            <a:off x="15725617" y="37580168"/>
            <a:ext cx="4630034" cy="646331"/>
          </a:xfrm>
          <a:prstGeom prst="rect">
            <a:avLst/>
          </a:prstGeom>
          <a:noFill/>
        </p:spPr>
        <p:txBody>
          <a:bodyPr wrap="square" rtlCol="0">
            <a:spAutoFit/>
          </a:bodyPr>
          <a:lstStyle/>
          <a:p>
            <a:r>
              <a:rPr lang="en-US" sz="1200" b="1" noProof="0" dirty="0"/>
              <a:t>Fig. X </a:t>
            </a:r>
            <a:r>
              <a:rPr lang="en-US" sz="1200" b="1" i="1" noProof="0" dirty="0"/>
              <a:t>Heatmap of  accuracy for  </a:t>
            </a:r>
            <a:r>
              <a:rPr lang="en-US" sz="1200" b="1" i="1" noProof="0" dirty="0" err="1"/>
              <a:t>comibantions</a:t>
            </a:r>
            <a:r>
              <a:rPr lang="en-US" sz="1200" b="1" i="1" noProof="0" dirty="0"/>
              <a:t> of Parameters for DBSCAN: </a:t>
            </a:r>
            <a:r>
              <a:rPr lang="en-US" sz="1200" i="1" noProof="0" dirty="0" err="1"/>
              <a:t>Accuaracy</a:t>
            </a:r>
            <a:r>
              <a:rPr lang="en-US" sz="1200" i="1" noProof="0" dirty="0"/>
              <a:t> calculated on pos. and neg. controls, from </a:t>
            </a:r>
            <a:r>
              <a:rPr lang="en-US" sz="1200" noProof="0" dirty="0">
                <a:latin typeface="Source Sans Pro" panose="020B0503030403020204" pitchFamily="34" charset="0"/>
                <a:ea typeface="Source Sans Pro" panose="020B0503030403020204" pitchFamily="34" charset="0"/>
              </a:rPr>
              <a:t>ε (0.5-1.5) and </a:t>
            </a:r>
            <a:r>
              <a:rPr lang="en-US" sz="1200" noProof="0" dirty="0" err="1">
                <a:latin typeface="Source Sans Pro" panose="020B0503030403020204" pitchFamily="34" charset="0"/>
                <a:ea typeface="Source Sans Pro" panose="020B0503030403020204" pitchFamily="34" charset="0"/>
              </a:rPr>
              <a:t>MintPts</a:t>
            </a:r>
            <a:r>
              <a:rPr lang="en-US" sz="1200" noProof="0" dirty="0">
                <a:latin typeface="Source Sans Pro" panose="020B0503030403020204" pitchFamily="34" charset="0"/>
                <a:ea typeface="Source Sans Pro" panose="020B0503030403020204" pitchFamily="34" charset="0"/>
              </a:rPr>
              <a:t> (1-10).  Lower and higher ε lower the accuracy. </a:t>
            </a:r>
            <a:endParaRPr lang="en-US" sz="1200" noProof="0" dirty="0"/>
          </a:p>
        </p:txBody>
      </p:sp>
      <p:sp>
        <p:nvSpPr>
          <p:cNvPr id="86" name="Textfeld 42">
            <a:extLst>
              <a:ext uri="{FF2B5EF4-FFF2-40B4-BE49-F238E27FC236}">
                <a16:creationId xmlns:a16="http://schemas.microsoft.com/office/drawing/2014/main" id="{E7E3BFD5-B88F-923D-A725-BF06D94A593E}"/>
              </a:ext>
            </a:extLst>
          </p:cNvPr>
          <p:cNvSpPr txBox="1"/>
          <p:nvPr/>
        </p:nvSpPr>
        <p:spPr>
          <a:xfrm>
            <a:off x="23725031" y="30174604"/>
            <a:ext cx="5730810" cy="646331"/>
          </a:xfrm>
          <a:prstGeom prst="rect">
            <a:avLst/>
          </a:prstGeom>
          <a:noFill/>
        </p:spPr>
        <p:txBody>
          <a:bodyPr wrap="square" rtlCol="0">
            <a:spAutoFit/>
          </a:bodyPr>
          <a:lstStyle/>
          <a:p>
            <a:r>
              <a:rPr lang="en-US" sz="1200" b="1" noProof="0" dirty="0"/>
              <a:t>Fig. X Proteins in 2D </a:t>
            </a:r>
            <a:r>
              <a:rPr lang="en-US" sz="1200" b="1" noProof="0" dirty="0" err="1"/>
              <a:t>Pca</a:t>
            </a:r>
            <a:r>
              <a:rPr lang="en-US" sz="1200" b="1" noProof="0" dirty="0"/>
              <a:t> showing results from clustering method DBSCAN: </a:t>
            </a:r>
            <a:r>
              <a:rPr lang="en-US" sz="1200" noProof="0" dirty="0"/>
              <a:t>Only Proteins from RBPs in Mitosis where clustered. Dimension reduction on Data from Ctrl : COM and Peak </a:t>
            </a:r>
            <a:r>
              <a:rPr lang="en-US" sz="1200" noProof="0" dirty="0" err="1"/>
              <a:t>hight</a:t>
            </a:r>
            <a:r>
              <a:rPr lang="en-US" sz="1200" noProof="0" dirty="0"/>
              <a:t>. </a:t>
            </a:r>
            <a:r>
              <a:rPr lang="en-US" sz="1200" b="1" noProof="0" dirty="0">
                <a:latin typeface="Source Sans Pro" panose="020B0503030403020204" pitchFamily="34" charset="0"/>
                <a:ea typeface="Source Sans Pro" panose="020B0503030403020204" pitchFamily="34" charset="0"/>
              </a:rPr>
              <a:t>ε = 0.7 and </a:t>
            </a:r>
            <a:r>
              <a:rPr lang="en-US" sz="1200" b="1" noProof="0" dirty="0" err="1">
                <a:latin typeface="Source Sans Pro" panose="020B0503030403020204" pitchFamily="34" charset="0"/>
                <a:ea typeface="Source Sans Pro" panose="020B0503030403020204" pitchFamily="34" charset="0"/>
              </a:rPr>
              <a:t>MintPts</a:t>
            </a:r>
            <a:r>
              <a:rPr lang="en-US" sz="1200" b="1" noProof="0" dirty="0">
                <a:latin typeface="Source Sans Pro" panose="020B0503030403020204" pitchFamily="34" charset="0"/>
                <a:ea typeface="Source Sans Pro" panose="020B0503030403020204" pitchFamily="34" charset="0"/>
              </a:rPr>
              <a:t> = 4.</a:t>
            </a:r>
            <a:endParaRPr lang="en-US" sz="1200" noProof="0" dirty="0"/>
          </a:p>
        </p:txBody>
      </p:sp>
      <p:pic>
        <p:nvPicPr>
          <p:cNvPr id="87" name="Grafik 25">
            <a:extLst>
              <a:ext uri="{FF2B5EF4-FFF2-40B4-BE49-F238E27FC236}">
                <a16:creationId xmlns:a16="http://schemas.microsoft.com/office/drawing/2014/main" id="{FF2B16C0-4D27-B3B0-9EF9-A38D106ADDD4}"/>
              </a:ext>
            </a:extLst>
          </p:cNvPr>
          <p:cNvPicPr>
            <a:picLocks noChangeAspect="1"/>
          </p:cNvPicPr>
          <p:nvPr/>
        </p:nvPicPr>
        <p:blipFill>
          <a:blip r:embed="rId11"/>
          <a:stretch>
            <a:fillRect/>
          </a:stretch>
        </p:blipFill>
        <p:spPr>
          <a:xfrm>
            <a:off x="26906569" y="33253913"/>
            <a:ext cx="1935132" cy="2031324"/>
          </a:xfrm>
          <a:prstGeom prst="rect">
            <a:avLst/>
          </a:prstGeom>
        </p:spPr>
      </p:pic>
      <p:sp>
        <p:nvSpPr>
          <p:cNvPr id="6" name="Textfeld 5">
            <a:extLst>
              <a:ext uri="{FF2B5EF4-FFF2-40B4-BE49-F238E27FC236}">
                <a16:creationId xmlns:a16="http://schemas.microsoft.com/office/drawing/2014/main" id="{61B3F6F8-8981-FA8F-4671-E329864AA8D1}"/>
              </a:ext>
            </a:extLst>
          </p:cNvPr>
          <p:cNvSpPr txBox="1"/>
          <p:nvPr/>
        </p:nvSpPr>
        <p:spPr>
          <a:xfrm>
            <a:off x="649841" y="7218353"/>
            <a:ext cx="6487588" cy="5262979"/>
          </a:xfrm>
          <a:prstGeom prst="rect">
            <a:avLst/>
          </a:prstGeom>
          <a:noFill/>
        </p:spPr>
        <p:txBody>
          <a:bodyPr wrap="square" rtlCol="0">
            <a:spAutoFit/>
          </a:bodyPr>
          <a:lstStyle/>
          <a:p>
            <a:pPr marL="342900" indent="-342900">
              <a:buFont typeface="Arial" panose="020B0604020202020204" pitchFamily="34" charset="0"/>
              <a:buChar char="•"/>
            </a:pPr>
            <a:r>
              <a:rPr lang="en-US" sz="2400" noProof="0" dirty="0"/>
              <a:t>Reproducibility assessed via Spearman correlation between all replicate–fraction combinations</a:t>
            </a:r>
          </a:p>
          <a:p>
            <a:pPr marL="342900" indent="-342900">
              <a:buFont typeface="Arial" panose="020B0604020202020204" pitchFamily="34" charset="0"/>
              <a:buChar char="•"/>
            </a:pPr>
            <a:r>
              <a:rPr lang="en-US" sz="2400" noProof="0" dirty="0"/>
              <a:t>Analysis performed separately for RNase and control conditions</a:t>
            </a:r>
          </a:p>
          <a:p>
            <a:pPr marL="342900" indent="-342900">
              <a:buFont typeface="Arial" panose="020B0604020202020204" pitchFamily="34" charset="0"/>
              <a:buChar char="•"/>
            </a:pPr>
            <a:r>
              <a:rPr lang="en-US" sz="2400" noProof="0" dirty="0"/>
              <a:t>Resulting correlation coefficients (r-values) were visualized in heatmap</a:t>
            </a:r>
          </a:p>
          <a:p>
            <a:pPr marL="342900" indent="-342900">
              <a:buFont typeface="Arial" panose="020B0604020202020204" pitchFamily="34" charset="0"/>
              <a:buChar char="•"/>
            </a:pPr>
            <a:r>
              <a:rPr lang="en-US" sz="2400" noProof="0" dirty="0"/>
              <a:t>High reproducibility indicated by strong correlations between replicates of the same fraction</a:t>
            </a:r>
          </a:p>
          <a:p>
            <a:pPr marL="342900" indent="-342900">
              <a:buFont typeface="Arial" panose="020B0604020202020204" pitchFamily="34" charset="0"/>
              <a:buChar char="•"/>
            </a:pPr>
            <a:r>
              <a:rPr lang="en-US" sz="2400" noProof="0" dirty="0"/>
              <a:t>Appears on the heatmap as a diagonal patter in 3x3 blocks, evident in both treatments</a:t>
            </a:r>
          </a:p>
          <a:p>
            <a:pPr marL="342900" indent="-342900">
              <a:buFont typeface="Arial" panose="020B0604020202020204" pitchFamily="34" charset="0"/>
              <a:buChar char="•"/>
            </a:pPr>
            <a:r>
              <a:rPr lang="en-US" sz="2400" noProof="0" dirty="0"/>
              <a:t>So the RBPs are very much real, including </a:t>
            </a:r>
            <a:r>
              <a:rPr lang="en-US" sz="2400" noProof="0" dirty="0" err="1"/>
              <a:t>RiboSix</a:t>
            </a:r>
            <a:endParaRPr lang="en-US" sz="2400" noProof="0" dirty="0"/>
          </a:p>
        </p:txBody>
      </p:sp>
      <p:sp>
        <p:nvSpPr>
          <p:cNvPr id="8" name="Textfeld 7">
            <a:extLst>
              <a:ext uri="{FF2B5EF4-FFF2-40B4-BE49-F238E27FC236}">
                <a16:creationId xmlns:a16="http://schemas.microsoft.com/office/drawing/2014/main" id="{2AA4E3EC-2BE2-89BA-4E22-85412F733920}"/>
              </a:ext>
            </a:extLst>
          </p:cNvPr>
          <p:cNvSpPr txBox="1"/>
          <p:nvPr/>
        </p:nvSpPr>
        <p:spPr>
          <a:xfrm>
            <a:off x="15571016" y="17407315"/>
            <a:ext cx="6594503" cy="7109639"/>
          </a:xfrm>
          <a:prstGeom prst="rect">
            <a:avLst/>
          </a:prstGeom>
          <a:noFill/>
        </p:spPr>
        <p:txBody>
          <a:bodyPr wrap="square" rtlCol="0">
            <a:spAutoFit/>
          </a:bodyPr>
          <a:lstStyle/>
          <a:p>
            <a:endParaRPr lang="en-US" sz="2400" b="1" noProof="0" dirty="0"/>
          </a:p>
          <a:p>
            <a:r>
              <a:rPr lang="en-US" sz="2400" b="1" noProof="0" dirty="0"/>
              <a:t>Comparative Shift Analysis</a:t>
            </a:r>
            <a:endParaRPr lang="en-US" sz="2400" noProof="0" dirty="0"/>
          </a:p>
          <a:p>
            <a:pPr marL="285750" indent="-285750">
              <a:buFont typeface="Arial" panose="020B0604020202020204" pitchFamily="34" charset="0"/>
              <a:buChar char="•"/>
            </a:pPr>
            <a:r>
              <a:rPr lang="en-US" sz="2400" noProof="0" dirty="0"/>
              <a:t>The same shift analysis pipeline was applied to non-synchronized HeLa cells </a:t>
            </a:r>
          </a:p>
          <a:p>
            <a:pPr marL="285750" indent="-285750">
              <a:buFont typeface="Arial" panose="020B0604020202020204" pitchFamily="34" charset="0"/>
              <a:buChar char="•"/>
            </a:pPr>
            <a:r>
              <a:rPr lang="en-US" sz="2400" noProof="0" dirty="0"/>
              <a:t>Scatterplot compares shift distances between mitotic and non-synchronized conditions</a:t>
            </a:r>
          </a:p>
          <a:p>
            <a:pPr marL="285750" indent="-285750">
              <a:buFont typeface="Arial" panose="020B0604020202020204" pitchFamily="34" charset="0"/>
              <a:buChar char="•"/>
            </a:pPr>
            <a:r>
              <a:rPr lang="en-US" sz="2400" noProof="0" dirty="0"/>
              <a:t>Each point = one protein; position reflects condition-specific RNA dependence</a:t>
            </a:r>
          </a:p>
          <a:p>
            <a:pPr marL="285750" indent="-285750">
              <a:buFont typeface="Arial" panose="020B0604020202020204" pitchFamily="34" charset="0"/>
              <a:buChar char="•"/>
            </a:pPr>
            <a:r>
              <a:rPr lang="en-US" sz="2400" noProof="0" dirty="0"/>
              <a:t>Red dashed identity line represents equal shift in both conditions</a:t>
            </a:r>
          </a:p>
          <a:p>
            <a:pPr marL="285750" indent="-285750">
              <a:buFont typeface="Arial" panose="020B0604020202020204" pitchFamily="34" charset="0"/>
              <a:buChar char="•"/>
            </a:pPr>
            <a:r>
              <a:rPr lang="en-US" sz="2400" noProof="0" dirty="0"/>
              <a:t>Proteins highlighted in dark red below the identity line show significant RNA dependency exclusively during mitosis</a:t>
            </a:r>
          </a:p>
          <a:p>
            <a:pPr marL="285750" indent="-285750">
              <a:buFont typeface="Arial" panose="020B0604020202020204" pitchFamily="34" charset="0"/>
              <a:buChar char="•"/>
            </a:pPr>
            <a:r>
              <a:rPr lang="en-US" sz="2400" noProof="0" dirty="0"/>
              <a:t>These proteins likely exhibit mitosis-specific activity, as no significant shift was observed in the non-synchronized condition </a:t>
            </a:r>
          </a:p>
          <a:p>
            <a:pPr marL="285750" indent="-285750">
              <a:buFont typeface="Arial" panose="020B0604020202020204" pitchFamily="34" charset="0"/>
              <a:buChar char="•"/>
            </a:pPr>
            <a:endParaRPr lang="en-US" sz="2400" noProof="0" dirty="0"/>
          </a:p>
          <a:p>
            <a:pPr marL="285750" indent="-285750">
              <a:buFont typeface="Arial" panose="020B0604020202020204" pitchFamily="34" charset="0"/>
              <a:buChar char="•"/>
            </a:pPr>
            <a:endParaRPr lang="en-US" sz="2400" noProof="0" dirty="0"/>
          </a:p>
          <a:p>
            <a:pPr marL="285750" indent="-285750">
              <a:buFont typeface="Arial" panose="020B0604020202020204" pitchFamily="34" charset="0"/>
              <a:buChar char="•"/>
            </a:pPr>
            <a:endParaRPr lang="en-US" sz="2400" noProof="0" dirty="0"/>
          </a:p>
        </p:txBody>
      </p:sp>
      <p:sp>
        <p:nvSpPr>
          <p:cNvPr id="12" name="Textfeld 11">
            <a:extLst>
              <a:ext uri="{FF2B5EF4-FFF2-40B4-BE49-F238E27FC236}">
                <a16:creationId xmlns:a16="http://schemas.microsoft.com/office/drawing/2014/main" id="{07BA545E-FE79-BC08-D94C-8D9CD8317AFA}"/>
              </a:ext>
            </a:extLst>
          </p:cNvPr>
          <p:cNvSpPr txBox="1"/>
          <p:nvPr/>
        </p:nvSpPr>
        <p:spPr>
          <a:xfrm>
            <a:off x="15698166" y="23600530"/>
            <a:ext cx="13226290"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Results</a:t>
            </a:r>
          </a:p>
          <a:p>
            <a:pPr lvl="0">
              <a:defRPr/>
            </a:pPr>
            <a:r>
              <a:rPr lang="en-US" sz="2400" noProof="0" dirty="0"/>
              <a:t>In total, 237 RBPs previously classified as significant fall into the group of only active in mitosis. One of them is </a:t>
            </a:r>
            <a:r>
              <a:rPr lang="en-US" sz="2400" noProof="0" dirty="0" err="1"/>
              <a:t>RiboSix</a:t>
            </a:r>
            <a:r>
              <a:rPr lang="en-US" sz="2400" noProof="0" dirty="0"/>
              <a:t>, suggesting that mitosis is his active season in the village of HeLa.</a:t>
            </a:r>
            <a:endParaRPr kumimoji="0" lang="en-US" sz="240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1689</Words>
  <Application>Microsoft Office PowerPoint</Application>
  <PresentationFormat>Benutzerdefiniert</PresentationFormat>
  <Paragraphs>125</Paragraphs>
  <Slides>1</Slides>
  <Notes>1</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9" baseType="lpstr">
      <vt:lpstr>Aptos</vt:lpstr>
      <vt:lpstr>Aptos Display</vt:lpstr>
      <vt:lpstr>Arial</vt:lpstr>
      <vt:lpstr>Cambria Math</vt:lpstr>
      <vt:lpstr>Source Sans Pro</vt:lpstr>
      <vt:lpstr>Wingdings</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13</cp:revision>
  <dcterms:created xsi:type="dcterms:W3CDTF">2025-06-30T15:36:19Z</dcterms:created>
  <dcterms:modified xsi:type="dcterms:W3CDTF">2025-07-05T14:36:59Z</dcterms:modified>
</cp:coreProperties>
</file>