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24" dt="2025-07-03T14:16:08.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50" d="100"/>
          <a:sy n="50" d="100"/>
        </p:scale>
        <p:origin x="96" y="-4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modSld">
      <pc:chgData name="Cihan Zeyrek" userId="dd9724baaf2e43d1" providerId="LiveId" clId="{E5A86D5C-552E-4995-AB32-5E49D96B1D3A}" dt="2025-07-03T14:16:27.570" v="3691" actId="113"/>
      <pc:docMkLst>
        <pc:docMk/>
      </pc:docMkLst>
      <pc:sldChg chg="addSp delSp modSp mod">
        <pc:chgData name="Cihan Zeyrek" userId="dd9724baaf2e43d1" providerId="LiveId" clId="{E5A86D5C-552E-4995-AB32-5E49D96B1D3A}" dt="2025-07-03T13:41:54.663" v="2908" actId="790"/>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sldChg>
      <pc:sldChg chg="addSp delSp modSp mod">
        <pc:chgData name="Cihan Zeyrek" userId="dd9724baaf2e43d1" providerId="LiveId" clId="{E5A86D5C-552E-4995-AB32-5E49D96B1D3A}" dt="2025-07-03T14:16:27.570" v="3691"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3T13:41:54.663" v="2908" actId="790"/>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3T13:41:54.663" v="2908" actId="790"/>
          <ac:spMkLst>
            <pc:docMk/>
            <pc:sldMk cId="3613911005" sldId="258"/>
            <ac:spMk id="15" creationId="{318D8B86-DFF0-9641-CEC3-3D48CFA515DB}"/>
          </ac:spMkLst>
        </pc:spChg>
        <pc:spChg chg="mod">
          <ac:chgData name="Cihan Zeyrek" userId="dd9724baaf2e43d1" providerId="LiveId" clId="{E5A86D5C-552E-4995-AB32-5E49D96B1D3A}" dt="2025-07-03T13:41:54.663" v="2908" actId="790"/>
          <ac:spMkLst>
            <pc:docMk/>
            <pc:sldMk cId="3613911005" sldId="258"/>
            <ac:spMk id="16" creationId="{0FCE50A5-8321-3A15-8F2E-E7A4119AE242}"/>
          </ac:spMkLst>
        </pc:spChg>
        <pc:spChg chg="mod">
          <ac:chgData name="Cihan Zeyrek" userId="dd9724baaf2e43d1" providerId="LiveId" clId="{E5A86D5C-552E-4995-AB32-5E49D96B1D3A}" dt="2025-07-03T13:41:54.663" v="2908" actId="790"/>
          <ac:spMkLst>
            <pc:docMk/>
            <pc:sldMk cId="3613911005" sldId="258"/>
            <ac:spMk id="22" creationId="{CADA5048-84E9-7610-1363-103CE5D313B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add mod">
          <ac:chgData name="Cihan Zeyrek" userId="dd9724baaf2e43d1" providerId="LiveId" clId="{E5A86D5C-552E-4995-AB32-5E49D96B1D3A}" dt="2025-07-03T14:16:27.570" v="3691" actId="113"/>
          <ac:spMkLst>
            <pc:docMk/>
            <pc:sldMk cId="3613911005" sldId="258"/>
            <ac:spMk id="56" creationId="{7866C7D8-BD84-2809-E6DA-3A7BCF109C79}"/>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3T13:38:55.409" v="2872" actId="1076"/>
          <ac:picMkLst>
            <pc:docMk/>
            <pc:sldMk cId="3613911005" sldId="258"/>
            <ac:picMk id="31" creationId="{A0E5FA54-BA75-9B3C-0580-9B0ACD702D6B}"/>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mod">
          <ac:chgData name="Cihan Zeyrek" userId="dd9724baaf2e43d1" providerId="LiveId" clId="{E5A86D5C-552E-4995-AB32-5E49D96B1D3A}" dt="2025-07-03T14:10:34.175" v="3535" actId="1076"/>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03.07.2025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03.07.2025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03.07.2025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03.07.2025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03.07.2025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18" Type="http://schemas.openxmlformats.org/officeDocument/2006/relationships/image" Target="../media/image14.png"/><Relationship Id="rId3" Type="http://schemas.openxmlformats.org/officeDocument/2006/relationships/notesSlide" Target="../notesSlides/notesSlide2.xml"/><Relationship Id="rId7" Type="http://schemas.openxmlformats.org/officeDocument/2006/relationships/image" Target="../media/image3.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slideLayout" Target="../slideLayouts/slideLayout1.xml"/><Relationship Id="rId16" Type="http://schemas.openxmlformats.org/officeDocument/2006/relationships/chart" Target="../charts/chart1.xml"/><Relationship Id="rId1" Type="http://schemas.openxmlformats.org/officeDocument/2006/relationships/tags" Target="../tags/tag2.xml"/><Relationship Id="rId6" Type="http://schemas.openxmlformats.org/officeDocument/2006/relationships/image" Target="../media/image2.jpg"/><Relationship Id="rId11" Type="http://schemas.openxmlformats.org/officeDocument/2006/relationships/image" Target="../media/image8.png"/><Relationship Id="rId5" Type="http://schemas.openxmlformats.org/officeDocument/2006/relationships/image" Target="../media/image4.emf"/><Relationship Id="rId15" Type="http://schemas.openxmlformats.org/officeDocument/2006/relationships/image" Target="../media/image12.png"/><Relationship Id="rId10" Type="http://schemas.openxmlformats.org/officeDocument/2006/relationships/image" Target="../media/image7.emf"/><Relationship Id="rId19" Type="http://schemas.openxmlformats.org/officeDocument/2006/relationships/image" Target="../media/image15.png"/><Relationship Id="rId4" Type="http://schemas.openxmlformats.org/officeDocument/2006/relationships/oleObject" Target="../embeddings/oleObject2.bin"/><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AN 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join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Hunting RNA-Binding Proteins in the Deep</a:t>
            </a:r>
          </a:p>
          <a:p>
            <a:r>
              <a:rPr lang="en-US" sz="2400" noProof="0" dirty="0"/>
              <a:t>During our project, our main goal was to identify all the RBPs in mitotic HeLa cells. For this, all proteins were fractioned once with RNase treatment and once without. The intensity of each proteins in 25 fraction was then analyzed by mass spectrometry in triplicates. </a:t>
            </a:r>
          </a:p>
          <a:p>
            <a:r>
              <a:rPr lang="en-US" sz="2400" noProof="0" dirty="0"/>
              <a:t>The gathered data was 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noProof="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5600292"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6687800" y="28259607"/>
            <a:ext cx="12977812"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882079" y="2828002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6920689" y="28610869"/>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in mitotic HeLa cells. For this, all proteins were fractioned once with RNase treatment and once without. The intensity of each proteins in 25 fraction was then analyzed by mass spectrometry in triplicates. </a:t>
            </a:r>
          </a:p>
          <a:p>
            <a:r>
              <a:rPr lang="en-US" sz="2400" noProof="0" dirty="0"/>
              <a:t>The gathered data was 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noProof="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22737947" y="33472771"/>
            <a:ext cx="6449752" cy="4364752"/>
          </a:xfrm>
          <a:prstGeom prst="rect">
            <a:avLst/>
          </a:prstGeom>
        </p:spPr>
      </p:pic>
      <p:grpSp>
        <p:nvGrpSpPr>
          <p:cNvPr id="44" name="Gruppieren 43">
            <a:extLst>
              <a:ext uri="{FF2B5EF4-FFF2-40B4-BE49-F238E27FC236}">
                <a16:creationId xmlns:a16="http://schemas.microsoft.com/office/drawing/2014/main" id="{40211F4B-E423-2BFB-9135-28A3C8361C2A}"/>
              </a:ext>
            </a:extLst>
          </p:cNvPr>
          <p:cNvGrpSpPr/>
          <p:nvPr/>
        </p:nvGrpSpPr>
        <p:grpSpPr>
          <a:xfrm>
            <a:off x="21135418" y="18366104"/>
            <a:ext cx="7566660" cy="4468487"/>
            <a:chOff x="5911353" y="14534450"/>
            <a:chExt cx="7566660" cy="4468487"/>
          </a:xfrm>
        </p:grpSpPr>
        <p:sp>
          <p:nvSpPr>
            <p:cNvPr id="43" name="Rechteck 42">
              <a:extLst>
                <a:ext uri="{FF2B5EF4-FFF2-40B4-BE49-F238E27FC236}">
                  <a16:creationId xmlns:a16="http://schemas.microsoft.com/office/drawing/2014/main" id="{F0D2B77F-1F24-7BF1-B45B-793688293E0D}"/>
                </a:ext>
              </a:extLst>
            </p:cNvPr>
            <p:cNvSpPr/>
            <p:nvPr/>
          </p:nvSpPr>
          <p:spPr>
            <a:xfrm>
              <a:off x="5911353" y="14534450"/>
              <a:ext cx="7566660" cy="4468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36" name="Grafik 35">
              <a:extLst>
                <a:ext uri="{FF2B5EF4-FFF2-40B4-BE49-F238E27FC236}">
                  <a16:creationId xmlns:a16="http://schemas.microsoft.com/office/drawing/2014/main" id="{F98D1A39-2789-FD8C-4BAB-763868E6D59D}"/>
                </a:ext>
              </a:extLst>
            </p:cNvPr>
            <p:cNvPicPr>
              <a:picLocks noChangeAspect="1"/>
            </p:cNvPicPr>
            <p:nvPr/>
          </p:nvPicPr>
          <p:blipFill>
            <a:blip r:embed="rId10"/>
            <a:stretch>
              <a:fillRect/>
            </a:stretch>
          </p:blipFill>
          <p:spPr>
            <a:xfrm>
              <a:off x="6017283" y="14741638"/>
              <a:ext cx="7354800" cy="4054109"/>
            </a:xfrm>
            <a:prstGeom prst="rect">
              <a:avLst/>
            </a:prstGeom>
          </p:spPr>
        </p:pic>
      </p:grpSp>
      <p:sp>
        <p:nvSpPr>
          <p:cNvPr id="2" name="Abgerundetes Rechteck 1">
            <a:extLst>
              <a:ext uri="{FF2B5EF4-FFF2-40B4-BE49-F238E27FC236}">
                <a16:creationId xmlns:a16="http://schemas.microsoft.com/office/drawing/2014/main" id="{49A02D2B-FEBA-8240-4F80-1023D79A7ABD}"/>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8304" y="22912881"/>
            <a:ext cx="5792098" cy="4008700"/>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023" y="22707292"/>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3"/>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noProof="0" dirty="0"/>
                <a:t>Identified </a:t>
              </a:r>
            </a:p>
            <a:p>
              <a:pPr algn="ctr"/>
              <a:r>
                <a:rPr lang="en-US" sz="2400" noProof="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noProof="0" dirty="0" err="1"/>
                <a:t>Analysed</a:t>
              </a:r>
              <a:r>
                <a:rPr lang="en-US" sz="2400" noProof="0" dirty="0"/>
                <a:t> </a:t>
              </a:r>
            </a:p>
            <a:p>
              <a:pPr algn="ctr"/>
              <a:r>
                <a:rPr lang="en-US" sz="2400" noProof="0" dirty="0" err="1"/>
                <a:t>UniProt</a:t>
              </a:r>
              <a:r>
                <a:rPr lang="en-US" sz="2400" noProof="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02825" y="13825667"/>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882079" y="16846665"/>
            <a:ext cx="13908659" cy="1938992"/>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a:t>
            </a:r>
          </a:p>
          <a:p>
            <a:pPr algn="just"/>
            <a:r>
              <a:rPr lang="en-US" sz="2400" noProof="0" dirty="0">
                <a:latin typeface="Source Sans Pro" panose="020B0503030403020204" pitchFamily="34" charset="0"/>
                <a:ea typeface="Source Sans Pro" panose="020B0503030403020204" pitchFamily="34" charset="0"/>
              </a:rPr>
              <a:t>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a:t>
            </a:r>
          </a:p>
          <a:p>
            <a:pPr algn="just"/>
            <a:r>
              <a:rPr lang="en-US" sz="2400" noProof="0" dirty="0">
                <a:latin typeface="Source Sans Pro" panose="020B0503030403020204" pitchFamily="34" charset="0"/>
                <a:ea typeface="Source Sans Pro" panose="020B0503030403020204" pitchFamily="34" charset="0"/>
              </a:rPr>
              <a:t>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4"/>
          <a:stretch>
            <a:fillRect/>
          </a:stretch>
        </p:blipFill>
        <p:spPr>
          <a:xfrm>
            <a:off x="8502076" y="13319527"/>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4765060" y="18464738"/>
            <a:ext cx="4328867" cy="860116"/>
            <a:chOff x="9061760" y="14098081"/>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C8697122-1F57-2A95-C751-74F7E5823F08}"/>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5"/>
                  <a:stretch>
                    <a:fillRect/>
                  </a:stretch>
                </a:blipFill>
              </p:spPr>
              <p:txBody>
                <a:bodyPr/>
                <a:lstStyle/>
                <a:p>
                  <a:r>
                    <a:rPr lang="de-DE">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930634812"/>
              </p:ext>
            </p:extLst>
          </p:nvPr>
        </p:nvGraphicFramePr>
        <p:xfrm>
          <a:off x="10284771" y="18443121"/>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98676" y="19136735"/>
            <a:ext cx="9214407" cy="363176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shift  </a:t>
            </a:r>
            <a:r>
              <a:rPr lang="en-US" sz="2400" noProof="0" dirty="0">
                <a:latin typeface="Source Sans Pro" panose="020B0503030403020204" pitchFamily="34" charset="0"/>
                <a:ea typeface="Source Sans Pro" panose="020B0503030403020204" pitchFamily="34" charset="0"/>
              </a:rPr>
              <a:t>and where classified as RBPs. </a:t>
            </a:r>
          </a:p>
          <a:p>
            <a:pPr algn="just"/>
            <a:endParaRPr lang="en-US" sz="2400" noProof="0" dirty="0">
              <a:latin typeface="Source Sans Pro" panose="020B0503030403020204" pitchFamily="34" charset="0"/>
              <a:ea typeface="Source Sans Pro" panose="020B0503030403020204" pitchFamily="34" charset="0"/>
            </a:endParaRPr>
          </a:p>
          <a:p>
            <a:endParaRPr lang="en-US" noProof="0"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5042" y="21096358"/>
            <a:ext cx="448832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51" name="Textfeld 50">
            <a:extLst>
              <a:ext uri="{FF2B5EF4-FFF2-40B4-BE49-F238E27FC236}">
                <a16:creationId xmlns:a16="http://schemas.microsoft.com/office/drawing/2014/main" id="{1EFE5839-827F-4EE7-93B1-21F410F3AF68}"/>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pic>
        <p:nvPicPr>
          <p:cNvPr id="53" name="Grafik 52" descr="Ein Bild, das Text, Screenshot, Farbigkeit, Reihe enthält.&#10;&#10;KI-generierte Inhalte können fehlerhaft sein.">
            <a:extLst>
              <a:ext uri="{FF2B5EF4-FFF2-40B4-BE49-F238E27FC236}">
                <a16:creationId xmlns:a16="http://schemas.microsoft.com/office/drawing/2014/main" id="{BAAF9A28-A00D-D8F6-8487-F57CBEA64C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11060" y="7217510"/>
            <a:ext cx="7082565" cy="4721710"/>
          </a:xfrm>
          <a:prstGeom prst="rect">
            <a:avLst/>
          </a:prstGeom>
        </p:spPr>
      </p:pic>
      <p:sp>
        <p:nvSpPr>
          <p:cNvPr id="56" name="Textfeld 55">
            <a:extLst>
              <a:ext uri="{FF2B5EF4-FFF2-40B4-BE49-F238E27FC236}">
                <a16:creationId xmlns:a16="http://schemas.microsoft.com/office/drawing/2014/main" id="{7866C7D8-BD84-2809-E6DA-3A7BCF109C79}"/>
              </a:ext>
            </a:extLst>
          </p:cNvPr>
          <p:cNvSpPr txBox="1"/>
          <p:nvPr/>
        </p:nvSpPr>
        <p:spPr>
          <a:xfrm>
            <a:off x="7278015" y="11954804"/>
            <a:ext cx="711561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9253627" y="28414067"/>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351757" y="28561755"/>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952552" y="34026312"/>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2553" y="34114423"/>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876288" y="28871353"/>
            <a:ext cx="8377339" cy="5539978"/>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6043140" y="34032715"/>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1217</Words>
  <Application>Microsoft Office PowerPoint</Application>
  <PresentationFormat>Custom</PresentationFormat>
  <Paragraphs>83</Paragraphs>
  <Slides>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Aptos</vt:lpstr>
      <vt:lpstr>Aptos Display</vt:lpstr>
      <vt:lpstr>Arial</vt:lpstr>
      <vt:lpstr>Cambria Math</vt:lpstr>
      <vt:lpstr>Source Sans Pro</vt:lpstr>
      <vt:lpstr>Office</vt:lpstr>
      <vt:lpstr>think-cell Folie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Emma Lledo Padova</cp:lastModifiedBy>
  <cp:revision>7</cp:revision>
  <dcterms:created xsi:type="dcterms:W3CDTF">2025-06-30T15:36:19Z</dcterms:created>
  <dcterms:modified xsi:type="dcterms:W3CDTF">2025-07-03T17:39:58Z</dcterms:modified>
</cp:coreProperties>
</file>