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8"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2F28"/>
    <a:srgbClr val="BC7070"/>
    <a:srgbClr val="E49596"/>
    <a:srgbClr val="FF6699"/>
    <a:srgbClr val="00B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86D5C-552E-4995-AB32-5E49D96B1D3A}" v="33" dt="2025-07-04T15:29:38.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84"/>
  </p:normalViewPr>
  <p:slideViewPr>
    <p:cSldViewPr snapToGrid="0">
      <p:cViewPr>
        <p:scale>
          <a:sx n="33" d="100"/>
          <a:sy n="33" d="100"/>
        </p:scale>
        <p:origin x="-1026" y="-5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han Zeyrek" userId="dd9724baaf2e43d1" providerId="LiveId" clId="{E5A86D5C-552E-4995-AB32-5E49D96B1D3A}"/>
    <pc:docChg chg="undo redo custSel delSld modSld">
      <pc:chgData name="Cihan Zeyrek" userId="dd9724baaf2e43d1" providerId="LiveId" clId="{E5A86D5C-552E-4995-AB32-5E49D96B1D3A}" dt="2025-07-04T15:33:10.495" v="4652" actId="113"/>
      <pc:docMkLst>
        <pc:docMk/>
      </pc:docMkLst>
      <pc:sldChg chg="addSp delSp modSp del mod">
        <pc:chgData name="Cihan Zeyrek" userId="dd9724baaf2e43d1" providerId="LiveId" clId="{E5A86D5C-552E-4995-AB32-5E49D96B1D3A}" dt="2025-07-04T06:56:45.793" v="4306" actId="2696"/>
        <pc:sldMkLst>
          <pc:docMk/>
          <pc:sldMk cId="4168340417" sldId="256"/>
        </pc:sldMkLst>
        <pc:spChg chg="add mod">
          <ac:chgData name="Cihan Zeyrek" userId="dd9724baaf2e43d1" providerId="LiveId" clId="{E5A86D5C-552E-4995-AB32-5E49D96B1D3A}" dt="2025-07-03T13:41:54.663" v="2908" actId="790"/>
          <ac:spMkLst>
            <pc:docMk/>
            <pc:sldMk cId="4168340417" sldId="256"/>
            <ac:spMk id="2" creationId="{0D5FB33D-C847-FE6A-05CF-01F05979D75A}"/>
          </ac:spMkLst>
        </pc:spChg>
        <pc:spChg chg="add mod">
          <ac:chgData name="Cihan Zeyrek" userId="dd9724baaf2e43d1" providerId="LiveId" clId="{E5A86D5C-552E-4995-AB32-5E49D96B1D3A}" dt="2025-07-03T13:41:54.663" v="2908" actId="790"/>
          <ac:spMkLst>
            <pc:docMk/>
            <pc:sldMk cId="4168340417" sldId="256"/>
            <ac:spMk id="3" creationId="{04624BEE-2D85-D971-6B0E-6AFB63D073B6}"/>
          </ac:spMkLst>
        </pc:spChg>
        <pc:spChg chg="mod">
          <ac:chgData name="Cihan Zeyrek" userId="dd9724baaf2e43d1" providerId="LiveId" clId="{E5A86D5C-552E-4995-AB32-5E49D96B1D3A}" dt="2025-07-03T13:41:54.663" v="2908" actId="790"/>
          <ac:spMkLst>
            <pc:docMk/>
            <pc:sldMk cId="4168340417" sldId="256"/>
            <ac:spMk id="4" creationId="{D8639449-219D-AED7-D04A-B775BF5F50B3}"/>
          </ac:spMkLst>
        </pc:spChg>
        <pc:spChg chg="mod">
          <ac:chgData name="Cihan Zeyrek" userId="dd9724baaf2e43d1" providerId="LiveId" clId="{E5A86D5C-552E-4995-AB32-5E49D96B1D3A}" dt="2025-07-03T13:41:54.663" v="2908" actId="790"/>
          <ac:spMkLst>
            <pc:docMk/>
            <pc:sldMk cId="4168340417" sldId="256"/>
            <ac:spMk id="5" creationId="{3F162AEF-046C-CB92-39EA-A5D9F1BED53C}"/>
          </ac:spMkLst>
        </pc:spChg>
        <pc:spChg chg="mod">
          <ac:chgData name="Cihan Zeyrek" userId="dd9724baaf2e43d1" providerId="LiveId" clId="{E5A86D5C-552E-4995-AB32-5E49D96B1D3A}" dt="2025-07-03T13:41:54.663" v="2908" actId="790"/>
          <ac:spMkLst>
            <pc:docMk/>
            <pc:sldMk cId="4168340417" sldId="256"/>
            <ac:spMk id="6" creationId="{C4639C69-68ED-0C86-8FE4-B1B8B32B2740}"/>
          </ac:spMkLst>
        </pc:spChg>
        <pc:spChg chg="add mod">
          <ac:chgData name="Cihan Zeyrek" userId="dd9724baaf2e43d1" providerId="LiveId" clId="{E5A86D5C-552E-4995-AB32-5E49D96B1D3A}" dt="2025-07-03T13:41:54.663" v="2908" actId="790"/>
          <ac:spMkLst>
            <pc:docMk/>
            <pc:sldMk cId="4168340417" sldId="256"/>
            <ac:spMk id="7" creationId="{E825588A-E12C-8099-3FB3-5077EFD79267}"/>
          </ac:spMkLst>
        </pc:spChg>
        <pc:spChg chg="mod">
          <ac:chgData name="Cihan Zeyrek" userId="dd9724baaf2e43d1" providerId="LiveId" clId="{E5A86D5C-552E-4995-AB32-5E49D96B1D3A}" dt="2025-07-03T13:41:54.663" v="2908" actId="790"/>
          <ac:spMkLst>
            <pc:docMk/>
            <pc:sldMk cId="4168340417" sldId="256"/>
            <ac:spMk id="11" creationId="{5A24B293-A65B-2C8C-6344-768FE9D9C774}"/>
          </ac:spMkLst>
        </pc:spChg>
        <pc:spChg chg="mod">
          <ac:chgData name="Cihan Zeyrek" userId="dd9724baaf2e43d1" providerId="LiveId" clId="{E5A86D5C-552E-4995-AB32-5E49D96B1D3A}" dt="2025-07-03T13:41:54.663" v="2908" actId="790"/>
          <ac:spMkLst>
            <pc:docMk/>
            <pc:sldMk cId="4168340417" sldId="256"/>
            <ac:spMk id="14" creationId="{0A5B7BE7-83E4-B6D7-8980-BFFDA0A4A35E}"/>
          </ac:spMkLst>
        </pc:spChg>
        <pc:spChg chg="mod">
          <ac:chgData name="Cihan Zeyrek" userId="dd9724baaf2e43d1" providerId="LiveId" clId="{E5A86D5C-552E-4995-AB32-5E49D96B1D3A}" dt="2025-07-03T13:41:54.663" v="2908" actId="790"/>
          <ac:spMkLst>
            <pc:docMk/>
            <pc:sldMk cId="4168340417" sldId="256"/>
            <ac:spMk id="16" creationId="{79FCF681-1FB2-0C9B-5601-1D3FF2E0617B}"/>
          </ac:spMkLst>
        </pc:spChg>
        <pc:spChg chg="mod">
          <ac:chgData name="Cihan Zeyrek" userId="dd9724baaf2e43d1" providerId="LiveId" clId="{E5A86D5C-552E-4995-AB32-5E49D96B1D3A}" dt="2025-07-03T13:41:54.663" v="2908" actId="790"/>
          <ac:spMkLst>
            <pc:docMk/>
            <pc:sldMk cId="4168340417" sldId="256"/>
            <ac:spMk id="17" creationId="{3D4251CA-B37E-2ADC-3EC4-92CDFC656422}"/>
          </ac:spMkLst>
        </pc:spChg>
      </pc:sldChg>
      <pc:sldChg chg="addSp delSp modSp mod">
        <pc:chgData name="Cihan Zeyrek" userId="dd9724baaf2e43d1" providerId="LiveId" clId="{E5A86D5C-552E-4995-AB32-5E49D96B1D3A}" dt="2025-07-04T15:33:10.495" v="4652" actId="113"/>
        <pc:sldMkLst>
          <pc:docMk/>
          <pc:sldMk cId="3613911005" sldId="258"/>
        </pc:sldMkLst>
        <pc:spChg chg="mod">
          <ac:chgData name="Cihan Zeyrek" userId="dd9724baaf2e43d1" providerId="LiveId" clId="{E5A86D5C-552E-4995-AB32-5E49D96B1D3A}" dt="2025-07-03T13:41:54.663" v="2908" actId="790"/>
          <ac:spMkLst>
            <pc:docMk/>
            <pc:sldMk cId="3613911005" sldId="258"/>
            <ac:spMk id="2" creationId="{49A02D2B-FEBA-8240-4F80-1023D79A7ABD}"/>
          </ac:spMkLst>
        </pc:spChg>
        <pc:spChg chg="mod">
          <ac:chgData name="Cihan Zeyrek" userId="dd9724baaf2e43d1" providerId="LiveId" clId="{E5A86D5C-552E-4995-AB32-5E49D96B1D3A}" dt="2025-07-03T13:41:54.663" v="2908" actId="790"/>
          <ac:spMkLst>
            <pc:docMk/>
            <pc:sldMk cId="3613911005" sldId="258"/>
            <ac:spMk id="3" creationId="{0D810A4A-92B1-68EC-1B3D-A5167555FDE6}"/>
          </ac:spMkLst>
        </pc:spChg>
        <pc:spChg chg="mod">
          <ac:chgData name="Cihan Zeyrek" userId="dd9724baaf2e43d1" providerId="LiveId" clId="{E5A86D5C-552E-4995-AB32-5E49D96B1D3A}" dt="2025-07-03T14:03:36.632" v="3496" actId="1076"/>
          <ac:spMkLst>
            <pc:docMk/>
            <pc:sldMk cId="3613911005" sldId="258"/>
            <ac:spMk id="5" creationId="{D04637A8-2720-C09A-253F-D30767B31FFF}"/>
          </ac:spMkLst>
        </pc:spChg>
        <pc:spChg chg="mod">
          <ac:chgData name="Cihan Zeyrek" userId="dd9724baaf2e43d1" providerId="LiveId" clId="{E5A86D5C-552E-4995-AB32-5E49D96B1D3A}" dt="2025-07-04T07:00:05.051" v="4318" actId="20577"/>
          <ac:spMkLst>
            <pc:docMk/>
            <pc:sldMk cId="3613911005" sldId="258"/>
            <ac:spMk id="7" creationId="{04DB3D5B-799E-DEB3-55A1-77E0B672A6B4}"/>
          </ac:spMkLst>
        </pc:spChg>
        <pc:spChg chg="mod">
          <ac:chgData name="Cihan Zeyrek" userId="dd9724baaf2e43d1" providerId="LiveId" clId="{E5A86D5C-552E-4995-AB32-5E49D96B1D3A}" dt="2025-07-03T14:06:21.345" v="3514" actId="1076"/>
          <ac:spMkLst>
            <pc:docMk/>
            <pc:sldMk cId="3613911005" sldId="258"/>
            <ac:spMk id="10" creationId="{E81C1AF9-B932-00D1-B316-FD13BCD22722}"/>
          </ac:spMkLst>
        </pc:spChg>
        <pc:spChg chg="mod">
          <ac:chgData name="Cihan Zeyrek" userId="dd9724baaf2e43d1" providerId="LiveId" clId="{E5A86D5C-552E-4995-AB32-5E49D96B1D3A}" dt="2025-07-03T13:41:54.663" v="2908" actId="790"/>
          <ac:spMkLst>
            <pc:docMk/>
            <pc:sldMk cId="3613911005" sldId="258"/>
            <ac:spMk id="11" creationId="{021CF195-2D3D-9BF1-3771-664A809C04FB}"/>
          </ac:spMkLst>
        </pc:spChg>
        <pc:spChg chg="add mod">
          <ac:chgData name="Cihan Zeyrek" userId="dd9724baaf2e43d1" providerId="LiveId" clId="{E5A86D5C-552E-4995-AB32-5E49D96B1D3A}" dt="2025-07-03T14:15:26.543" v="3686" actId="20577"/>
          <ac:spMkLst>
            <pc:docMk/>
            <pc:sldMk cId="3613911005" sldId="258"/>
            <ac:spMk id="13" creationId="{B1FDECB6-1FBA-D64A-249B-C2A37669EFAA}"/>
          </ac:spMkLst>
        </pc:spChg>
        <pc:spChg chg="mod">
          <ac:chgData name="Cihan Zeyrek" userId="dd9724baaf2e43d1" providerId="LiveId" clId="{E5A86D5C-552E-4995-AB32-5E49D96B1D3A}" dt="2025-07-04T12:14:43.019" v="4411" actId="1076"/>
          <ac:spMkLst>
            <pc:docMk/>
            <pc:sldMk cId="3613911005" sldId="258"/>
            <ac:spMk id="14" creationId="{AB754934-85BC-3E41-3BC6-0759F2D51BE4}"/>
          </ac:spMkLst>
        </pc:spChg>
        <pc:spChg chg="mod">
          <ac:chgData name="Cihan Zeyrek" userId="dd9724baaf2e43d1" providerId="LiveId" clId="{E5A86D5C-552E-4995-AB32-5E49D96B1D3A}" dt="2025-07-04T12:09:32.805" v="4362" actId="1076"/>
          <ac:spMkLst>
            <pc:docMk/>
            <pc:sldMk cId="3613911005" sldId="258"/>
            <ac:spMk id="15" creationId="{318D8B86-DFF0-9641-CEC3-3D48CFA515DB}"/>
          </ac:spMkLst>
        </pc:spChg>
        <pc:spChg chg="mod">
          <ac:chgData name="Cihan Zeyrek" userId="dd9724baaf2e43d1" providerId="LiveId" clId="{E5A86D5C-552E-4995-AB32-5E49D96B1D3A}" dt="2025-07-04T12:14:14.797" v="4403" actId="1076"/>
          <ac:spMkLst>
            <pc:docMk/>
            <pc:sldMk cId="3613911005" sldId="258"/>
            <ac:spMk id="16" creationId="{0FCE50A5-8321-3A15-8F2E-E7A4119AE242}"/>
          </ac:spMkLst>
        </pc:spChg>
        <pc:spChg chg="mod">
          <ac:chgData name="Cihan Zeyrek" userId="dd9724baaf2e43d1" providerId="LiveId" clId="{E5A86D5C-552E-4995-AB32-5E49D96B1D3A}" dt="2025-07-04T12:13:35.547" v="4394" actId="1076"/>
          <ac:spMkLst>
            <pc:docMk/>
            <pc:sldMk cId="3613911005" sldId="258"/>
            <ac:spMk id="17" creationId="{78BA0288-07D1-398D-6200-42A4A63DE015}"/>
          </ac:spMkLst>
        </pc:spChg>
        <pc:spChg chg="mod">
          <ac:chgData name="Cihan Zeyrek" userId="dd9724baaf2e43d1" providerId="LiveId" clId="{E5A86D5C-552E-4995-AB32-5E49D96B1D3A}" dt="2025-07-04T06:57:01.834" v="4307" actId="1076"/>
          <ac:spMkLst>
            <pc:docMk/>
            <pc:sldMk cId="3613911005" sldId="258"/>
            <ac:spMk id="19" creationId="{A79DB282-97A5-4F70-6071-974EECF280C5}"/>
          </ac:spMkLst>
        </pc:spChg>
        <pc:spChg chg="mod">
          <ac:chgData name="Cihan Zeyrek" userId="dd9724baaf2e43d1" providerId="LiveId" clId="{E5A86D5C-552E-4995-AB32-5E49D96B1D3A}" dt="2025-07-04T12:11:46.511" v="4379" actId="14100"/>
          <ac:spMkLst>
            <pc:docMk/>
            <pc:sldMk cId="3613911005" sldId="258"/>
            <ac:spMk id="21" creationId="{A0CD15E0-7BFA-5A9D-1A3C-5F6A9AC9CC1F}"/>
          </ac:spMkLst>
        </pc:spChg>
        <pc:spChg chg="mod">
          <ac:chgData name="Cihan Zeyrek" userId="dd9724baaf2e43d1" providerId="LiveId" clId="{E5A86D5C-552E-4995-AB32-5E49D96B1D3A}" dt="2025-07-04T12:14:48.359" v="4412" actId="14100"/>
          <ac:spMkLst>
            <pc:docMk/>
            <pc:sldMk cId="3613911005" sldId="258"/>
            <ac:spMk id="22" creationId="{CADA5048-84E9-7610-1363-103CE5D313B8}"/>
          </ac:spMkLst>
        </pc:spChg>
        <pc:spChg chg="mod">
          <ac:chgData name="Cihan Zeyrek" userId="dd9724baaf2e43d1" providerId="LiveId" clId="{E5A86D5C-552E-4995-AB32-5E49D96B1D3A}" dt="2025-07-04T12:13:54.121" v="4398" actId="14100"/>
          <ac:spMkLst>
            <pc:docMk/>
            <pc:sldMk cId="3613911005" sldId="258"/>
            <ac:spMk id="23" creationId="{05D3A7DB-93DD-7817-A586-701FA44BDDE8}"/>
          </ac:spMkLst>
        </pc:spChg>
        <pc:spChg chg="mod">
          <ac:chgData name="Cihan Zeyrek" userId="dd9724baaf2e43d1" providerId="LiveId" clId="{E5A86D5C-552E-4995-AB32-5E49D96B1D3A}" dt="2025-07-03T13:38:33.064" v="2870" actId="1076"/>
          <ac:spMkLst>
            <pc:docMk/>
            <pc:sldMk cId="3613911005" sldId="258"/>
            <ac:spMk id="26" creationId="{BE290EAF-1A4B-D335-43DA-78DE46D94BC7}"/>
          </ac:spMkLst>
        </pc:spChg>
        <pc:spChg chg="add mod">
          <ac:chgData name="Cihan Zeyrek" userId="dd9724baaf2e43d1" providerId="LiveId" clId="{E5A86D5C-552E-4995-AB32-5E49D96B1D3A}" dt="2025-07-04T15:31:27.354" v="4566" actId="1076"/>
          <ac:spMkLst>
            <pc:docMk/>
            <pc:sldMk cId="3613911005" sldId="258"/>
            <ac:spMk id="36" creationId="{F123235E-33F2-9698-09ED-DD83FD4F8AAD}"/>
          </ac:spMkLst>
        </pc:spChg>
        <pc:spChg chg="mod">
          <ac:chgData name="Cihan Zeyrek" userId="dd9724baaf2e43d1" providerId="LiveId" clId="{E5A86D5C-552E-4995-AB32-5E49D96B1D3A}" dt="2025-07-03T13:39:50.039" v="2883" actId="1076"/>
          <ac:spMkLst>
            <pc:docMk/>
            <pc:sldMk cId="3613911005" sldId="258"/>
            <ac:spMk id="39" creationId="{E6EF7BF0-8EEC-4498-FCA6-9E2123BFB423}"/>
          </ac:spMkLst>
        </pc:spChg>
        <pc:spChg chg="mod">
          <ac:chgData name="Cihan Zeyrek" userId="dd9724baaf2e43d1" providerId="LiveId" clId="{E5A86D5C-552E-4995-AB32-5E49D96B1D3A}" dt="2025-07-03T13:40:37.904" v="2889" actId="1076"/>
          <ac:spMkLst>
            <pc:docMk/>
            <pc:sldMk cId="3613911005" sldId="258"/>
            <ac:spMk id="40" creationId="{9E00ACD3-20DA-AFDB-EE91-F0B099D4597C}"/>
          </ac:spMkLst>
        </pc:spChg>
        <pc:spChg chg="add mod">
          <ac:chgData name="Cihan Zeyrek" userId="dd9724baaf2e43d1" providerId="LiveId" clId="{E5A86D5C-552E-4995-AB32-5E49D96B1D3A}" dt="2025-07-04T12:11:35.975" v="4377" actId="1076"/>
          <ac:spMkLst>
            <pc:docMk/>
            <pc:sldMk cId="3613911005" sldId="258"/>
            <ac:spMk id="43" creationId="{9C753B82-7F3B-08F2-D5CA-903A2F39B2EF}"/>
          </ac:spMkLst>
        </pc:spChg>
        <pc:spChg chg="add mod">
          <ac:chgData name="Cihan Zeyrek" userId="dd9724baaf2e43d1" providerId="LiveId" clId="{E5A86D5C-552E-4995-AB32-5E49D96B1D3A}" dt="2025-07-04T15:33:10.495" v="4652" actId="113"/>
          <ac:spMkLst>
            <pc:docMk/>
            <pc:sldMk cId="3613911005" sldId="258"/>
            <ac:spMk id="44" creationId="{C41FF133-ADEB-E4F3-48D0-CDE044ACB3E5}"/>
          </ac:spMkLst>
        </pc:spChg>
        <pc:spChg chg="mod">
          <ac:chgData name="Cihan Zeyrek" userId="dd9724baaf2e43d1" providerId="LiveId" clId="{E5A86D5C-552E-4995-AB32-5E49D96B1D3A}" dt="2025-07-03T13:41:54.663" v="2908" actId="790"/>
          <ac:spMkLst>
            <pc:docMk/>
            <pc:sldMk cId="3613911005" sldId="258"/>
            <ac:spMk id="45" creationId="{383CE23E-E30E-605A-7CAB-C3F82B7FB91A}"/>
          </ac:spMkLst>
        </pc:spChg>
        <pc:spChg chg="mod">
          <ac:chgData name="Cihan Zeyrek" userId="dd9724baaf2e43d1" providerId="LiveId" clId="{E5A86D5C-552E-4995-AB32-5E49D96B1D3A}" dt="2025-07-04T12:14:23.688" v="4406" actId="1076"/>
          <ac:spMkLst>
            <pc:docMk/>
            <pc:sldMk cId="3613911005" sldId="258"/>
            <ac:spMk id="46" creationId="{09012934-17D9-9E1F-A0A5-E6B32DB352BC}"/>
          </ac:spMkLst>
        </pc:spChg>
        <pc:spChg chg="mod">
          <ac:chgData name="Cihan Zeyrek" userId="dd9724baaf2e43d1" providerId="LiveId" clId="{E5A86D5C-552E-4995-AB32-5E49D96B1D3A}" dt="2025-07-03T13:41:54.663" v="2908" actId="790"/>
          <ac:spMkLst>
            <pc:docMk/>
            <pc:sldMk cId="3613911005" sldId="258"/>
            <ac:spMk id="47" creationId="{C8697122-1F57-2A95-C751-74F7E5823F08}"/>
          </ac:spMkLst>
        </pc:spChg>
        <pc:spChg chg="mod">
          <ac:chgData name="Cihan Zeyrek" userId="dd9724baaf2e43d1" providerId="LiveId" clId="{E5A86D5C-552E-4995-AB32-5E49D96B1D3A}" dt="2025-07-03T13:40:14.839" v="2885" actId="1076"/>
          <ac:spMkLst>
            <pc:docMk/>
            <pc:sldMk cId="3613911005" sldId="258"/>
            <ac:spMk id="49" creationId="{06A51717-529C-69ED-4034-81B1351AD584}"/>
          </ac:spMkLst>
        </pc:spChg>
        <pc:spChg chg="mod">
          <ac:chgData name="Cihan Zeyrek" userId="dd9724baaf2e43d1" providerId="LiveId" clId="{E5A86D5C-552E-4995-AB32-5E49D96B1D3A}" dt="2025-07-03T14:14:28.529" v="3680" actId="20577"/>
          <ac:spMkLst>
            <pc:docMk/>
            <pc:sldMk cId="3613911005" sldId="258"/>
            <ac:spMk id="50" creationId="{71AC231F-D6F1-37AC-E477-4F200AD7EBA5}"/>
          </ac:spMkLst>
        </pc:spChg>
        <pc:spChg chg="mod">
          <ac:chgData name="Cihan Zeyrek" userId="dd9724baaf2e43d1" providerId="LiveId" clId="{E5A86D5C-552E-4995-AB32-5E49D96B1D3A}" dt="2025-07-03T14:14:20.122" v="3674" actId="20577"/>
          <ac:spMkLst>
            <pc:docMk/>
            <pc:sldMk cId="3613911005" sldId="258"/>
            <ac:spMk id="51" creationId="{1EFE5839-827F-4EE7-93B1-21F410F3AF68}"/>
          </ac:spMkLst>
        </pc:spChg>
        <pc:spChg chg="mod">
          <ac:chgData name="Cihan Zeyrek" userId="dd9724baaf2e43d1" providerId="LiveId" clId="{E5A86D5C-552E-4995-AB32-5E49D96B1D3A}" dt="2025-07-04T12:14:35.508" v="4409" actId="1076"/>
          <ac:spMkLst>
            <pc:docMk/>
            <pc:sldMk cId="3613911005" sldId="258"/>
            <ac:spMk id="52" creationId="{0C9E6692-E493-9100-A3A2-2553EE851C05}"/>
          </ac:spMkLst>
        </pc:spChg>
        <pc:spChg chg="add mod">
          <ac:chgData name="Cihan Zeyrek" userId="dd9724baaf2e43d1" providerId="LiveId" clId="{E5A86D5C-552E-4995-AB32-5E49D96B1D3A}" dt="2025-07-04T12:59:09.791" v="4429" actId="14100"/>
          <ac:spMkLst>
            <pc:docMk/>
            <pc:sldMk cId="3613911005" sldId="258"/>
            <ac:spMk id="56" creationId="{7866C7D8-BD84-2809-E6DA-3A7BCF109C79}"/>
          </ac:spMkLst>
        </pc:spChg>
        <pc:spChg chg="mod">
          <ac:chgData name="Cihan Zeyrek" userId="dd9724baaf2e43d1" providerId="LiveId" clId="{E5A86D5C-552E-4995-AB32-5E49D96B1D3A}" dt="2025-07-04T12:14:56.378" v="4414" actId="1076"/>
          <ac:spMkLst>
            <pc:docMk/>
            <pc:sldMk cId="3613911005" sldId="258"/>
            <ac:spMk id="73" creationId="{497B7107-C6F9-BC8E-32F9-4EB58EBC3122}"/>
          </ac:spMkLst>
        </pc:spChg>
        <pc:grpChg chg="mod">
          <ac:chgData name="Cihan Zeyrek" userId="dd9724baaf2e43d1" providerId="LiveId" clId="{E5A86D5C-552E-4995-AB32-5E49D96B1D3A}" dt="2025-07-03T13:40:34.252" v="2888" actId="1076"/>
          <ac:grpSpMkLst>
            <pc:docMk/>
            <pc:sldMk cId="3613911005" sldId="258"/>
            <ac:grpSpMk id="42" creationId="{AF808B17-6572-A307-B9E8-253821F89EE7}"/>
          </ac:grpSpMkLst>
        </pc:grpChg>
        <pc:grpChg chg="del mod">
          <ac:chgData name="Cihan Zeyrek" userId="dd9724baaf2e43d1" providerId="LiveId" clId="{E5A86D5C-552E-4995-AB32-5E49D96B1D3A}" dt="2025-07-04T07:16:55.680" v="4338" actId="478"/>
          <ac:grpSpMkLst>
            <pc:docMk/>
            <pc:sldMk cId="3613911005" sldId="258"/>
            <ac:grpSpMk id="44" creationId="{40211F4B-E423-2BFB-9135-28A3C8361C2A}"/>
          </ac:grpSpMkLst>
        </pc:grpChg>
        <pc:graphicFrameChg chg="mod">
          <ac:chgData name="Cihan Zeyrek" userId="dd9724baaf2e43d1" providerId="LiveId" clId="{E5A86D5C-552E-4995-AB32-5E49D96B1D3A}" dt="2025-07-03T13:40:26.857" v="2887" actId="1076"/>
          <ac:graphicFrameMkLst>
            <pc:docMk/>
            <pc:sldMk cId="3613911005" sldId="258"/>
            <ac:graphicFrameMk id="48" creationId="{B4582048-10B5-61D2-9583-8E75A86FF2D5}"/>
          </ac:graphicFrameMkLst>
        </pc:graphicFrameChg>
        <pc:picChg chg="mod">
          <ac:chgData name="Cihan Zeyrek" userId="dd9724baaf2e43d1" providerId="LiveId" clId="{E5A86D5C-552E-4995-AB32-5E49D96B1D3A}" dt="2025-07-04T07:08:38.727" v="4328" actId="1076"/>
          <ac:picMkLst>
            <pc:docMk/>
            <pc:sldMk cId="3613911005" sldId="258"/>
            <ac:picMk id="29" creationId="{ACBF7A39-3336-9D05-9D48-508D000FD43F}"/>
          </ac:picMkLst>
        </pc:picChg>
        <pc:picChg chg="mod">
          <ac:chgData name="Cihan Zeyrek" userId="dd9724baaf2e43d1" providerId="LiveId" clId="{E5A86D5C-552E-4995-AB32-5E49D96B1D3A}" dt="2025-07-04T07:08:29.875" v="4324" actId="1076"/>
          <ac:picMkLst>
            <pc:docMk/>
            <pc:sldMk cId="3613911005" sldId="258"/>
            <ac:picMk id="31" creationId="{A0E5FA54-BA75-9B3C-0580-9B0ACD702D6B}"/>
          </ac:picMkLst>
        </pc:picChg>
        <pc:picChg chg="mod">
          <ac:chgData name="Cihan Zeyrek" userId="dd9724baaf2e43d1" providerId="LiveId" clId="{E5A86D5C-552E-4995-AB32-5E49D96B1D3A}" dt="2025-07-04T12:13:37.934" v="4395" actId="1076"/>
          <ac:picMkLst>
            <pc:docMk/>
            <pc:sldMk cId="3613911005" sldId="258"/>
            <ac:picMk id="38" creationId="{E5FDED8C-E7AC-C058-2B47-E49642388937}"/>
          </ac:picMkLst>
        </pc:picChg>
        <pc:picChg chg="mod">
          <ac:chgData name="Cihan Zeyrek" userId="dd9724baaf2e43d1" providerId="LiveId" clId="{E5A86D5C-552E-4995-AB32-5E49D96B1D3A}" dt="2025-07-03T13:40:43.839" v="2891" actId="1076"/>
          <ac:picMkLst>
            <pc:docMk/>
            <pc:sldMk cId="3613911005" sldId="258"/>
            <ac:picMk id="41" creationId="{085B1AAD-70BC-D43F-DE61-2739306A23EC}"/>
          </ac:picMkLst>
        </pc:picChg>
        <pc:picChg chg="add del mod">
          <ac:chgData name="Cihan Zeyrek" userId="dd9724baaf2e43d1" providerId="LiveId" clId="{E5A86D5C-552E-4995-AB32-5E49D96B1D3A}" dt="2025-07-03T14:03:55.686" v="3500" actId="478"/>
          <ac:picMkLst>
            <pc:docMk/>
            <pc:sldMk cId="3613911005" sldId="258"/>
            <ac:picMk id="46" creationId="{0D302B69-227B-F98A-9C17-505C30F9EF34}"/>
          </ac:picMkLst>
        </pc:picChg>
        <pc:picChg chg="add del mod">
          <ac:chgData name="Cihan Zeyrek" userId="dd9724baaf2e43d1" providerId="LiveId" clId="{E5A86D5C-552E-4995-AB32-5E49D96B1D3A}" dt="2025-07-04T12:58:45.916" v="4423" actId="478"/>
          <ac:picMkLst>
            <pc:docMk/>
            <pc:sldMk cId="3613911005" sldId="258"/>
            <ac:picMk id="53" creationId="{BAAF9A28-A00D-D8F6-8487-F57CBEA64C0C}"/>
          </ac:picMkLst>
        </pc:picChg>
        <pc:picChg chg="add del mod">
          <ac:chgData name="Cihan Zeyrek" userId="dd9724baaf2e43d1" providerId="LiveId" clId="{E5A86D5C-552E-4995-AB32-5E49D96B1D3A}" dt="2025-07-03T14:10:27.546" v="3533" actId="478"/>
          <ac:picMkLst>
            <pc:docMk/>
            <pc:sldMk cId="3613911005" sldId="258"/>
            <ac:picMk id="55" creationId="{2850C1C9-B223-F7BE-1D76-2515B899DD6B}"/>
          </ac:picMkLst>
        </pc:picChg>
        <pc:picChg chg="add mod modCrop">
          <ac:chgData name="Cihan Zeyrek" userId="dd9724baaf2e43d1" providerId="LiveId" clId="{E5A86D5C-552E-4995-AB32-5E49D96B1D3A}" dt="2025-07-04T12:59:04.179" v="4428" actId="14100"/>
          <ac:picMkLst>
            <pc:docMk/>
            <pc:sldMk cId="3613911005" sldId="258"/>
            <ac:picMk id="55" creationId="{35A664B3-803F-4536-2EE5-578ED541F8BF}"/>
          </ac:picMkLst>
        </pc:picChg>
        <pc:picChg chg="add del mod">
          <ac:chgData name="Cihan Zeyrek" userId="dd9724baaf2e43d1" providerId="LiveId" clId="{E5A86D5C-552E-4995-AB32-5E49D96B1D3A}" dt="2025-07-04T07:08:49.478" v="4330" actId="478"/>
          <ac:picMkLst>
            <pc:docMk/>
            <pc:sldMk cId="3613911005" sldId="258"/>
            <ac:picMk id="55" creationId="{A08733B5-E39F-DE9F-59C5-A211788BFA98}"/>
          </ac:picMkLst>
        </pc:picChg>
        <pc:picChg chg="add mod">
          <ac:chgData name="Cihan Zeyrek" userId="dd9724baaf2e43d1" providerId="LiveId" clId="{E5A86D5C-552E-4995-AB32-5E49D96B1D3A}" dt="2025-07-04T12:11:32.745" v="4376" actId="1076"/>
          <ac:picMkLst>
            <pc:docMk/>
            <pc:sldMk cId="3613911005" sldId="258"/>
            <ac:picMk id="58" creationId="{A4E66611-3D6E-9A44-4656-502C42629693}"/>
          </ac:picMkLst>
        </pc:picChg>
        <pc:picChg chg="mod">
          <ac:chgData name="Cihan Zeyrek" userId="dd9724baaf2e43d1" providerId="LiveId" clId="{E5A86D5C-552E-4995-AB32-5E49D96B1D3A}" dt="2025-07-04T12:14:38.686" v="4410" actId="1076"/>
          <ac:picMkLst>
            <pc:docMk/>
            <pc:sldMk cId="3613911005" sldId="258"/>
            <ac:picMk id="68" creationId="{288F68B4-DDA1-2EEB-9F23-81C0A0F5FDB5}"/>
          </ac:picMkLst>
        </pc:picChg>
        <pc:picChg chg="mod">
          <ac:chgData name="Cihan Zeyrek" userId="dd9724baaf2e43d1" providerId="LiveId" clId="{E5A86D5C-552E-4995-AB32-5E49D96B1D3A}" dt="2025-07-04T12:14:51.643" v="4413" actId="1076"/>
          <ac:picMkLst>
            <pc:docMk/>
            <pc:sldMk cId="3613911005" sldId="258"/>
            <ac:picMk id="72" creationId="{08B70003-AD1E-4701-456D-41507D8EABB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r>
              <a:rPr lang="en-US" sz="1200" b="0" i="0" u="none" strike="noStrike" baseline="0" noProof="0" dirty="0">
                <a:solidFill>
                  <a:schemeClr val="tx1"/>
                </a:solidFill>
                <a:effectLst/>
                <a:latin typeface="Source Sans Pro" panose="020B0503030403020204" pitchFamily="34" charset="0"/>
                <a:ea typeface="Source Sans Pro" panose="020B0503030403020204" pitchFamily="34" charset="0"/>
              </a:rPr>
              <a:t>Results and Limitations of Shift Significance Testing</a:t>
            </a:r>
            <a:endParaRPr lang="en-US" sz="1200" noProof="0" dirty="0">
              <a:solidFill>
                <a:schemeClr val="tx1"/>
              </a:solidFill>
              <a:latin typeface="Source Sans Pro" panose="020B0503030403020204" pitchFamily="34" charset="0"/>
              <a:ea typeface="Source Sans Pro" panose="020B0503030403020204" pitchFamily="34" charset="0"/>
            </a:endParaRPr>
          </a:p>
        </c:rich>
      </c:tx>
      <c:layout>
        <c:manualLayout>
          <c:xMode val="edge"/>
          <c:yMode val="edge"/>
          <c:x val="2.0111960011707456E-2"/>
          <c:y val="5.5312997524971028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endParaRPr lang="en-US"/>
        </a:p>
      </c:txPr>
    </c:title>
    <c:autoTitleDeleted val="0"/>
    <c:plotArea>
      <c:layout/>
      <c:pieChart>
        <c:varyColors val="1"/>
        <c:ser>
          <c:idx val="0"/>
          <c:order val="0"/>
          <c:tx>
            <c:strRef>
              <c:f>Tabelle1!$B$1</c:f>
              <c:strCache>
                <c:ptCount val="1"/>
                <c:pt idx="0">
                  <c:v>Verkauf</c:v>
                </c:pt>
              </c:strCache>
            </c:strRef>
          </c:tx>
          <c:dPt>
            <c:idx val="0"/>
            <c:bubble3D val="0"/>
            <c:spPr>
              <a:solidFill>
                <a:srgbClr val="FF5041"/>
              </a:solidFill>
              <a:ln w="19050">
                <a:solidFill>
                  <a:schemeClr val="lt1"/>
                </a:solidFill>
              </a:ln>
              <a:effectLst/>
            </c:spPr>
            <c:extLst>
              <c:ext xmlns:c16="http://schemas.microsoft.com/office/drawing/2014/chart" uri="{C3380CC4-5D6E-409C-BE32-E72D297353CC}">
                <c16:uniqueId val="{00000001-119A-4941-8679-1565425C9F55}"/>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119A-4941-8679-1565425C9F55}"/>
              </c:ext>
            </c:extLst>
          </c:dPt>
          <c:dPt>
            <c:idx val="2"/>
            <c:bubble3D val="0"/>
            <c:spPr>
              <a:solidFill>
                <a:srgbClr val="F08080"/>
              </a:solidFill>
              <a:ln w="19050">
                <a:solidFill>
                  <a:schemeClr val="lt1"/>
                </a:solidFill>
              </a:ln>
              <a:effectLst/>
            </c:spPr>
            <c:extLst>
              <c:ext xmlns:c16="http://schemas.microsoft.com/office/drawing/2014/chart" uri="{C3380CC4-5D6E-409C-BE32-E72D297353CC}">
                <c16:uniqueId val="{00000005-119A-4941-8679-1565425C9F55}"/>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119A-4941-8679-1565425C9F55}"/>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extLst>
          </c:dLbls>
          <c:cat>
            <c:strRef>
              <c:f>Tabelle1!$A$2:$A$5</c:f>
              <c:strCache>
                <c:ptCount val="4"/>
                <c:pt idx="0">
                  <c:v>Faild Shapiro</c:v>
                </c:pt>
                <c:pt idx="1">
                  <c:v>Faild Normality</c:v>
                </c:pt>
                <c:pt idx="2">
                  <c:v>Identified as RBP</c:v>
                </c:pt>
                <c:pt idx="3">
                  <c:v>No Significant Shift</c:v>
                </c:pt>
              </c:strCache>
            </c:strRef>
          </c:cat>
          <c:val>
            <c:numRef>
              <c:f>Tabelle1!$B$2:$B$5</c:f>
              <c:numCache>
                <c:formatCode>General</c:formatCode>
                <c:ptCount val="4"/>
                <c:pt idx="0">
                  <c:v>1213</c:v>
                </c:pt>
                <c:pt idx="1">
                  <c:v>311</c:v>
                </c:pt>
                <c:pt idx="2">
                  <c:v>794</c:v>
                </c:pt>
                <c:pt idx="3">
                  <c:v>4841</c:v>
                </c:pt>
              </c:numCache>
            </c:numRef>
          </c:val>
          <c:extLst>
            <c:ext xmlns:c16="http://schemas.microsoft.com/office/drawing/2014/chart" uri="{C3380CC4-5D6E-409C-BE32-E72D297353CC}">
              <c16:uniqueId val="{00000008-119A-4941-8679-1565425C9F55}"/>
            </c:ext>
          </c:extLst>
        </c:ser>
        <c:dLbls>
          <c:dLblPos val="inEnd"/>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56859011838432549"/>
          <c:y val="0.21809119082113076"/>
          <c:w val="0.40919321383632251"/>
          <c:h val="0.6260267252448600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10477-6C94-4391-BBDC-B8E9BB33E658}" type="datetimeFigureOut">
              <a:rPr lang="de-DE" smtClean="0"/>
              <a:t>05.07.2025</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8280-8283-495D-A659-9194DB8B63EA}" type="slidenum">
              <a:rPr lang="de-DE" smtClean="0"/>
              <a:t>‹#›</a:t>
            </a:fld>
            <a:endParaRPr lang="de-DE"/>
          </a:p>
        </p:txBody>
      </p:sp>
    </p:spTree>
    <p:extLst>
      <p:ext uri="{BB962C8B-B14F-4D97-AF65-F5344CB8AC3E}">
        <p14:creationId xmlns:p14="http://schemas.microsoft.com/office/powerpoint/2010/main" val="2325504486"/>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A7E8A-BC59-9097-2E32-175E0C02F3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D963332-9EB8-B579-8051-057B2D78BAE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6DC6F06-6628-53E8-3DED-FD5775D3E0D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4E8C66-B086-F480-67E8-A6743EFB0F53}"/>
              </a:ext>
            </a:extLst>
          </p:cNvPr>
          <p:cNvSpPr>
            <a:spLocks noGrp="1"/>
          </p:cNvSpPr>
          <p:nvPr>
            <p:ph type="sldNum" sz="quarter" idx="5"/>
          </p:nvPr>
        </p:nvSpPr>
        <p:spPr/>
        <p:txBody>
          <a:bodyPr/>
          <a:lstStyle/>
          <a:p>
            <a:fld id="{B23F8280-8283-495D-A659-9194DB8B63EA}" type="slidenum">
              <a:rPr lang="de-DE" smtClean="0"/>
              <a:t>1</a:t>
            </a:fld>
            <a:endParaRPr lang="de-DE"/>
          </a:p>
        </p:txBody>
      </p:sp>
    </p:spTree>
    <p:extLst>
      <p:ext uri="{BB962C8B-B14F-4D97-AF65-F5344CB8AC3E}">
        <p14:creationId xmlns:p14="http://schemas.microsoft.com/office/powerpoint/2010/main" val="364014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05.07.2025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321436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05.07.2025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4813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05.07.2025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61203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05.07.2025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384289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ACF1CB-8064-4AFF-8DFB-49A00122A1FD}" type="datetimeFigureOut">
              <a:rPr lang="de-DE" smtClean="0"/>
              <a:t>05.07.2025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40206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ACF1CB-8064-4AFF-8DFB-49A00122A1FD}" type="datetimeFigureOut">
              <a:rPr lang="de-DE" smtClean="0"/>
              <a:t>05.07.2025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173295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ACF1CB-8064-4AFF-8DFB-49A00122A1FD}" type="datetimeFigureOut">
              <a:rPr lang="de-DE" smtClean="0"/>
              <a:t>05.07.2025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92767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ACF1CB-8064-4AFF-8DFB-49A00122A1FD}" type="datetimeFigureOut">
              <a:rPr lang="de-DE" smtClean="0"/>
              <a:t>05.07.2025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162330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CF1CB-8064-4AFF-8DFB-49A00122A1FD}" type="datetimeFigureOut">
              <a:rPr lang="de-DE" smtClean="0"/>
              <a:t>05.07.2025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45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05.07.2025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80855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05.07.2025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345057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0FF58641-B676-E7BF-E159-1466E7EADC17}"/>
              </a:ext>
            </a:extLst>
          </p:cNvPr>
          <p:cNvGraphicFramePr>
            <a:graphicFrameLocks noChangeAspect="1"/>
          </p:cNvGraphicFramePr>
          <p:nvPr userDrawn="1">
            <p:custDataLst>
              <p:tags r:id="rId13"/>
            </p:custDataLst>
            <p:extLst>
              <p:ext uri="{D42A27DB-BD31-4B8C-83A1-F6EECF244321}">
                <p14:modId xmlns:p14="http://schemas.microsoft.com/office/powerpoint/2010/main" val="21109653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4" imgW="7772400" imgH="10058400" progId="TCLayout.ActiveDocument.1">
                  <p:embed/>
                </p:oleObj>
              </mc:Choice>
              <mc:Fallback>
                <p:oleObj name="think-cell Folie" r:id="rId14" imgW="7772400" imgH="10058400" progId="TCLayout.ActiveDocument.1">
                  <p:embed/>
                  <p:pic>
                    <p:nvPicPr>
                      <p:cNvPr id="10" name="think-cell data - do not delete" hidden="1">
                        <a:extLst>
                          <a:ext uri="{FF2B5EF4-FFF2-40B4-BE49-F238E27FC236}">
                            <a16:creationId xmlns:a16="http://schemas.microsoft.com/office/drawing/2014/main" id="{0FF58641-B676-E7BF-E159-1466E7EADC17}"/>
                          </a:ext>
                        </a:extLst>
                      </p:cNvPr>
                      <p:cNvPicPr/>
                      <p:nvPr/>
                    </p:nvPicPr>
                    <p:blipFill>
                      <a:blip r:embed="rId1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F9ACF1CB-8064-4AFF-8DFB-49A00122A1FD}" type="datetimeFigureOut">
              <a:rPr lang="de-DE" smtClean="0"/>
              <a:t>05.07.2025</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79580C82-F813-4CCE-B4AC-52ACFAE55A43}" type="slidenum">
              <a:rPr lang="de-DE" smtClean="0"/>
              <a:t>‹#›</a:t>
            </a:fld>
            <a:endParaRPr lang="de-DE"/>
          </a:p>
        </p:txBody>
      </p:sp>
    </p:spTree>
    <p:extLst>
      <p:ext uri="{BB962C8B-B14F-4D97-AF65-F5344CB8AC3E}">
        <p14:creationId xmlns:p14="http://schemas.microsoft.com/office/powerpoint/2010/main" val="1900494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chart" Target="../charts/chart1.xml"/><Relationship Id="rId26" Type="http://schemas.openxmlformats.org/officeDocument/2006/relationships/image" Target="../media/image19.png"/><Relationship Id="rId3" Type="http://schemas.openxmlformats.org/officeDocument/2006/relationships/notesSlide" Target="../notesSlides/notesSlide1.xml"/><Relationship Id="rId21" Type="http://schemas.openxmlformats.org/officeDocument/2006/relationships/image" Target="../media/image13.png"/><Relationship Id="rId7" Type="http://schemas.openxmlformats.org/officeDocument/2006/relationships/image" Target="../media/image4.jp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17.png"/><Relationship Id="rId2" Type="http://schemas.openxmlformats.org/officeDocument/2006/relationships/slideLayout" Target="../slideLayouts/slideLayout1.xml"/><Relationship Id="rId20" Type="http://schemas.openxmlformats.org/officeDocument/2006/relationships/image" Target="../media/image12.png"/><Relationship Id="rId29" Type="http://schemas.openxmlformats.org/officeDocument/2006/relationships/image" Target="../media/image22.png"/><Relationship Id="rId1" Type="http://schemas.openxmlformats.org/officeDocument/2006/relationships/tags" Target="../tags/tag2.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16.png"/><Relationship Id="rId5" Type="http://schemas.openxmlformats.org/officeDocument/2006/relationships/image" Target="../media/image2.emf"/><Relationship Id="rId23" Type="http://schemas.openxmlformats.org/officeDocument/2006/relationships/image" Target="../media/image15.png"/><Relationship Id="rId28" Type="http://schemas.openxmlformats.org/officeDocument/2006/relationships/image" Target="../media/image21.png"/><Relationship Id="rId10" Type="http://schemas.openxmlformats.org/officeDocument/2006/relationships/image" Target="../media/image7.png"/><Relationship Id="rId19" Type="http://schemas.openxmlformats.org/officeDocument/2006/relationships/image" Target="../media/image11.emf"/><Relationship Id="rId4" Type="http://schemas.openxmlformats.org/officeDocument/2006/relationships/oleObject" Target="../embeddings/oleObject2.bin"/><Relationship Id="rId9" Type="http://schemas.openxmlformats.org/officeDocument/2006/relationships/image" Target="../media/image6.png"/><Relationship Id="rId22" Type="http://schemas.openxmlformats.org/officeDocument/2006/relationships/image" Target="../media/image18.png"/><Relationship Id="rId27" Type="http://schemas.openxmlformats.org/officeDocument/2006/relationships/image" Target="../media/image20.png"/><Relationship Id="rId30"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70426-36F0-649D-3E84-FE94DCF81345}"/>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F0290397-A9EA-2BBB-16A4-918D0755E57B}"/>
              </a:ext>
            </a:extLst>
          </p:cNvPr>
          <p:cNvGraphicFramePr>
            <a:graphicFrameLocks noChangeAspect="1"/>
          </p:cNvGraphicFramePr>
          <p:nvPr>
            <p:custDataLst>
              <p:tags r:id="rId1"/>
            </p:custDataLst>
            <p:extLst>
              <p:ext uri="{D42A27DB-BD31-4B8C-83A1-F6EECF244321}">
                <p14:modId xmlns:p14="http://schemas.microsoft.com/office/powerpoint/2010/main" val="289607833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4" imgW="7772400" imgH="10058400" progId="TCLayout.ActiveDocument.1">
                  <p:embed/>
                </p:oleObj>
              </mc:Choice>
              <mc:Fallback>
                <p:oleObj name="think-cell Folie" r:id="rId4" imgW="7772400" imgH="10058400" progId="TCLayout.ActiveDocument.1">
                  <p:embed/>
                  <p:pic>
                    <p:nvPicPr>
                      <p:cNvPr id="24" name="think-cell data - do not delete" hidden="1">
                        <a:extLst>
                          <a:ext uri="{FF2B5EF4-FFF2-40B4-BE49-F238E27FC236}">
                            <a16:creationId xmlns:a16="http://schemas.microsoft.com/office/drawing/2014/main" id="{F0290397-A9EA-2BBB-16A4-918D0755E57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pic>
        <p:nvPicPr>
          <p:cNvPr id="2" name="Grafik 1" descr="Ein Bild, das Entwurf, Zeichnung, Darstellung, Clipart enthält.&#10;&#10;KI-generierte Inhalte können fehlerhaft sein.">
            <a:extLst>
              <a:ext uri="{FF2B5EF4-FFF2-40B4-BE49-F238E27FC236}">
                <a16:creationId xmlns:a16="http://schemas.microsoft.com/office/drawing/2014/main" id="{1E876846-DC96-7CDE-EEDF-9EE1174980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14357" y="3267290"/>
            <a:ext cx="3581400" cy="3784600"/>
          </a:xfrm>
          <a:prstGeom prst="rect">
            <a:avLst/>
          </a:prstGeom>
        </p:spPr>
      </p:pic>
      <p:sp>
        <p:nvSpPr>
          <p:cNvPr id="27" name="Rechteck 26">
            <a:extLst>
              <a:ext uri="{FF2B5EF4-FFF2-40B4-BE49-F238E27FC236}">
                <a16:creationId xmlns:a16="http://schemas.microsoft.com/office/drawing/2014/main" id="{F95F02E3-5345-2DE3-48A9-B2E132080F51}"/>
              </a:ext>
            </a:extLst>
          </p:cNvPr>
          <p:cNvSpPr/>
          <p:nvPr/>
        </p:nvSpPr>
        <p:spPr>
          <a:xfrm>
            <a:off x="-5" y="-1"/>
            <a:ext cx="19751040" cy="3207375"/>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0" name="Abgerundetes Rechteck 9">
            <a:extLst>
              <a:ext uri="{FF2B5EF4-FFF2-40B4-BE49-F238E27FC236}">
                <a16:creationId xmlns:a16="http://schemas.microsoft.com/office/drawing/2014/main" id="{E81C1AF9-B932-00D1-B316-FD13BCD22722}"/>
              </a:ext>
            </a:extLst>
          </p:cNvPr>
          <p:cNvSpPr/>
          <p:nvPr/>
        </p:nvSpPr>
        <p:spPr>
          <a:xfrm>
            <a:off x="603395" y="6393054"/>
            <a:ext cx="14295120" cy="6208656"/>
          </a:xfrm>
          <a:prstGeom prst="roundRect">
            <a:avLst>
              <a:gd name="adj" fmla="val 8698"/>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1" name="Abgerundetes Rechteck 20">
            <a:extLst>
              <a:ext uri="{FF2B5EF4-FFF2-40B4-BE49-F238E27FC236}">
                <a16:creationId xmlns:a16="http://schemas.microsoft.com/office/drawing/2014/main" id="{A0CD15E0-7BFA-5A9D-1A3C-5F6A9AC9CC1F}"/>
              </a:ext>
            </a:extLst>
          </p:cNvPr>
          <p:cNvSpPr/>
          <p:nvPr/>
        </p:nvSpPr>
        <p:spPr>
          <a:xfrm>
            <a:off x="15400185" y="16615940"/>
            <a:ext cx="14295120" cy="8643709"/>
          </a:xfrm>
          <a:prstGeom prst="roundRect">
            <a:avLst>
              <a:gd name="adj" fmla="val 3778"/>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4" name="Rechteck 3">
            <a:extLst>
              <a:ext uri="{FF2B5EF4-FFF2-40B4-BE49-F238E27FC236}">
                <a16:creationId xmlns:a16="http://schemas.microsoft.com/office/drawing/2014/main" id="{2CB6CC7F-AE4C-242E-FA00-316CAF6CB655}"/>
              </a:ext>
            </a:extLst>
          </p:cNvPr>
          <p:cNvSpPr/>
          <p:nvPr/>
        </p:nvSpPr>
        <p:spPr>
          <a:xfrm>
            <a:off x="273917" y="796492"/>
            <a:ext cx="19111363" cy="11867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0" noProof="0" dirty="0" err="1">
                <a:latin typeface="Source Sans Pro" panose="020B0503030403020204" pitchFamily="34" charset="0"/>
                <a:ea typeface="Source Sans Pro" panose="020B0503030403020204" pitchFamily="34" charset="0"/>
              </a:rPr>
              <a:t>RiboSix</a:t>
            </a:r>
            <a:r>
              <a:rPr lang="en-US" sz="8000" noProof="0" dirty="0">
                <a:latin typeface="Source Sans Pro" panose="020B0503030403020204" pitchFamily="34" charset="0"/>
                <a:ea typeface="Source Sans Pro" panose="020B0503030403020204" pitchFamily="34" charset="0"/>
              </a:rPr>
              <a:t> –Story of an RNA-Binding Protein </a:t>
            </a:r>
          </a:p>
        </p:txBody>
      </p:sp>
      <p:sp>
        <p:nvSpPr>
          <p:cNvPr id="5" name="Rechteck 4">
            <a:extLst>
              <a:ext uri="{FF2B5EF4-FFF2-40B4-BE49-F238E27FC236}">
                <a16:creationId xmlns:a16="http://schemas.microsoft.com/office/drawing/2014/main" id="{D04637A8-2720-C09A-253F-D30767B31FFF}"/>
              </a:ext>
            </a:extLst>
          </p:cNvPr>
          <p:cNvSpPr/>
          <p:nvPr/>
        </p:nvSpPr>
        <p:spPr>
          <a:xfrm>
            <a:off x="808316" y="6503870"/>
            <a:ext cx="14050091" cy="4796366"/>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Reproducibility Analysis: Am I real? </a:t>
            </a:r>
          </a:p>
        </p:txBody>
      </p:sp>
      <p:sp>
        <p:nvSpPr>
          <p:cNvPr id="11" name="Rechteck 10">
            <a:extLst>
              <a:ext uri="{FF2B5EF4-FFF2-40B4-BE49-F238E27FC236}">
                <a16:creationId xmlns:a16="http://schemas.microsoft.com/office/drawing/2014/main" id="{021CF195-2D3D-9BF1-3771-664A809C04FB}"/>
              </a:ext>
            </a:extLst>
          </p:cNvPr>
          <p:cNvSpPr/>
          <p:nvPr/>
        </p:nvSpPr>
        <p:spPr>
          <a:xfrm>
            <a:off x="-2" y="39329046"/>
            <a:ext cx="30275213" cy="3474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hteck 14">
            <a:extLst>
              <a:ext uri="{FF2B5EF4-FFF2-40B4-BE49-F238E27FC236}">
                <a16:creationId xmlns:a16="http://schemas.microsoft.com/office/drawing/2014/main" id="{318D8B86-DFF0-9641-CEC3-3D48CFA515DB}"/>
              </a:ext>
            </a:extLst>
          </p:cNvPr>
          <p:cNvSpPr/>
          <p:nvPr/>
        </p:nvSpPr>
        <p:spPr>
          <a:xfrm>
            <a:off x="15595757" y="16812766"/>
            <a:ext cx="16684555" cy="9893430"/>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Source Sans Pro" panose="020B0503030403020204" pitchFamily="34" charset="0"/>
                <a:ea typeface="Source Sans Pro" panose="020B0503030403020204" pitchFamily="34" charset="0"/>
              </a:rPr>
              <a:t>Identification of Mitosis-Specific RBPs: Clocking in for the season</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6" name="Rechteck 15">
            <a:extLst>
              <a:ext uri="{FF2B5EF4-FFF2-40B4-BE49-F238E27FC236}">
                <a16:creationId xmlns:a16="http://schemas.microsoft.com/office/drawing/2014/main" id="{0FCE50A5-8321-3A15-8F2E-E7A4119AE242}"/>
              </a:ext>
            </a:extLst>
          </p:cNvPr>
          <p:cNvSpPr/>
          <p:nvPr/>
        </p:nvSpPr>
        <p:spPr>
          <a:xfrm>
            <a:off x="15449965" y="25898532"/>
            <a:ext cx="15355262" cy="9995591"/>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Complex Analysis: Finding Friends</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pic>
        <p:nvPicPr>
          <p:cNvPr id="18" name="Picture 8">
            <a:extLst>
              <a:ext uri="{FF2B5EF4-FFF2-40B4-BE49-F238E27FC236}">
                <a16:creationId xmlns:a16="http://schemas.microsoft.com/office/drawing/2014/main" id="{2A14FE35-F43E-91B4-563F-CB2AE1E18D6A}"/>
              </a:ext>
            </a:extLst>
          </p:cNvPr>
          <p:cNvPicPr>
            <a:picLocks noChangeAspect="1"/>
          </p:cNvPicPr>
          <p:nvPr/>
        </p:nvPicPr>
        <p:blipFill>
          <a:blip r:embed="rId7"/>
          <a:stretch>
            <a:fillRect/>
          </a:stretch>
        </p:blipFill>
        <p:spPr>
          <a:xfrm>
            <a:off x="19967883" y="162770"/>
            <a:ext cx="5171371" cy="2907747"/>
          </a:xfrm>
          <a:prstGeom prst="rect">
            <a:avLst/>
          </a:prstGeom>
        </p:spPr>
      </p:pic>
      <p:pic>
        <p:nvPicPr>
          <p:cNvPr id="20" name="Picture 10">
            <a:extLst>
              <a:ext uri="{FF2B5EF4-FFF2-40B4-BE49-F238E27FC236}">
                <a16:creationId xmlns:a16="http://schemas.microsoft.com/office/drawing/2014/main" id="{0CDA31E9-6230-2F71-306C-1B77A1842A3F}"/>
              </a:ext>
            </a:extLst>
          </p:cNvPr>
          <p:cNvPicPr>
            <a:picLocks noChangeAspect="1"/>
          </p:cNvPicPr>
          <p:nvPr/>
        </p:nvPicPr>
        <p:blipFill>
          <a:blip r:embed="rId8"/>
          <a:stretch>
            <a:fillRect/>
          </a:stretch>
        </p:blipFill>
        <p:spPr>
          <a:xfrm>
            <a:off x="25270536" y="349496"/>
            <a:ext cx="4730760" cy="2661052"/>
          </a:xfrm>
          <a:prstGeom prst="rect">
            <a:avLst/>
          </a:prstGeom>
        </p:spPr>
      </p:pic>
      <p:sp>
        <p:nvSpPr>
          <p:cNvPr id="3" name="Textfeld 2">
            <a:extLst>
              <a:ext uri="{FF2B5EF4-FFF2-40B4-BE49-F238E27FC236}">
                <a16:creationId xmlns:a16="http://schemas.microsoft.com/office/drawing/2014/main" id="{0D810A4A-92B1-68EC-1B3D-A5167555FDE6}"/>
              </a:ext>
            </a:extLst>
          </p:cNvPr>
          <p:cNvSpPr txBox="1"/>
          <p:nvPr/>
        </p:nvSpPr>
        <p:spPr>
          <a:xfrm>
            <a:off x="509675" y="3331941"/>
            <a:ext cx="14528007" cy="3539430"/>
          </a:xfrm>
          <a:prstGeom prst="rect">
            <a:avLst/>
          </a:prstGeom>
          <a:noFill/>
        </p:spPr>
        <p:txBody>
          <a:bodyPr wrap="square" rtlCol="0">
            <a:spAutoFit/>
          </a:bodyPr>
          <a:lstStyle/>
          <a:p>
            <a:r>
              <a:rPr lang="en-US" sz="4000" noProof="0" dirty="0">
                <a:latin typeface="Source Sans Pro" panose="020B0503030403020204" pitchFamily="34" charset="0"/>
                <a:ea typeface="Source Sans Pro" panose="020B0503030403020204" pitchFamily="34" charset="0"/>
              </a:rPr>
              <a:t>The world of RBPs</a:t>
            </a:r>
          </a:p>
          <a:p>
            <a:pPr algn="just"/>
            <a:r>
              <a:rPr lang="en-US" sz="2400" noProof="0" dirty="0">
                <a:latin typeface="Source Sans Pro" panose="020B0503030403020204" pitchFamily="34" charset="0"/>
                <a:ea typeface="Source Sans Pro" panose="020B0503030403020204" pitchFamily="34" charset="0"/>
              </a:rPr>
              <a:t>In a small space called HeLa, there are many small molecules working together creating </a:t>
            </a:r>
          </a:p>
          <a:p>
            <a:pPr algn="just"/>
            <a:r>
              <a:rPr lang="en-US" sz="2400" noProof="0" dirty="0">
                <a:latin typeface="Source Sans Pro" panose="020B0503030403020204" pitchFamily="34" charset="0"/>
                <a:ea typeface="Source Sans Pro" panose="020B0503030403020204" pitchFamily="34" charset="0"/>
              </a:rPr>
              <a:t>one unit. They are going through many seasons giving their all to make it work, but not </a:t>
            </a:r>
          </a:p>
          <a:p>
            <a:pPr algn="just"/>
            <a:r>
              <a:rPr lang="en-US" sz="2400" noProof="0" dirty="0">
                <a:latin typeface="Source Sans Pro" panose="020B0503030403020204" pitchFamily="34" charset="0"/>
                <a:ea typeface="Source Sans Pro" panose="020B0503030403020204" pitchFamily="34" charset="0"/>
              </a:rPr>
              <a:t>necessarily everyone is working during every season. This is what makes living there for </a:t>
            </a:r>
          </a:p>
          <a:p>
            <a:pPr algn="just"/>
            <a:r>
              <a:rPr lang="en-US" sz="2400" noProof="0" dirty="0">
                <a:latin typeface="Source Sans Pro" panose="020B0503030403020204" pitchFamily="34" charset="0"/>
                <a:ea typeface="Source Sans Pro" panose="020B0503030403020204" pitchFamily="34" charset="0"/>
              </a:rPr>
              <a:t>them so beautiful, after a lot of hard work many of them can gather their energy. One season </a:t>
            </a:r>
          </a:p>
          <a:p>
            <a:pPr algn="just"/>
            <a:r>
              <a:rPr lang="en-US" sz="2400" noProof="0" dirty="0">
                <a:latin typeface="Source Sans Pro" panose="020B0503030403020204" pitchFamily="34" charset="0"/>
                <a:ea typeface="Source Sans Pro" panose="020B0503030403020204" pitchFamily="34" charset="0"/>
              </a:rPr>
              <a:t>is called mitosis and this is the season of our little protein </a:t>
            </a:r>
            <a:r>
              <a:rPr lang="en-US" sz="2400" noProof="0" dirty="0" err="1">
                <a:latin typeface="Source Sans Pro" panose="020B0503030403020204" pitchFamily="34" charset="0"/>
                <a:ea typeface="Source Sans Pro" panose="020B0503030403020204" pitchFamily="34" charset="0"/>
              </a:rPr>
              <a:t>RiboSix</a:t>
            </a:r>
            <a:r>
              <a:rPr lang="en-US" sz="2400" noProof="0" dirty="0">
                <a:latin typeface="Source Sans Pro" panose="020B0503030403020204" pitchFamily="34" charset="0"/>
                <a:ea typeface="Source Sans Pro" panose="020B0503030403020204" pitchFamily="34" charset="0"/>
              </a:rPr>
              <a:t>. So, join us on his journey to </a:t>
            </a:r>
          </a:p>
          <a:p>
            <a:pPr algn="just"/>
            <a:r>
              <a:rPr lang="en-US" sz="2400" noProof="0" dirty="0">
                <a:latin typeface="Source Sans Pro" panose="020B0503030403020204" pitchFamily="34" charset="0"/>
                <a:ea typeface="Source Sans Pro" panose="020B0503030403020204" pitchFamily="34" charset="0"/>
              </a:rPr>
              <a:t>discover the village of HeLa. </a:t>
            </a:r>
            <a:endParaRPr lang="en-US" sz="3600" noProof="0" dirty="0">
              <a:latin typeface="Source Sans Pro" panose="020B0503030403020204" pitchFamily="34" charset="0"/>
              <a:ea typeface="Source Sans Pro" panose="020B0503030403020204" pitchFamily="34" charset="0"/>
            </a:endParaRPr>
          </a:p>
          <a:p>
            <a:endParaRPr lang="en-US" sz="4000" noProof="0" dirty="0">
              <a:latin typeface="Source Sans Pro" panose="020B0503030403020204" pitchFamily="34" charset="0"/>
              <a:ea typeface="Source Sans Pro" panose="020B0503030403020204" pitchFamily="34" charset="0"/>
            </a:endParaRPr>
          </a:p>
        </p:txBody>
      </p:sp>
      <p:sp>
        <p:nvSpPr>
          <p:cNvPr id="7" name="Textfeld 6">
            <a:extLst>
              <a:ext uri="{FF2B5EF4-FFF2-40B4-BE49-F238E27FC236}">
                <a16:creationId xmlns:a16="http://schemas.microsoft.com/office/drawing/2014/main" id="{04DB3D5B-799E-DEB3-55A1-77E0B672A6B4}"/>
              </a:ext>
            </a:extLst>
          </p:cNvPr>
          <p:cNvSpPr txBox="1"/>
          <p:nvPr/>
        </p:nvSpPr>
        <p:spPr>
          <a:xfrm>
            <a:off x="15585286" y="3683355"/>
            <a:ext cx="13785052" cy="6986528"/>
          </a:xfrm>
          <a:prstGeom prst="rect">
            <a:avLst/>
          </a:prstGeom>
          <a:noFill/>
        </p:spPr>
        <p:txBody>
          <a:bodyPr wrap="square" rtlCol="0">
            <a:spAutoFit/>
          </a:bodyPr>
          <a:lstStyle/>
          <a:p>
            <a:r>
              <a:rPr lang="en-US" sz="4000" noProof="0" dirty="0"/>
              <a:t>Our Goal: Hunting RNA-Binding Proteins in the Deep</a:t>
            </a:r>
          </a:p>
          <a:p>
            <a:r>
              <a:rPr lang="en-US" sz="2400" dirty="0"/>
              <a:t>The main goal of our project was to identify RNA-binding proteins (RBPs) in mitotic HeLa cells. To achieve this, proteins were fractionated with and without RNase treatment. Each sample was separated into 25 fractions, and protein intensities were measured using mass spectrometry in triplicates.</a:t>
            </a:r>
          </a:p>
          <a:p>
            <a:r>
              <a:rPr lang="en-US" sz="2400" dirty="0"/>
              <a:t>To uncover potential RBPs, we performed the following key steps:</a:t>
            </a:r>
          </a:p>
          <a:p>
            <a:pPr marL="342900" indent="-342900">
              <a:buFont typeface="Arial" panose="020B0604020202020204" pitchFamily="34" charset="0"/>
              <a:buChar char="•"/>
            </a:pPr>
            <a:r>
              <a:rPr lang="en-US" sz="2400" dirty="0"/>
              <a:t>Reproducibility analysis</a:t>
            </a:r>
          </a:p>
          <a:p>
            <a:pPr marL="342900" indent="-342900">
              <a:buFont typeface="Arial" panose="020B0604020202020204" pitchFamily="34" charset="0"/>
              <a:buChar char="•"/>
            </a:pPr>
            <a:r>
              <a:rPr lang="en-US" sz="2400" dirty="0"/>
              <a:t>Normalization of the data</a:t>
            </a:r>
          </a:p>
          <a:p>
            <a:pPr marL="342900" indent="-342900">
              <a:buFont typeface="Arial" panose="020B0604020202020204" pitchFamily="34" charset="0"/>
              <a:buChar char="•"/>
            </a:pPr>
            <a:r>
              <a:rPr lang="en-US" sz="2400" dirty="0"/>
              <a:t>Peak characterization</a:t>
            </a:r>
          </a:p>
          <a:p>
            <a:pPr marL="342900" indent="-342900">
              <a:buFont typeface="Arial" panose="020B0604020202020204" pitchFamily="34" charset="0"/>
              <a:buChar char="•"/>
            </a:pPr>
            <a:r>
              <a:rPr lang="en-US" sz="2400" dirty="0"/>
              <a:t>Shift analysis, where a left shift in the RNase condition indicates RBP behavior</a:t>
            </a:r>
          </a:p>
          <a:p>
            <a:r>
              <a:rPr lang="en-US" sz="2400" dirty="0"/>
              <a:t>To gain deeper insights, we extended the analysis by:</a:t>
            </a:r>
          </a:p>
          <a:p>
            <a:pPr marL="342900" indent="-342900">
              <a:buFont typeface="Arial" panose="020B0604020202020204" pitchFamily="34" charset="0"/>
              <a:buChar char="•"/>
            </a:pPr>
            <a:r>
              <a:rPr lang="en-US" sz="2400" dirty="0"/>
              <a:t>Identifying RBPs specifically active during mitosis</a:t>
            </a:r>
          </a:p>
          <a:p>
            <a:pPr marL="342900" indent="-342900">
              <a:buFont typeface="Arial" panose="020B0604020202020204" pitchFamily="34" charset="0"/>
              <a:buChar char="•"/>
            </a:pPr>
            <a:r>
              <a:rPr lang="en-US" sz="2400" dirty="0"/>
              <a:t>Clustering peak characteristics to reveal potential complexes</a:t>
            </a:r>
          </a:p>
          <a:p>
            <a:pPr marL="342900" indent="-342900">
              <a:buFont typeface="Arial" panose="020B0604020202020204" pitchFamily="34" charset="0"/>
              <a:buChar char="•"/>
            </a:pPr>
            <a:r>
              <a:rPr lang="en-US" sz="2400" dirty="0"/>
              <a:t>Performing linear regression to predict molecular weight from peak data</a:t>
            </a:r>
          </a:p>
          <a:p>
            <a:pPr marL="342900" indent="-342900">
              <a:buFont typeface="Arial" panose="020B0604020202020204" pitchFamily="34" charset="0"/>
              <a:buChar char="•"/>
            </a:pPr>
            <a:endParaRPr lang="en-US" sz="2400" dirty="0"/>
          </a:p>
          <a:p>
            <a:endParaRPr lang="en-US" sz="2400" noProof="0" dirty="0"/>
          </a:p>
          <a:p>
            <a:endParaRPr lang="en-US" sz="2400" dirty="0"/>
          </a:p>
          <a:p>
            <a:endParaRPr lang="en-US" sz="2400" noProof="0" dirty="0"/>
          </a:p>
          <a:p>
            <a:endParaRPr lang="en-US" sz="2400" noProof="0" dirty="0"/>
          </a:p>
        </p:txBody>
      </p:sp>
      <p:cxnSp>
        <p:nvCxnSpPr>
          <p:cNvPr id="9" name="Gerade Verbindung 8">
            <a:extLst>
              <a:ext uri="{FF2B5EF4-FFF2-40B4-BE49-F238E27FC236}">
                <a16:creationId xmlns:a16="http://schemas.microsoft.com/office/drawing/2014/main" id="{9D3B4A85-17C2-E126-55D1-7B67DB9BB80E}"/>
              </a:ext>
            </a:extLst>
          </p:cNvPr>
          <p:cNvCxnSpPr/>
          <p:nvPr/>
        </p:nvCxnSpPr>
        <p:spPr>
          <a:xfrm>
            <a:off x="19882320" y="0"/>
            <a:ext cx="0" cy="3242540"/>
          </a:xfrm>
          <a:prstGeom prst="line">
            <a:avLst/>
          </a:prstGeom>
          <a:ln w="63500">
            <a:solidFill>
              <a:srgbClr val="B22F28"/>
            </a:solidFill>
          </a:ln>
        </p:spPr>
        <p:style>
          <a:lnRef idx="2">
            <a:schemeClr val="accent1"/>
          </a:lnRef>
          <a:fillRef idx="0">
            <a:schemeClr val="accent1"/>
          </a:fillRef>
          <a:effectRef idx="1">
            <a:schemeClr val="accent1"/>
          </a:effectRef>
          <a:fontRef idx="minor">
            <a:schemeClr val="tx1"/>
          </a:fontRef>
        </p:style>
      </p:cxnSp>
      <p:sp>
        <p:nvSpPr>
          <p:cNvPr id="25" name="Rechteck 24">
            <a:extLst>
              <a:ext uri="{FF2B5EF4-FFF2-40B4-BE49-F238E27FC236}">
                <a16:creationId xmlns:a16="http://schemas.microsoft.com/office/drawing/2014/main" id="{280DABE5-7ADA-CB97-5BDB-B61F91ED8A46}"/>
              </a:ext>
            </a:extLst>
          </p:cNvPr>
          <p:cNvSpPr/>
          <p:nvPr/>
        </p:nvSpPr>
        <p:spPr>
          <a:xfrm>
            <a:off x="-4" y="38655105"/>
            <a:ext cx="30275215" cy="4181278"/>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8" name="Textfeld 27">
            <a:extLst>
              <a:ext uri="{FF2B5EF4-FFF2-40B4-BE49-F238E27FC236}">
                <a16:creationId xmlns:a16="http://schemas.microsoft.com/office/drawing/2014/main" id="{723992D3-EA95-7C1B-4D4F-818583FBA106}"/>
              </a:ext>
            </a:extLst>
          </p:cNvPr>
          <p:cNvSpPr txBox="1"/>
          <p:nvPr/>
        </p:nvSpPr>
        <p:spPr>
          <a:xfrm>
            <a:off x="273917" y="2111430"/>
            <a:ext cx="19751037" cy="707886"/>
          </a:xfrm>
          <a:prstGeom prst="rect">
            <a:avLst/>
          </a:prstGeom>
          <a:noFill/>
        </p:spPr>
        <p:txBody>
          <a:bodyPr wrap="square" rtlCol="0">
            <a:spAutoFit/>
          </a:bodyPr>
          <a:lstStyle/>
          <a:p>
            <a:r>
              <a:rPr lang="en-US" sz="4000" noProof="0" dirty="0">
                <a:solidFill>
                  <a:schemeClr val="bg1"/>
                </a:solidFill>
              </a:rPr>
              <a:t>Proteome-wide screen for RNA-dependent proteins particularly relevant in mitosis</a:t>
            </a:r>
          </a:p>
        </p:txBody>
      </p:sp>
      <p:sp>
        <p:nvSpPr>
          <p:cNvPr id="30" name="Textfeld 29">
            <a:extLst>
              <a:ext uri="{FF2B5EF4-FFF2-40B4-BE49-F238E27FC236}">
                <a16:creationId xmlns:a16="http://schemas.microsoft.com/office/drawing/2014/main" id="{76D1F7F8-F76E-FDF6-3225-E832F5FABEA8}"/>
              </a:ext>
            </a:extLst>
          </p:cNvPr>
          <p:cNvSpPr txBox="1"/>
          <p:nvPr/>
        </p:nvSpPr>
        <p:spPr>
          <a:xfrm>
            <a:off x="854627" y="39095920"/>
            <a:ext cx="28694544" cy="707886"/>
          </a:xfrm>
          <a:prstGeom prst="rect">
            <a:avLst/>
          </a:prstGeom>
          <a:noFill/>
        </p:spPr>
        <p:txBody>
          <a:bodyPr wrap="square" rtlCol="0">
            <a:spAutoFit/>
          </a:bodyPr>
          <a:lstStyle/>
          <a:p>
            <a:r>
              <a:rPr lang="en-US" sz="4000" noProof="0" dirty="0">
                <a:solidFill>
                  <a:schemeClr val="bg1"/>
                </a:solidFill>
                <a:latin typeface="Source Sans Pro" panose="020B0503030403020204" pitchFamily="34" charset="0"/>
                <a:ea typeface="Source Sans Pro" panose="020B0503030403020204" pitchFamily="34" charset="0"/>
              </a:rPr>
              <a:t>Main </a:t>
            </a:r>
            <a:r>
              <a:rPr lang="en-US" sz="4000" noProof="0" dirty="0" err="1">
                <a:solidFill>
                  <a:schemeClr val="bg1"/>
                </a:solidFill>
                <a:latin typeface="Source Sans Pro" panose="020B0503030403020204" pitchFamily="34" charset="0"/>
                <a:ea typeface="Source Sans Pro" panose="020B0503030403020204" pitchFamily="34" charset="0"/>
              </a:rPr>
              <a:t>FIndings</a:t>
            </a:r>
            <a:endParaRPr lang="en-US" sz="4000" noProof="0" dirty="0">
              <a:solidFill>
                <a:schemeClr val="bg1"/>
              </a:solidFill>
              <a:latin typeface="Source Sans Pro" panose="020B0503030403020204" pitchFamily="34" charset="0"/>
              <a:ea typeface="Source Sans Pro" panose="020B0503030403020204" pitchFamily="34" charset="0"/>
            </a:endParaRPr>
          </a:p>
        </p:txBody>
      </p:sp>
      <p:sp>
        <p:nvSpPr>
          <p:cNvPr id="13" name="Textfeld 12">
            <a:extLst>
              <a:ext uri="{FF2B5EF4-FFF2-40B4-BE49-F238E27FC236}">
                <a16:creationId xmlns:a16="http://schemas.microsoft.com/office/drawing/2014/main" id="{B1FDECB6-1FBA-D64A-249B-C2A37669EFAA}"/>
              </a:ext>
            </a:extLst>
          </p:cNvPr>
          <p:cNvSpPr txBox="1"/>
          <p:nvPr/>
        </p:nvSpPr>
        <p:spPr>
          <a:xfrm>
            <a:off x="830996" y="7194777"/>
            <a:ext cx="6015282" cy="5262979"/>
          </a:xfrm>
          <a:prstGeom prst="rect">
            <a:avLst/>
          </a:prstGeom>
          <a:noFill/>
        </p:spPr>
        <p:txBody>
          <a:bodyPr wrap="square" rtlCol="0">
            <a:spAutoFit/>
          </a:bodyPr>
          <a:lstStyle/>
          <a:p>
            <a:pPr algn="just"/>
            <a:r>
              <a:rPr lang="en-US" sz="2400" noProof="0" dirty="0"/>
              <a:t>To verify the reproducibility of the triplicates in our dataset, Spearman correlations were calculated between all replicate–fraction combinations. The resulting correlation coefficients (</a:t>
            </a:r>
            <a:r>
              <a:rPr lang="en-US" sz="2400" noProof="0" dirty="0" err="1"/>
              <a:t>r-values</a:t>
            </a:r>
            <a:r>
              <a:rPr lang="en-US" sz="2400" noProof="0" dirty="0"/>
              <a:t>) were visualized as two separate heatmaps - one for the RNase treatment (Fig. X on the right) and one for the control condition. </a:t>
            </a:r>
            <a:endParaRPr lang="en-US" sz="2400" dirty="0"/>
          </a:p>
          <a:p>
            <a:pPr algn="just"/>
            <a:r>
              <a:rPr lang="en-US" sz="2400" noProof="0" dirty="0"/>
              <a:t>Reproducibility is indicated by high correlations within corresponding fractions across replicates, which should appear as prominent diagonal patterns in 3×3 blocks on the heatmaps. </a:t>
            </a:r>
            <a:r>
              <a:rPr lang="en-US" sz="2400" dirty="0"/>
              <a:t>This diagonal correlation structure was evident in both treatments.</a:t>
            </a:r>
            <a:endParaRPr lang="en-US" sz="2400" noProof="0" dirty="0"/>
          </a:p>
        </p:txBody>
      </p:sp>
      <p:sp>
        <p:nvSpPr>
          <p:cNvPr id="56" name="Textfeld 55">
            <a:extLst>
              <a:ext uri="{FF2B5EF4-FFF2-40B4-BE49-F238E27FC236}">
                <a16:creationId xmlns:a16="http://schemas.microsoft.com/office/drawing/2014/main" id="{7866C7D8-BD84-2809-E6DA-3A7BCF109C79}"/>
              </a:ext>
            </a:extLst>
          </p:cNvPr>
          <p:cNvSpPr txBox="1"/>
          <p:nvPr/>
        </p:nvSpPr>
        <p:spPr>
          <a:xfrm>
            <a:off x="6978285" y="11954804"/>
            <a:ext cx="7415340" cy="646331"/>
          </a:xfrm>
          <a:prstGeom prst="rect">
            <a:avLst/>
          </a:prstGeom>
          <a:noFill/>
        </p:spPr>
        <p:txBody>
          <a:bodyPr wrap="square" rtlCol="0">
            <a:spAutoFit/>
          </a:bodyPr>
          <a:lstStyle/>
          <a:p>
            <a:r>
              <a:rPr lang="de-DE" sz="1200" b="1" i="1" dirty="0"/>
              <a:t>Fig. X </a:t>
            </a:r>
            <a:r>
              <a:rPr lang="de-DE" sz="1200" b="1" i="1" dirty="0" err="1"/>
              <a:t>Reproducibility</a:t>
            </a:r>
            <a:r>
              <a:rPr lang="de-DE" sz="1200" b="1" i="1" dirty="0"/>
              <a:t> </a:t>
            </a:r>
            <a:r>
              <a:rPr lang="de-DE" sz="1200" b="1" i="1" dirty="0" err="1"/>
              <a:t>heatmap</a:t>
            </a:r>
            <a:r>
              <a:rPr lang="de-DE" sz="1200" b="1" i="1" dirty="0"/>
              <a:t> (</a:t>
            </a:r>
            <a:r>
              <a:rPr lang="de-DE" sz="1200" b="1" i="1" dirty="0" err="1"/>
              <a:t>RNase</a:t>
            </a:r>
            <a:r>
              <a:rPr lang="de-DE" sz="1200" b="1" i="1" dirty="0"/>
              <a:t>, Spearman </a:t>
            </a:r>
            <a:r>
              <a:rPr lang="de-DE" sz="1200" b="1" i="1" dirty="0" err="1"/>
              <a:t>correlation</a:t>
            </a:r>
            <a:r>
              <a:rPr lang="de-DE" sz="1200" b="1" i="1" dirty="0"/>
              <a:t>): </a:t>
            </a:r>
            <a:r>
              <a:rPr lang="de-DE" sz="1200" dirty="0" err="1"/>
              <a:t>Heatmap</a:t>
            </a:r>
            <a:r>
              <a:rPr lang="de-DE" sz="1200" dirty="0"/>
              <a:t> </a:t>
            </a:r>
            <a:r>
              <a:rPr lang="de-DE" sz="1200" dirty="0" err="1"/>
              <a:t>displays</a:t>
            </a:r>
            <a:r>
              <a:rPr lang="de-DE" sz="1200" dirty="0"/>
              <a:t> </a:t>
            </a:r>
            <a:r>
              <a:rPr lang="de-DE" sz="1200" dirty="0" err="1"/>
              <a:t>pairwise</a:t>
            </a:r>
            <a:r>
              <a:rPr lang="de-DE" sz="1200" dirty="0"/>
              <a:t> Spearman </a:t>
            </a:r>
            <a:r>
              <a:rPr lang="de-DE" sz="1200" dirty="0" err="1"/>
              <a:t>correlation</a:t>
            </a:r>
            <a:r>
              <a:rPr lang="de-DE" sz="1200" dirty="0"/>
              <a:t> </a:t>
            </a:r>
            <a:r>
              <a:rPr lang="de-DE" sz="1200" dirty="0" err="1"/>
              <a:t>coefficients</a:t>
            </a:r>
            <a:r>
              <a:rPr lang="de-DE" sz="1200" dirty="0"/>
              <a:t> </a:t>
            </a:r>
            <a:r>
              <a:rPr lang="de-DE" sz="1200" dirty="0" err="1"/>
              <a:t>between</a:t>
            </a:r>
            <a:r>
              <a:rPr lang="de-DE" sz="1200" dirty="0"/>
              <a:t> all </a:t>
            </a:r>
            <a:r>
              <a:rPr lang="de-DE" sz="1200" dirty="0" err="1"/>
              <a:t>replicate</a:t>
            </a:r>
            <a:r>
              <a:rPr lang="de-DE" sz="1200" dirty="0"/>
              <a:t>–</a:t>
            </a:r>
            <a:r>
              <a:rPr lang="de-DE" sz="1200" dirty="0" err="1"/>
              <a:t>fraction</a:t>
            </a:r>
            <a:r>
              <a:rPr lang="de-DE" sz="1200" dirty="0"/>
              <a:t> </a:t>
            </a:r>
            <a:r>
              <a:rPr lang="de-DE" sz="1200" dirty="0" err="1"/>
              <a:t>combinations</a:t>
            </a:r>
            <a:r>
              <a:rPr lang="de-DE" sz="1200" dirty="0"/>
              <a:t> </a:t>
            </a:r>
            <a:r>
              <a:rPr lang="de-DE" sz="1200" dirty="0" err="1"/>
              <a:t>under</a:t>
            </a:r>
            <a:r>
              <a:rPr lang="de-DE" sz="1200" dirty="0"/>
              <a:t> </a:t>
            </a:r>
            <a:r>
              <a:rPr lang="de-DE" sz="1200" dirty="0" err="1"/>
              <a:t>RNase</a:t>
            </a:r>
            <a:r>
              <a:rPr lang="de-DE" sz="1200" dirty="0"/>
              <a:t> </a:t>
            </a:r>
            <a:r>
              <a:rPr lang="de-DE" sz="1200" dirty="0" err="1"/>
              <a:t>treatment</a:t>
            </a:r>
            <a:r>
              <a:rPr lang="de-DE" sz="1200" dirty="0"/>
              <a:t>. High </a:t>
            </a:r>
            <a:r>
              <a:rPr lang="de-DE" sz="1200" dirty="0" err="1"/>
              <a:t>correlations</a:t>
            </a:r>
            <a:r>
              <a:rPr lang="de-DE" sz="1200" dirty="0"/>
              <a:t> </a:t>
            </a:r>
            <a:r>
              <a:rPr lang="de-DE" sz="1200" dirty="0" err="1"/>
              <a:t>within</a:t>
            </a:r>
            <a:r>
              <a:rPr lang="de-DE" sz="1200" dirty="0"/>
              <a:t> 3×3 diagonal </a:t>
            </a:r>
            <a:r>
              <a:rPr lang="de-DE" sz="1200" dirty="0" err="1"/>
              <a:t>blocks</a:t>
            </a:r>
            <a:r>
              <a:rPr lang="de-DE" sz="1200" dirty="0"/>
              <a:t> </a:t>
            </a:r>
            <a:r>
              <a:rPr lang="de-DE" sz="1200" dirty="0" err="1"/>
              <a:t>indicate</a:t>
            </a:r>
            <a:r>
              <a:rPr lang="de-DE" sz="1200" dirty="0"/>
              <a:t> strong </a:t>
            </a:r>
            <a:r>
              <a:rPr lang="de-DE" sz="1200" dirty="0" err="1"/>
              <a:t>reproducibility</a:t>
            </a:r>
            <a:r>
              <a:rPr lang="de-DE" sz="1200" dirty="0"/>
              <a:t> </a:t>
            </a:r>
            <a:r>
              <a:rPr lang="de-DE" sz="1200" dirty="0" err="1"/>
              <a:t>across</a:t>
            </a:r>
            <a:r>
              <a:rPr lang="de-DE" sz="1200" dirty="0"/>
              <a:t> </a:t>
            </a:r>
            <a:r>
              <a:rPr lang="de-DE" sz="1200" dirty="0" err="1"/>
              <a:t>corresponding</a:t>
            </a:r>
            <a:r>
              <a:rPr lang="de-DE" sz="1200" dirty="0"/>
              <a:t> </a:t>
            </a:r>
            <a:r>
              <a:rPr lang="de-DE" sz="1200" dirty="0" err="1"/>
              <a:t>fractions</a:t>
            </a:r>
            <a:r>
              <a:rPr lang="de-DE" sz="1200" dirty="0"/>
              <a:t>.</a:t>
            </a:r>
            <a:endParaRPr lang="en-US" sz="1200" i="1" noProof="0" dirty="0">
              <a:latin typeface="Source Sans Pro" panose="020B0503030403020204" pitchFamily="34" charset="0"/>
              <a:ea typeface="Source Sans Pro" panose="020B0503030403020204" pitchFamily="34" charset="0"/>
            </a:endParaRPr>
          </a:p>
        </p:txBody>
      </p:sp>
      <p:pic>
        <p:nvPicPr>
          <p:cNvPr id="58" name="Grafik 57">
            <a:extLst>
              <a:ext uri="{FF2B5EF4-FFF2-40B4-BE49-F238E27FC236}">
                <a16:creationId xmlns:a16="http://schemas.microsoft.com/office/drawing/2014/main" id="{A4E66611-3D6E-9A44-4656-502C426296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074595" y="17620186"/>
            <a:ext cx="6864416" cy="5148312"/>
          </a:xfrm>
          <a:prstGeom prst="rect">
            <a:avLst/>
          </a:prstGeom>
        </p:spPr>
      </p:pic>
      <p:sp>
        <p:nvSpPr>
          <p:cNvPr id="36" name="Textfeld 35">
            <a:extLst>
              <a:ext uri="{FF2B5EF4-FFF2-40B4-BE49-F238E27FC236}">
                <a16:creationId xmlns:a16="http://schemas.microsoft.com/office/drawing/2014/main" id="{F123235E-33F2-9698-09ED-DD83FD4F8AAD}"/>
              </a:ext>
            </a:extLst>
          </p:cNvPr>
          <p:cNvSpPr txBox="1"/>
          <p:nvPr/>
        </p:nvSpPr>
        <p:spPr>
          <a:xfrm>
            <a:off x="15525487" y="17351590"/>
            <a:ext cx="6440919" cy="7109639"/>
          </a:xfrm>
          <a:prstGeom prst="rect">
            <a:avLst/>
          </a:prstGeom>
          <a:noFill/>
        </p:spPr>
        <p:txBody>
          <a:bodyPr wrap="square" rtlCol="0">
            <a:spAutoFit/>
          </a:bodyPr>
          <a:lstStyle/>
          <a:p>
            <a:pPr algn="just"/>
            <a:r>
              <a:rPr lang="de-DE" sz="2400" b="1" dirty="0" err="1"/>
              <a:t>Comparative</a:t>
            </a:r>
            <a:r>
              <a:rPr lang="de-DE" sz="2400" b="1" dirty="0"/>
              <a:t> Shift Analysis</a:t>
            </a:r>
            <a:endParaRPr lang="en-US" sz="2400" b="1" dirty="0"/>
          </a:p>
          <a:p>
            <a:pPr algn="just"/>
            <a:r>
              <a:rPr lang="en-US" sz="2400" dirty="0"/>
              <a:t>To investigate RNA-binding protein (RBP) activity beyond mitosis, we applied the same shift analysis pipeline to non-synchronized HeLa cells. For each protein, shift distances were calculated using center of mass (</a:t>
            </a:r>
            <a:r>
              <a:rPr lang="en-US" sz="2400" dirty="0" err="1"/>
              <a:t>CoM</a:t>
            </a:r>
            <a:r>
              <a:rPr lang="en-US" sz="2400" dirty="0"/>
              <a:t>) values derived from normalized signal distributions across all replicates. Normality was evaluated using the Shapiro–Wilk test, and statistical significance was determined by a one-sided t-test against a defined threshold.</a:t>
            </a:r>
          </a:p>
          <a:p>
            <a:pPr algn="just"/>
            <a:r>
              <a:rPr lang="en-US" sz="2400" dirty="0"/>
              <a:t>This scatterplot visualizes the resulting shift distances for each protein, comparing mitotic and non-synchronized conditions. Each point represents a protein and reflects its condition-specific RNA dependence. The red dashed identity line marks equal shifts across both cell states. </a:t>
            </a:r>
          </a:p>
          <a:p>
            <a:pPr algn="just"/>
            <a:endParaRPr lang="en-US" sz="2400" dirty="0"/>
          </a:p>
        </p:txBody>
      </p:sp>
      <p:sp>
        <p:nvSpPr>
          <p:cNvPr id="43" name="Textfeld 42">
            <a:extLst>
              <a:ext uri="{FF2B5EF4-FFF2-40B4-BE49-F238E27FC236}">
                <a16:creationId xmlns:a16="http://schemas.microsoft.com/office/drawing/2014/main" id="{9C753B82-7F3B-08F2-D5CA-903A2F39B2EF}"/>
              </a:ext>
            </a:extLst>
          </p:cNvPr>
          <p:cNvSpPr txBox="1"/>
          <p:nvPr/>
        </p:nvSpPr>
        <p:spPr>
          <a:xfrm>
            <a:off x="21952883" y="22885382"/>
            <a:ext cx="7107839" cy="1015663"/>
          </a:xfrm>
          <a:prstGeom prst="rect">
            <a:avLst/>
          </a:prstGeom>
          <a:noFill/>
        </p:spPr>
        <p:txBody>
          <a:bodyPr wrap="square" rtlCol="0">
            <a:spAutoFit/>
          </a:bodyPr>
          <a:lstStyle/>
          <a:p>
            <a:r>
              <a:rPr lang="de-DE" sz="1200" b="1" dirty="0"/>
              <a:t>Fig. X </a:t>
            </a:r>
            <a:r>
              <a:rPr lang="de-DE" sz="1200" b="1" i="1" dirty="0" err="1"/>
              <a:t>Comparative</a:t>
            </a:r>
            <a:r>
              <a:rPr lang="de-DE" sz="1200" b="1" i="1" dirty="0"/>
              <a:t> Shift Scatterplot (</a:t>
            </a:r>
            <a:r>
              <a:rPr lang="de-DE" sz="1200" b="1" i="1" dirty="0" err="1"/>
              <a:t>Mitosis</a:t>
            </a:r>
            <a:r>
              <a:rPr lang="de-DE" sz="1200" b="1" i="1" dirty="0"/>
              <a:t> vs. Non-</a:t>
            </a:r>
            <a:r>
              <a:rPr lang="de-DE" sz="1200" b="1" i="1" dirty="0" err="1"/>
              <a:t>Synchronized</a:t>
            </a:r>
            <a:r>
              <a:rPr lang="de-DE" sz="1200" b="1" i="1" dirty="0"/>
              <a:t>)</a:t>
            </a:r>
            <a:r>
              <a:rPr lang="de-DE" sz="1200" b="1" dirty="0"/>
              <a:t>:</a:t>
            </a:r>
            <a:r>
              <a:rPr lang="de-DE" sz="1200" dirty="0"/>
              <a:t> Scatterplot </a:t>
            </a:r>
            <a:r>
              <a:rPr lang="de-DE" sz="1200" dirty="0" err="1"/>
              <a:t>displays</a:t>
            </a:r>
            <a:r>
              <a:rPr lang="de-DE" sz="1200" dirty="0"/>
              <a:t> shift </a:t>
            </a:r>
            <a:r>
              <a:rPr lang="de-DE" sz="1200" dirty="0" err="1"/>
              <a:t>distances</a:t>
            </a:r>
            <a:r>
              <a:rPr lang="de-DE" sz="1200" dirty="0"/>
              <a:t> </a:t>
            </a:r>
            <a:r>
              <a:rPr lang="de-DE" sz="1200" dirty="0" err="1"/>
              <a:t>derived</a:t>
            </a:r>
            <a:r>
              <a:rPr lang="de-DE" sz="1200" dirty="0"/>
              <a:t> </a:t>
            </a:r>
            <a:r>
              <a:rPr lang="de-DE" sz="1200" dirty="0" err="1"/>
              <a:t>from</a:t>
            </a:r>
            <a:r>
              <a:rPr lang="de-DE" sz="1200" dirty="0"/>
              <a:t> </a:t>
            </a:r>
            <a:r>
              <a:rPr lang="de-DE" sz="1200" dirty="0" err="1"/>
              <a:t>center</a:t>
            </a:r>
            <a:r>
              <a:rPr lang="de-DE" sz="1200" dirty="0"/>
              <a:t> </a:t>
            </a:r>
            <a:r>
              <a:rPr lang="de-DE" sz="1200" dirty="0" err="1"/>
              <a:t>of</a:t>
            </a:r>
            <a:r>
              <a:rPr lang="de-DE" sz="1200" dirty="0"/>
              <a:t> </a:t>
            </a:r>
            <a:r>
              <a:rPr lang="de-DE" sz="1200" dirty="0" err="1"/>
              <a:t>mass</a:t>
            </a:r>
            <a:r>
              <a:rPr lang="de-DE" sz="1200" dirty="0"/>
              <a:t> (</a:t>
            </a:r>
            <a:r>
              <a:rPr lang="de-DE" sz="1200" dirty="0" err="1"/>
              <a:t>CoM</a:t>
            </a:r>
            <a:r>
              <a:rPr lang="de-DE" sz="1200" dirty="0"/>
              <a:t>) </a:t>
            </a:r>
            <a:r>
              <a:rPr lang="de-DE" sz="1200" dirty="0" err="1"/>
              <a:t>values</a:t>
            </a:r>
            <a:r>
              <a:rPr lang="de-DE" sz="1200" dirty="0"/>
              <a:t> </a:t>
            </a:r>
            <a:r>
              <a:rPr lang="de-DE" sz="1200" dirty="0" err="1"/>
              <a:t>for</a:t>
            </a:r>
            <a:r>
              <a:rPr lang="de-DE" sz="1200" dirty="0"/>
              <a:t> all </a:t>
            </a:r>
            <a:r>
              <a:rPr lang="de-DE" sz="1200" dirty="0" err="1"/>
              <a:t>proteins</a:t>
            </a:r>
            <a:r>
              <a:rPr lang="de-DE" sz="1200" dirty="0"/>
              <a:t> </a:t>
            </a:r>
            <a:r>
              <a:rPr lang="de-DE" sz="1200" dirty="0" err="1"/>
              <a:t>under</a:t>
            </a:r>
            <a:r>
              <a:rPr lang="de-DE" sz="1200" dirty="0"/>
              <a:t> </a:t>
            </a:r>
            <a:r>
              <a:rPr lang="de-DE" sz="1200" dirty="0" err="1"/>
              <a:t>both</a:t>
            </a:r>
            <a:r>
              <a:rPr lang="de-DE" sz="1200" dirty="0"/>
              <a:t> </a:t>
            </a:r>
            <a:r>
              <a:rPr lang="de-DE" sz="1200" dirty="0" err="1"/>
              <a:t>conditions</a:t>
            </a:r>
            <a:r>
              <a:rPr lang="de-DE" sz="1200" dirty="0"/>
              <a:t>. </a:t>
            </a:r>
            <a:r>
              <a:rPr lang="de-DE" sz="1200" dirty="0" err="1"/>
              <a:t>Each</a:t>
            </a:r>
            <a:r>
              <a:rPr lang="de-DE" sz="1200" dirty="0"/>
              <a:t> </a:t>
            </a:r>
            <a:r>
              <a:rPr lang="de-DE" sz="1200" dirty="0" err="1"/>
              <a:t>point</a:t>
            </a:r>
            <a:r>
              <a:rPr lang="de-DE" sz="1200" dirty="0"/>
              <a:t> </a:t>
            </a:r>
            <a:r>
              <a:rPr lang="de-DE" sz="1200" dirty="0" err="1"/>
              <a:t>represents</a:t>
            </a:r>
            <a:r>
              <a:rPr lang="de-DE" sz="1200" dirty="0"/>
              <a:t> </a:t>
            </a:r>
            <a:r>
              <a:rPr lang="de-DE" sz="1200" dirty="0" err="1"/>
              <a:t>one</a:t>
            </a:r>
            <a:r>
              <a:rPr lang="de-DE" sz="1200" dirty="0"/>
              <a:t> </a:t>
            </a:r>
            <a:r>
              <a:rPr lang="de-DE" sz="1200" dirty="0" err="1"/>
              <a:t>protein</a:t>
            </a:r>
            <a:r>
              <a:rPr lang="de-DE" sz="1200" dirty="0"/>
              <a:t>, color-</a:t>
            </a:r>
            <a:r>
              <a:rPr lang="de-DE" sz="1200" dirty="0" err="1"/>
              <a:t>coded</a:t>
            </a:r>
            <a:r>
              <a:rPr lang="de-DE" sz="1200" dirty="0"/>
              <a:t> </a:t>
            </a:r>
            <a:r>
              <a:rPr lang="de-DE" sz="1200" dirty="0" err="1"/>
              <a:t>by</a:t>
            </a:r>
            <a:r>
              <a:rPr lang="de-DE" sz="1200" dirty="0"/>
              <a:t> </a:t>
            </a:r>
            <a:r>
              <a:rPr lang="de-DE" sz="1200" dirty="0" err="1"/>
              <a:t>statistical</a:t>
            </a:r>
            <a:r>
              <a:rPr lang="de-DE" sz="1200" dirty="0"/>
              <a:t> </a:t>
            </a:r>
            <a:r>
              <a:rPr lang="de-DE" sz="1200" dirty="0" err="1"/>
              <a:t>significance</a:t>
            </a:r>
            <a:r>
              <a:rPr lang="de-DE" sz="1200" dirty="0"/>
              <a:t>. The </a:t>
            </a:r>
            <a:r>
              <a:rPr lang="de-DE" sz="1200" dirty="0" err="1"/>
              <a:t>red</a:t>
            </a:r>
            <a:r>
              <a:rPr lang="de-DE" sz="1200" dirty="0"/>
              <a:t> </a:t>
            </a:r>
            <a:r>
              <a:rPr lang="de-DE" sz="1200" dirty="0" err="1"/>
              <a:t>dashed</a:t>
            </a:r>
            <a:r>
              <a:rPr lang="de-DE" sz="1200" dirty="0"/>
              <a:t> </a:t>
            </a:r>
            <a:r>
              <a:rPr lang="de-DE" sz="1200" dirty="0" err="1"/>
              <a:t>identity</a:t>
            </a:r>
            <a:r>
              <a:rPr lang="de-DE" sz="1200" dirty="0"/>
              <a:t> </a:t>
            </a:r>
            <a:r>
              <a:rPr lang="de-DE" sz="1200" dirty="0" err="1"/>
              <a:t>line</a:t>
            </a:r>
            <a:r>
              <a:rPr lang="de-DE" sz="1200" dirty="0"/>
              <a:t> </a:t>
            </a:r>
            <a:r>
              <a:rPr lang="de-DE" sz="1200" dirty="0" err="1"/>
              <a:t>marks</a:t>
            </a:r>
            <a:r>
              <a:rPr lang="de-DE" sz="1200" dirty="0"/>
              <a:t> </a:t>
            </a:r>
            <a:r>
              <a:rPr lang="de-DE" sz="1200" dirty="0" err="1"/>
              <a:t>equal</a:t>
            </a:r>
            <a:r>
              <a:rPr lang="de-DE" sz="1200" dirty="0"/>
              <a:t> shift </a:t>
            </a:r>
            <a:r>
              <a:rPr lang="de-DE" sz="1200" dirty="0" err="1"/>
              <a:t>behavior</a:t>
            </a:r>
            <a:r>
              <a:rPr lang="de-DE" sz="1200" dirty="0"/>
              <a:t>; </a:t>
            </a:r>
            <a:r>
              <a:rPr lang="de-DE" sz="1200" dirty="0" err="1"/>
              <a:t>proteins</a:t>
            </a:r>
            <a:r>
              <a:rPr lang="de-DE" sz="1200" dirty="0"/>
              <a:t> </a:t>
            </a:r>
            <a:r>
              <a:rPr lang="de-DE" sz="1200" dirty="0" err="1"/>
              <a:t>below</a:t>
            </a:r>
            <a:r>
              <a:rPr lang="de-DE" sz="1200" dirty="0"/>
              <a:t> </a:t>
            </a:r>
            <a:r>
              <a:rPr lang="de-DE" sz="1200" dirty="0" err="1"/>
              <a:t>the</a:t>
            </a:r>
            <a:r>
              <a:rPr lang="de-DE" sz="1200" dirty="0"/>
              <a:t> </a:t>
            </a:r>
            <a:r>
              <a:rPr lang="de-DE" sz="1200" dirty="0" err="1"/>
              <a:t>line</a:t>
            </a:r>
            <a:r>
              <a:rPr lang="de-DE" sz="1200" dirty="0"/>
              <a:t> </a:t>
            </a:r>
            <a:r>
              <a:rPr lang="de-DE" sz="1200" dirty="0" err="1"/>
              <a:t>show</a:t>
            </a:r>
            <a:r>
              <a:rPr lang="de-DE" sz="1200" dirty="0"/>
              <a:t> </a:t>
            </a:r>
            <a:r>
              <a:rPr lang="de-DE" sz="1200" dirty="0" err="1"/>
              <a:t>mitosis-specific</a:t>
            </a:r>
            <a:r>
              <a:rPr lang="de-DE" sz="1200" dirty="0"/>
              <a:t> </a:t>
            </a:r>
            <a:r>
              <a:rPr lang="de-DE" sz="1200" dirty="0" err="1"/>
              <a:t>leftward</a:t>
            </a:r>
            <a:r>
              <a:rPr lang="de-DE" sz="1200" dirty="0"/>
              <a:t> </a:t>
            </a:r>
            <a:r>
              <a:rPr lang="de-DE" sz="1200" dirty="0" err="1"/>
              <a:t>shifts</a:t>
            </a:r>
            <a:r>
              <a:rPr lang="de-DE" sz="1200" dirty="0"/>
              <a:t>, </a:t>
            </a:r>
            <a:r>
              <a:rPr lang="de-DE" sz="1200" dirty="0" err="1"/>
              <a:t>suggesting</a:t>
            </a:r>
            <a:r>
              <a:rPr lang="de-DE" sz="1200" dirty="0"/>
              <a:t> RNA </a:t>
            </a:r>
            <a:r>
              <a:rPr lang="de-DE" sz="1200" dirty="0" err="1"/>
              <a:t>dependency</a:t>
            </a:r>
            <a:r>
              <a:rPr lang="de-DE" sz="1200" dirty="0"/>
              <a:t> </a:t>
            </a:r>
            <a:r>
              <a:rPr lang="de-DE" sz="1200" dirty="0" err="1"/>
              <a:t>unique</a:t>
            </a:r>
            <a:r>
              <a:rPr lang="de-DE" sz="1200" dirty="0"/>
              <a:t> </a:t>
            </a:r>
            <a:r>
              <a:rPr lang="de-DE" sz="1200" dirty="0" err="1"/>
              <a:t>to</a:t>
            </a:r>
            <a:r>
              <a:rPr lang="de-DE" sz="1200" dirty="0"/>
              <a:t> </a:t>
            </a:r>
            <a:r>
              <a:rPr lang="de-DE" sz="1200" dirty="0" err="1"/>
              <a:t>mitosis</a:t>
            </a:r>
            <a:r>
              <a:rPr lang="de-DE" sz="1200" dirty="0"/>
              <a:t>.</a:t>
            </a:r>
            <a:endParaRPr lang="en-US" sz="1200" dirty="0"/>
          </a:p>
        </p:txBody>
      </p:sp>
      <p:sp>
        <p:nvSpPr>
          <p:cNvPr id="44" name="Textfeld 43">
            <a:extLst>
              <a:ext uri="{FF2B5EF4-FFF2-40B4-BE49-F238E27FC236}">
                <a16:creationId xmlns:a16="http://schemas.microsoft.com/office/drawing/2014/main" id="{C41FF133-ADEB-E4F3-48D0-CDE044ACB3E5}"/>
              </a:ext>
            </a:extLst>
          </p:cNvPr>
          <p:cNvSpPr txBox="1"/>
          <p:nvPr/>
        </p:nvSpPr>
        <p:spPr>
          <a:xfrm>
            <a:off x="15525487" y="23932563"/>
            <a:ext cx="14181095" cy="1477328"/>
          </a:xfrm>
          <a:prstGeom prst="rect">
            <a:avLst/>
          </a:prstGeom>
          <a:noFill/>
        </p:spPr>
        <p:txBody>
          <a:bodyPr wrap="square" rtlCol="0">
            <a:spAutoFit/>
          </a:bodyPr>
          <a:lstStyle/>
          <a:p>
            <a:pPr algn="just"/>
            <a:r>
              <a:rPr lang="en-US" sz="2400" dirty="0"/>
              <a:t>Proteins falling below this line show significant RNA dependency exclusively during mitosis, suggesting that their activity is tightly linked to this specific cellular phase. In total </a:t>
            </a:r>
            <a:r>
              <a:rPr lang="en-US" sz="2400" b="1" dirty="0"/>
              <a:t>237 of the previous determined RBPs </a:t>
            </a:r>
            <a:r>
              <a:rPr lang="en-US" sz="2400" dirty="0"/>
              <a:t>fall below this line. One of them is </a:t>
            </a:r>
            <a:r>
              <a:rPr lang="en-US" sz="2400" b="1" dirty="0" err="1"/>
              <a:t>RiboSix</a:t>
            </a:r>
            <a:r>
              <a:rPr lang="en-US" sz="2400" dirty="0"/>
              <a:t>, so indeed mitosis appears to be his active season.</a:t>
            </a:r>
          </a:p>
          <a:p>
            <a:pPr algn="just"/>
            <a:endParaRPr lang="en-US" dirty="0"/>
          </a:p>
        </p:txBody>
      </p:sp>
      <p:pic>
        <p:nvPicPr>
          <p:cNvPr id="55" name="Grafik 54" descr="Ein Bild, das Screenshot, Text, Farbigkeit, Reihe enthält.&#10;&#10;KI-generierte Inhalte können fehlerhaft sein.">
            <a:extLst>
              <a:ext uri="{FF2B5EF4-FFF2-40B4-BE49-F238E27FC236}">
                <a16:creationId xmlns:a16="http://schemas.microsoft.com/office/drawing/2014/main" id="{35A664B3-803F-4536-2EE5-578ED541F8BF}"/>
              </a:ext>
            </a:extLst>
          </p:cNvPr>
          <p:cNvPicPr>
            <a:picLocks noChangeAspect="1"/>
          </p:cNvPicPr>
          <p:nvPr/>
        </p:nvPicPr>
        <p:blipFill>
          <a:blip r:embed="rId10">
            <a:extLst>
              <a:ext uri="{28A0092B-C50C-407E-A947-70E740481C1C}">
                <a14:useLocalDpi xmlns:a14="http://schemas.microsoft.com/office/drawing/2010/main" val="0"/>
              </a:ext>
            </a:extLst>
          </a:blip>
          <a:srcRect l="2118" t="4855" r="1441" b="4768"/>
          <a:stretch>
            <a:fillRect/>
          </a:stretch>
        </p:blipFill>
        <p:spPr>
          <a:xfrm>
            <a:off x="6978285" y="7124435"/>
            <a:ext cx="7762767" cy="4849741"/>
          </a:xfrm>
          <a:prstGeom prst="rect">
            <a:avLst/>
          </a:prstGeom>
        </p:spPr>
      </p:pic>
      <p:pic>
        <p:nvPicPr>
          <p:cNvPr id="26" name="Grafik 25">
            <a:extLst>
              <a:ext uri="{FF2B5EF4-FFF2-40B4-BE49-F238E27FC236}">
                <a16:creationId xmlns:a16="http://schemas.microsoft.com/office/drawing/2014/main" id="{FF2B16C0-4D27-B3B0-9EF9-A38D106ADDD4}"/>
              </a:ext>
            </a:extLst>
          </p:cNvPr>
          <p:cNvPicPr>
            <a:picLocks noChangeAspect="1"/>
          </p:cNvPicPr>
          <p:nvPr/>
        </p:nvPicPr>
        <p:blipFill>
          <a:blip r:embed="rId11"/>
          <a:stretch>
            <a:fillRect/>
          </a:stretch>
        </p:blipFill>
        <p:spPr>
          <a:xfrm>
            <a:off x="31815832" y="30174766"/>
            <a:ext cx="7990495" cy="8387688"/>
          </a:xfrm>
          <a:prstGeom prst="rect">
            <a:avLst/>
          </a:prstGeom>
        </p:spPr>
      </p:pic>
      <p:sp>
        <p:nvSpPr>
          <p:cNvPr id="29" name="Textfeld 28">
            <a:extLst>
              <a:ext uri="{FF2B5EF4-FFF2-40B4-BE49-F238E27FC236}">
                <a16:creationId xmlns:a16="http://schemas.microsoft.com/office/drawing/2014/main" id="{D9E3DE17-19D6-C882-BD2B-B4DF7821B309}"/>
              </a:ext>
            </a:extLst>
          </p:cNvPr>
          <p:cNvSpPr txBox="1"/>
          <p:nvPr/>
        </p:nvSpPr>
        <p:spPr>
          <a:xfrm>
            <a:off x="12785535" y="5762230"/>
            <a:ext cx="2032929" cy="461665"/>
          </a:xfrm>
          <a:prstGeom prst="rect">
            <a:avLst/>
          </a:prstGeom>
          <a:noFill/>
        </p:spPr>
        <p:txBody>
          <a:bodyPr wrap="none" rtlCol="0">
            <a:spAutoFit/>
          </a:bodyPr>
          <a:lstStyle/>
          <a:p>
            <a:r>
              <a:rPr lang="en-US" sz="2400" dirty="0">
                <a:latin typeface="Source Sans Pro" panose="020B0503030403020204" pitchFamily="34" charset="0"/>
                <a:ea typeface="Source Sans Pro" panose="020B0503030403020204" pitchFamily="34" charset="0"/>
              </a:rPr>
              <a:t>Hi, that’s me </a:t>
            </a:r>
            <a:r>
              <a:rPr lang="en-US" sz="2400" dirty="0">
                <a:latin typeface="Source Sans Pro" panose="020B0503030403020204" pitchFamily="34" charset="0"/>
                <a:ea typeface="Source Sans Pro" panose="020B0503030403020204" pitchFamily="34" charset="0"/>
                <a:sym typeface="Wingdings" pitchFamily="2" charset="2"/>
              </a:rPr>
              <a:t>:)</a:t>
            </a:r>
            <a:endParaRPr lang="en-US" sz="2400" dirty="0">
              <a:latin typeface="Source Sans Pro" panose="020B0503030403020204" pitchFamily="34" charset="0"/>
              <a:ea typeface="Source Sans Pro" panose="020B0503030403020204" pitchFamily="34" charset="0"/>
            </a:endParaRPr>
          </a:p>
        </p:txBody>
      </p:sp>
      <p:sp>
        <p:nvSpPr>
          <p:cNvPr id="31" name="Textfeld 30">
            <a:extLst>
              <a:ext uri="{FF2B5EF4-FFF2-40B4-BE49-F238E27FC236}">
                <a16:creationId xmlns:a16="http://schemas.microsoft.com/office/drawing/2014/main" id="{A3986082-ACAE-E00C-E675-E165A9064923}"/>
              </a:ext>
            </a:extLst>
          </p:cNvPr>
          <p:cNvSpPr txBox="1"/>
          <p:nvPr/>
        </p:nvSpPr>
        <p:spPr>
          <a:xfrm>
            <a:off x="33929397" y="38539060"/>
            <a:ext cx="5876930" cy="707886"/>
          </a:xfrm>
          <a:prstGeom prst="rect">
            <a:avLst/>
          </a:prstGeom>
          <a:noFill/>
        </p:spPr>
        <p:txBody>
          <a:bodyPr wrap="none" rtlCol="0">
            <a:spAutoFit/>
          </a:bodyPr>
          <a:lstStyle/>
          <a:p>
            <a:r>
              <a:rPr lang="en-US" sz="4000" dirty="0"/>
              <a:t>40S ribosomal </a:t>
            </a:r>
            <a:r>
              <a:rPr lang="en-US" sz="4000" dirty="0" err="1"/>
              <a:t>Comnples</a:t>
            </a:r>
            <a:r>
              <a:rPr lang="en-US" sz="4000" dirty="0"/>
              <a:t> </a:t>
            </a:r>
          </a:p>
        </p:txBody>
      </p:sp>
      <p:sp>
        <p:nvSpPr>
          <p:cNvPr id="34" name="Abgerundetes Rechteck 33">
            <a:extLst>
              <a:ext uri="{FF2B5EF4-FFF2-40B4-BE49-F238E27FC236}">
                <a16:creationId xmlns:a16="http://schemas.microsoft.com/office/drawing/2014/main" id="{E57C5735-A839-978B-E97E-C40A03C77A4E}"/>
              </a:ext>
            </a:extLst>
          </p:cNvPr>
          <p:cNvSpPr/>
          <p:nvPr/>
        </p:nvSpPr>
        <p:spPr>
          <a:xfrm>
            <a:off x="563913" y="28191603"/>
            <a:ext cx="14217724" cy="10272348"/>
          </a:xfrm>
          <a:prstGeom prst="roundRect">
            <a:avLst>
              <a:gd name="adj" fmla="val 5966"/>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35" name="Rechteck 34">
            <a:extLst>
              <a:ext uri="{FF2B5EF4-FFF2-40B4-BE49-F238E27FC236}">
                <a16:creationId xmlns:a16="http://schemas.microsoft.com/office/drawing/2014/main" id="{885F0DB2-E77C-87F4-8AD3-6F6934502130}"/>
              </a:ext>
            </a:extLst>
          </p:cNvPr>
          <p:cNvSpPr/>
          <p:nvPr/>
        </p:nvSpPr>
        <p:spPr>
          <a:xfrm>
            <a:off x="854627" y="28439764"/>
            <a:ext cx="12383450" cy="7837827"/>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Linear Regression: Determining my weight</a:t>
            </a:r>
          </a:p>
        </p:txBody>
      </p:sp>
      <p:sp>
        <p:nvSpPr>
          <p:cNvPr id="37" name="Abgerundetes Rechteck 36">
            <a:extLst>
              <a:ext uri="{FF2B5EF4-FFF2-40B4-BE49-F238E27FC236}">
                <a16:creationId xmlns:a16="http://schemas.microsoft.com/office/drawing/2014/main" id="{04B7D9EB-4904-836D-8358-7A7A4B5DF89F}"/>
              </a:ext>
            </a:extLst>
          </p:cNvPr>
          <p:cNvSpPr/>
          <p:nvPr/>
        </p:nvSpPr>
        <p:spPr>
          <a:xfrm>
            <a:off x="560466" y="12905499"/>
            <a:ext cx="14295120" cy="14982315"/>
          </a:xfrm>
          <a:prstGeom prst="roundRect">
            <a:avLst>
              <a:gd name="adj" fmla="val 3729"/>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39" name="Rechteck 38">
            <a:extLst>
              <a:ext uri="{FF2B5EF4-FFF2-40B4-BE49-F238E27FC236}">
                <a16:creationId xmlns:a16="http://schemas.microsoft.com/office/drawing/2014/main" id="{0604AFDE-5E6E-0DBF-7E4A-46F622D5C0E2}"/>
              </a:ext>
            </a:extLst>
          </p:cNvPr>
          <p:cNvSpPr/>
          <p:nvPr/>
        </p:nvSpPr>
        <p:spPr>
          <a:xfrm>
            <a:off x="898676" y="12970966"/>
            <a:ext cx="14050091" cy="10506589"/>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Shift Analysis: Finding my species </a:t>
            </a:r>
          </a:p>
        </p:txBody>
      </p:sp>
      <p:pic>
        <p:nvPicPr>
          <p:cNvPr id="40" name="Grafik 39" descr="Ein Bild, das Reihe, Diagramm, Text, Screenshot enthält.&#10;&#10;KI-generierte Inhalte können fehlerhaft sein.">
            <a:extLst>
              <a:ext uri="{FF2B5EF4-FFF2-40B4-BE49-F238E27FC236}">
                <a16:creationId xmlns:a16="http://schemas.microsoft.com/office/drawing/2014/main" id="{DCE33149-2988-B52D-D295-37B4094A784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98621" y="23881386"/>
            <a:ext cx="5409638" cy="3744000"/>
          </a:xfrm>
          <a:prstGeom prst="rect">
            <a:avLst/>
          </a:prstGeom>
        </p:spPr>
      </p:pic>
      <p:pic>
        <p:nvPicPr>
          <p:cNvPr id="41" name="Grafik 40" descr="Ein Bild, das Text, Diagramm, Reihe, Screenshot enthält.&#10;&#10;KI-generierte Inhalte können fehlerhaft sein.">
            <a:extLst>
              <a:ext uri="{FF2B5EF4-FFF2-40B4-BE49-F238E27FC236}">
                <a16:creationId xmlns:a16="http://schemas.microsoft.com/office/drawing/2014/main" id="{1B380F06-B40B-35F2-0DD9-E52EE3F334F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98676" y="18970981"/>
            <a:ext cx="5409583" cy="3743962"/>
          </a:xfrm>
          <a:prstGeom prst="rect">
            <a:avLst/>
          </a:prstGeom>
        </p:spPr>
      </p:pic>
      <p:sp>
        <p:nvSpPr>
          <p:cNvPr id="42" name="Textfeld 41">
            <a:extLst>
              <a:ext uri="{FF2B5EF4-FFF2-40B4-BE49-F238E27FC236}">
                <a16:creationId xmlns:a16="http://schemas.microsoft.com/office/drawing/2014/main" id="{977ABD07-B626-BE38-008D-9E64B5C1CABF}"/>
              </a:ext>
            </a:extLst>
          </p:cNvPr>
          <p:cNvSpPr txBox="1"/>
          <p:nvPr/>
        </p:nvSpPr>
        <p:spPr>
          <a:xfrm>
            <a:off x="854627" y="13317948"/>
            <a:ext cx="6369004" cy="2677656"/>
          </a:xfrm>
          <a:prstGeom prst="rect">
            <a:avLst/>
          </a:prstGeom>
          <a:noFill/>
        </p:spPr>
        <p:txBody>
          <a:bodyPr wrap="square" rtlCol="0">
            <a:spAutoFit/>
          </a:bodyPr>
          <a:lstStyle/>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p:txBody>
      </p:sp>
      <p:sp>
        <p:nvSpPr>
          <p:cNvPr id="45" name="Textfeld 44">
            <a:extLst>
              <a:ext uri="{FF2B5EF4-FFF2-40B4-BE49-F238E27FC236}">
                <a16:creationId xmlns:a16="http://schemas.microsoft.com/office/drawing/2014/main" id="{5452B7C8-DF77-7401-3D02-10FC4CE350DC}"/>
              </a:ext>
            </a:extLst>
          </p:cNvPr>
          <p:cNvSpPr txBox="1"/>
          <p:nvPr/>
        </p:nvSpPr>
        <p:spPr>
          <a:xfrm>
            <a:off x="866279" y="13681713"/>
            <a:ext cx="7293979" cy="2369880"/>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Descriptive Analyses – That’s how I look </a:t>
            </a:r>
            <a:r>
              <a:rPr lang="en-US" sz="2400" b="1" dirty="0">
                <a:latin typeface="Source Sans Pro" panose="020B0503030403020204" pitchFamily="34" charset="0"/>
                <a:ea typeface="Source Sans Pro" panose="020B0503030403020204" pitchFamily="34" charset="0"/>
              </a:rPr>
              <a:t>like</a:t>
            </a:r>
            <a:endParaRPr lang="en-US" sz="2400" b="1" noProof="0" dirty="0">
              <a:latin typeface="Source Sans Pro" panose="020B0503030403020204" pitchFamily="34" charset="0"/>
              <a:ea typeface="Source Sans Pro" panose="020B0503030403020204" pitchFamily="34" charset="0"/>
            </a:endParaRPr>
          </a:p>
          <a:p>
            <a:pPr algn="just"/>
            <a:endParaRPr lang="en-US" sz="1000" noProof="0" dirty="0"/>
          </a:p>
          <a:p>
            <a:pPr algn="just"/>
            <a:r>
              <a:rPr lang="en-US" sz="2400" b="1" noProof="0" dirty="0"/>
              <a:t>Peak Analysis: </a:t>
            </a:r>
            <a:r>
              <a:rPr lang="en-US" sz="2400" noProof="0" dirty="0"/>
              <a:t>For each protein profile, up to 6 peaks were identified using a slope-based function on all normalized values for control- and RNase-treatment. </a:t>
            </a:r>
            <a:r>
              <a:rPr lang="en-US" sz="2400" dirty="0"/>
              <a:t>(</a:t>
            </a:r>
            <a:r>
              <a:rPr lang="en-US" sz="2400" noProof="0" dirty="0" err="1"/>
              <a:t>Treshold</a:t>
            </a:r>
            <a:r>
              <a:rPr lang="en-US" sz="2400" noProof="0" dirty="0"/>
              <a:t> : 3% of maximal signal intensity</a:t>
            </a:r>
            <a:r>
              <a:rPr lang="en-US" sz="2400" dirty="0"/>
              <a:t>) </a:t>
            </a:r>
            <a:endParaRPr lang="en-US" sz="2400" noProof="0" dirty="0"/>
          </a:p>
          <a:p>
            <a:endParaRPr lang="en-US" noProof="0" dirty="0"/>
          </a:p>
        </p:txBody>
      </p:sp>
      <p:sp>
        <p:nvSpPr>
          <p:cNvPr id="47" name="Textfeld 46">
            <a:extLst>
              <a:ext uri="{FF2B5EF4-FFF2-40B4-BE49-F238E27FC236}">
                <a16:creationId xmlns:a16="http://schemas.microsoft.com/office/drawing/2014/main" id="{25F20A8E-0F55-8861-3CA2-87C4F976915A}"/>
              </a:ext>
            </a:extLst>
          </p:cNvPr>
          <p:cNvSpPr txBox="1"/>
          <p:nvPr/>
        </p:nvSpPr>
        <p:spPr>
          <a:xfrm>
            <a:off x="808317" y="15923243"/>
            <a:ext cx="7276706" cy="1200329"/>
          </a:xfrm>
          <a:prstGeom prst="rect">
            <a:avLst/>
          </a:prstGeom>
          <a:noFill/>
        </p:spPr>
        <p:txBody>
          <a:bodyPr wrap="square" rtlCol="0">
            <a:spAutoFit/>
          </a:bodyPr>
          <a:lstStyle/>
          <a:p>
            <a:pPr algn="just"/>
            <a:r>
              <a:rPr lang="en-US" sz="2400" b="1" noProof="0" dirty="0"/>
              <a:t>Shift Characteristics </a:t>
            </a:r>
            <a:r>
              <a:rPr lang="en-US" sz="2400" noProof="0" dirty="0">
                <a:latin typeface="Source Sans Pro" panose="020B0503030403020204" pitchFamily="34" charset="0"/>
                <a:ea typeface="Source Sans Pro" panose="020B0503030403020204" pitchFamily="34" charset="0"/>
              </a:rPr>
              <a:t>Protein distributions were summarized using the Center of Mass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calculated as the weighted average across all fractions. </a:t>
            </a:r>
          </a:p>
        </p:txBody>
      </p:sp>
      <p:grpSp>
        <p:nvGrpSpPr>
          <p:cNvPr id="48" name="Gruppieren 47">
            <a:extLst>
              <a:ext uri="{FF2B5EF4-FFF2-40B4-BE49-F238E27FC236}">
                <a16:creationId xmlns:a16="http://schemas.microsoft.com/office/drawing/2014/main" id="{88E7CB0B-40D2-38E0-1AEC-ED99CE7AEF55}"/>
              </a:ext>
            </a:extLst>
          </p:cNvPr>
          <p:cNvGrpSpPr/>
          <p:nvPr/>
        </p:nvGrpSpPr>
        <p:grpSpPr>
          <a:xfrm>
            <a:off x="10171113" y="17813136"/>
            <a:ext cx="4328867" cy="860116"/>
            <a:chOff x="9061760" y="14098081"/>
            <a:chExt cx="4328867" cy="860116"/>
          </a:xfrm>
        </p:grpSpPr>
        <p:sp>
          <p:nvSpPr>
            <p:cNvPr id="49" name="Abgerundetes Rechteck 48">
              <a:extLst>
                <a:ext uri="{FF2B5EF4-FFF2-40B4-BE49-F238E27FC236}">
                  <a16:creationId xmlns:a16="http://schemas.microsoft.com/office/drawing/2014/main" id="{7B9F909F-3835-9C4F-4BEA-77047B4B7B29}"/>
                </a:ext>
              </a:extLst>
            </p:cNvPr>
            <p:cNvSpPr/>
            <p:nvPr/>
          </p:nvSpPr>
          <p:spPr>
            <a:xfrm>
              <a:off x="9061760" y="14098081"/>
              <a:ext cx="4328867" cy="860116"/>
            </a:xfrm>
            <a:prstGeom prst="roundRect">
              <a:avLst/>
            </a:prstGeom>
            <a:solidFill>
              <a:srgbClr val="FCF2F1"/>
            </a:solidFill>
            <a:ln w="25400">
              <a:solidFill>
                <a:srgbClr val="B22F27"/>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mc:AlternateContent xmlns:mc="http://schemas.openxmlformats.org/markup-compatibility/2006" xmlns:a14="http://schemas.microsoft.com/office/drawing/2010/main">
          <mc:Choice Requires="a14">
            <p:sp>
              <p:nvSpPr>
                <p:cNvPr id="50" name="Textfeld 49">
                  <a:extLst>
                    <a:ext uri="{FF2B5EF4-FFF2-40B4-BE49-F238E27FC236}">
                      <a16:creationId xmlns:a16="http://schemas.microsoft.com/office/drawing/2014/main" id="{5C3ECA6D-9A69-8DEB-2334-F51E083438B5}"/>
                    </a:ext>
                  </a:extLst>
                </p:cNvPr>
                <p:cNvSpPr txBox="1"/>
                <p:nvPr/>
              </p:nvSpPr>
              <p:spPr>
                <a:xfrm>
                  <a:off x="9305642" y="14157997"/>
                  <a:ext cx="3990516" cy="7214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noProof="0" smtClean="0">
                            <a:latin typeface="Cambria Math" panose="02040503050406030204" pitchFamily="18" charset="0"/>
                          </a:rPr>
                          <m:t>𝐶𝑜𝑀</m:t>
                        </m:r>
                        <m:r>
                          <a:rPr lang="en-US" sz="2000" b="0" i="1" noProof="0" smtClean="0">
                            <a:latin typeface="Cambria Math" panose="02040503050406030204" pitchFamily="18" charset="0"/>
                          </a:rPr>
                          <m:t>= </m:t>
                        </m:r>
                        <m:f>
                          <m:fPr>
                            <m:ctrlPr>
                              <a:rPr lang="en-US" sz="2000" b="0" i="1" noProof="0" smtClean="0">
                                <a:latin typeface="Cambria Math" panose="02040503050406030204" pitchFamily="18" charset="0"/>
                              </a:rPr>
                            </m:ctrlPr>
                          </m:fPr>
                          <m:num>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𝑓𝑟𝑎𝑐𝑡𝑖𝑜𝑛</m:t>
                                    </m:r>
                                  </m:e>
                                  <m:sub>
                                    <m:r>
                                      <a:rPr lang="en-US" sz="2000" b="0" i="1" noProof="0" smtClean="0">
                                        <a:latin typeface="Cambria Math" panose="02040503050406030204" pitchFamily="18" charset="0"/>
                                      </a:rPr>
                                      <m:t>𝑖</m:t>
                                    </m:r>
                                  </m:sub>
                                </m:sSub>
                                <m:r>
                                  <a:rPr lang="en-US" sz="2000" b="0" i="1" noProof="0" smtClean="0">
                                    <a:latin typeface="Cambria Math" panose="02040503050406030204" pitchFamily="18" charset="0"/>
                                  </a:rPr>
                                  <m:t>∗ </m:t>
                                </m:r>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num>
                          <m:den>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den>
                        </m:f>
                      </m:oMath>
                    </m:oMathPara>
                  </a14:m>
                  <a:endParaRPr lang="en-US" sz="2000" noProof="0" dirty="0"/>
                </a:p>
              </p:txBody>
            </p:sp>
          </mc:Choice>
          <mc:Fallback xmlns="">
            <p:sp>
              <p:nvSpPr>
                <p:cNvPr id="50" name="Textfeld 49">
                  <a:extLst>
                    <a:ext uri="{FF2B5EF4-FFF2-40B4-BE49-F238E27FC236}">
                      <a16:creationId xmlns:a16="http://schemas.microsoft.com/office/drawing/2014/main" id="{5C3ECA6D-9A69-8DEB-2334-F51E083438B5}"/>
                    </a:ext>
                  </a:extLst>
                </p:cNvPr>
                <p:cNvSpPr txBox="1">
                  <a:spLocks noRot="1" noChangeAspect="1" noMove="1" noResize="1" noEditPoints="1" noAdjustHandles="1" noChangeArrowheads="1" noChangeShapeType="1" noTextEdit="1"/>
                </p:cNvSpPr>
                <p:nvPr/>
              </p:nvSpPr>
              <p:spPr>
                <a:xfrm>
                  <a:off x="9305642" y="14157997"/>
                  <a:ext cx="3990516" cy="721480"/>
                </a:xfrm>
                <a:prstGeom prst="rect">
                  <a:avLst/>
                </a:prstGeom>
                <a:blipFill>
                  <a:blip r:embed="rId17"/>
                  <a:stretch>
                    <a:fillRect l="-949" t="-68421" b="-107018"/>
                  </a:stretch>
                </a:blipFill>
              </p:spPr>
              <p:txBody>
                <a:bodyPr/>
                <a:lstStyle/>
                <a:p>
                  <a:r>
                    <a:rPr lang="en-US">
                      <a:noFill/>
                    </a:rPr>
                    <a:t> </a:t>
                  </a:r>
                </a:p>
              </p:txBody>
            </p:sp>
          </mc:Fallback>
        </mc:AlternateContent>
      </p:grpSp>
      <p:graphicFrame>
        <p:nvGraphicFramePr>
          <p:cNvPr id="51" name="Diagramm 50">
            <a:extLst>
              <a:ext uri="{FF2B5EF4-FFF2-40B4-BE49-F238E27FC236}">
                <a16:creationId xmlns:a16="http://schemas.microsoft.com/office/drawing/2014/main" id="{F5E15E89-5A32-4670-83FE-4E930365CA82}"/>
              </a:ext>
            </a:extLst>
          </p:cNvPr>
          <p:cNvGraphicFramePr/>
          <p:nvPr>
            <p:extLst>
              <p:ext uri="{D42A27DB-BD31-4B8C-83A1-F6EECF244321}">
                <p14:modId xmlns:p14="http://schemas.microsoft.com/office/powerpoint/2010/main" val="3078974244"/>
              </p:ext>
            </p:extLst>
          </p:nvPr>
        </p:nvGraphicFramePr>
        <p:xfrm>
          <a:off x="10073531" y="20533505"/>
          <a:ext cx="4328867" cy="2525627"/>
        </p:xfrm>
        <a:graphic>
          <a:graphicData uri="http://schemas.openxmlformats.org/drawingml/2006/chart">
            <c:chart xmlns:c="http://schemas.openxmlformats.org/drawingml/2006/chart" xmlns:r="http://schemas.openxmlformats.org/officeDocument/2006/relationships" r:id="rId18"/>
          </a:graphicData>
        </a:graphic>
      </p:graphicFrame>
      <p:sp>
        <p:nvSpPr>
          <p:cNvPr id="88" name="Textfeld 87">
            <a:extLst>
              <a:ext uri="{FF2B5EF4-FFF2-40B4-BE49-F238E27FC236}">
                <a16:creationId xmlns:a16="http://schemas.microsoft.com/office/drawing/2014/main" id="{A47FC829-4485-8309-93A0-B7DFF86CB1B1}"/>
              </a:ext>
            </a:extLst>
          </p:cNvPr>
          <p:cNvSpPr txBox="1"/>
          <p:nvPr/>
        </p:nvSpPr>
        <p:spPr>
          <a:xfrm>
            <a:off x="831404" y="18434676"/>
            <a:ext cx="9214407" cy="461665"/>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 – Do I have a connection with RNA?</a:t>
            </a:r>
            <a:endParaRPr lang="en-US" sz="2400" noProof="0" dirty="0">
              <a:latin typeface="Source Sans Pro" panose="020B0503030403020204" pitchFamily="34" charset="0"/>
              <a:ea typeface="Source Sans Pro" panose="020B0503030403020204" pitchFamily="34" charset="0"/>
            </a:endParaRPr>
          </a:p>
        </p:txBody>
      </p:sp>
      <p:sp>
        <p:nvSpPr>
          <p:cNvPr id="89" name="Textfeld 88">
            <a:extLst>
              <a:ext uri="{FF2B5EF4-FFF2-40B4-BE49-F238E27FC236}">
                <a16:creationId xmlns:a16="http://schemas.microsoft.com/office/drawing/2014/main" id="{0F6CB962-DF40-E19B-4991-FC5E60B15C2F}"/>
              </a:ext>
            </a:extLst>
          </p:cNvPr>
          <p:cNvSpPr txBox="1"/>
          <p:nvPr/>
        </p:nvSpPr>
        <p:spPr>
          <a:xfrm>
            <a:off x="9993802" y="23105006"/>
            <a:ext cx="4542570" cy="646331"/>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Results and Limitations of Shift </a:t>
            </a:r>
            <a:r>
              <a:rPr lang="en-US" sz="1200" b="1" i="1" noProof="0" dirty="0" err="1">
                <a:latin typeface="Source Sans Pro" panose="020B0503030403020204" pitchFamily="34" charset="0"/>
                <a:ea typeface="Source Sans Pro" panose="020B0503030403020204" pitchFamily="34" charset="0"/>
              </a:rPr>
              <a:t>Sginificance</a:t>
            </a:r>
            <a:r>
              <a:rPr lang="en-US" sz="1200" b="1" i="1" noProof="0" dirty="0">
                <a:latin typeface="Source Sans Pro" panose="020B0503030403020204" pitchFamily="34" charset="0"/>
                <a:ea typeface="Source Sans Pro" panose="020B0503030403020204" pitchFamily="34" charset="0"/>
              </a:rPr>
              <a:t> Testing: </a:t>
            </a:r>
            <a:r>
              <a:rPr lang="en-US" sz="1200" i="1" noProof="0" dirty="0">
                <a:latin typeface="Source Sans Pro" panose="020B0503030403020204" pitchFamily="34" charset="0"/>
                <a:ea typeface="Source Sans Pro" panose="020B0503030403020204" pitchFamily="34" charset="0"/>
              </a:rPr>
              <a:t>Outcome of t-test and pipeline evaluation for all proteins, with representation of all excluded proteins. </a:t>
            </a:r>
          </a:p>
        </p:txBody>
      </p:sp>
      <p:sp>
        <p:nvSpPr>
          <p:cNvPr id="90" name="Textfeld 89">
            <a:extLst>
              <a:ext uri="{FF2B5EF4-FFF2-40B4-BE49-F238E27FC236}">
                <a16:creationId xmlns:a16="http://schemas.microsoft.com/office/drawing/2014/main" id="{7FF8AA61-D748-B07F-E7B2-8666AE9E7F5F}"/>
              </a:ext>
            </a:extLst>
          </p:cNvPr>
          <p:cNvSpPr txBox="1"/>
          <p:nvPr/>
        </p:nvSpPr>
        <p:spPr>
          <a:xfrm>
            <a:off x="8284652" y="17118345"/>
            <a:ext cx="6477177" cy="461665"/>
          </a:xfrm>
          <a:prstGeom prst="rect">
            <a:avLst/>
          </a:prstGeom>
          <a:noFill/>
        </p:spPr>
        <p:txBody>
          <a:bodyPr wrap="square" rtlCol="0">
            <a:spAutoFit/>
          </a:bodyPr>
          <a:lstStyle/>
          <a:p>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Intensity profile of RS6 : </a:t>
            </a:r>
            <a:r>
              <a:rPr lang="en-US" sz="1200" i="1" noProof="0" dirty="0">
                <a:latin typeface="Source Sans Pro" panose="020B0503030403020204" pitchFamily="34" charset="0"/>
                <a:ea typeface="Source Sans Pro" panose="020B0503030403020204" pitchFamily="34" charset="0"/>
              </a:rPr>
              <a:t>Plot shows normalized signal distributions as well as extracted descriptive parameters such as peak positions, peak heights, and shift distance, t-test results. </a:t>
            </a:r>
          </a:p>
        </p:txBody>
      </p:sp>
      <p:sp>
        <p:nvSpPr>
          <p:cNvPr id="91" name="Textfeld 90">
            <a:extLst>
              <a:ext uri="{FF2B5EF4-FFF2-40B4-BE49-F238E27FC236}">
                <a16:creationId xmlns:a16="http://schemas.microsoft.com/office/drawing/2014/main" id="{B2569326-46D1-0238-E5AF-1ADB0221C671}"/>
              </a:ext>
            </a:extLst>
          </p:cNvPr>
          <p:cNvSpPr txBox="1"/>
          <p:nvPr/>
        </p:nvSpPr>
        <p:spPr>
          <a:xfrm>
            <a:off x="6462072" y="18782829"/>
            <a:ext cx="8276523" cy="2062103"/>
          </a:xfrm>
          <a:prstGeom prst="rect">
            <a:avLst/>
          </a:prstGeom>
          <a:noFill/>
        </p:spPr>
        <p:txBody>
          <a:bodyPr wrap="square" rtlCol="0">
            <a:spAutoFit/>
          </a:bodyPr>
          <a:lstStyle/>
          <a:p>
            <a:pPr algn="just"/>
            <a:endParaRPr lang="en-US" sz="800" noProof="0" dirty="0">
              <a:latin typeface="Source Sans Pro" panose="020B0503030403020204" pitchFamily="34" charset="0"/>
              <a:ea typeface="Source Sans Pro" panose="020B0503030403020204" pitchFamily="34" charset="0"/>
            </a:endParaRPr>
          </a:p>
          <a:p>
            <a:pPr algn="just"/>
            <a:r>
              <a:rPr lang="en-US" sz="2400" b="1" noProof="0" dirty="0">
                <a:latin typeface="Source Sans Pro" panose="020B0503030403020204" pitchFamily="34" charset="0"/>
                <a:ea typeface="Source Sans Pro" panose="020B0503030403020204" pitchFamily="34" charset="0"/>
              </a:rPr>
              <a:t>T-Test: </a:t>
            </a:r>
            <a:r>
              <a:rPr lang="en-US" sz="2400" noProof="0" dirty="0">
                <a:latin typeface="Source Sans Pro" panose="020B0503030403020204" pitchFamily="34" charset="0"/>
                <a:ea typeface="Source Sans Pro" panose="020B0503030403020204" pitchFamily="34" charset="0"/>
              </a:rPr>
              <a:t>To statistically assess RNA dependence, we computed shift distances from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values across all replicates. A Shapiro-Wilk test was performed to confirm normality. If normally distributed, a one-sided t-test was used to assess whether the mean shift exceeded 1. </a:t>
            </a:r>
          </a:p>
        </p:txBody>
      </p:sp>
      <p:sp>
        <p:nvSpPr>
          <p:cNvPr id="92" name="Textfeld 91">
            <a:extLst>
              <a:ext uri="{FF2B5EF4-FFF2-40B4-BE49-F238E27FC236}">
                <a16:creationId xmlns:a16="http://schemas.microsoft.com/office/drawing/2014/main" id="{A4E3878A-4638-187E-A5D6-3BE4E3294B27}"/>
              </a:ext>
            </a:extLst>
          </p:cNvPr>
          <p:cNvSpPr txBox="1"/>
          <p:nvPr/>
        </p:nvSpPr>
        <p:spPr>
          <a:xfrm>
            <a:off x="854627" y="22746702"/>
            <a:ext cx="5409583" cy="461665"/>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a:t>
            </a:r>
            <a:r>
              <a:rPr lang="en-US" sz="1200" b="1" i="1" dirty="0">
                <a:latin typeface="Source Sans Pro" panose="020B0503030403020204" pitchFamily="34" charset="0"/>
                <a:ea typeface="Source Sans Pro" panose="020B0503030403020204" pitchFamily="34" charset="0"/>
              </a:rPr>
              <a:t>Visual Presentation of T-Test Results</a:t>
            </a:r>
            <a:r>
              <a:rPr lang="en-US" sz="1200" b="1" i="1" noProof="0" dirty="0">
                <a:latin typeface="Source Sans Pro" panose="020B0503030403020204" pitchFamily="34" charset="0"/>
                <a:ea typeface="Source Sans Pro" panose="020B0503030403020204" pitchFamily="34" charset="0"/>
              </a:rPr>
              <a:t>: </a:t>
            </a:r>
            <a:r>
              <a:rPr lang="en-US" sz="1200" i="1" noProof="0" dirty="0">
                <a:latin typeface="Source Sans Pro" panose="020B0503030403020204" pitchFamily="34" charset="0"/>
                <a:ea typeface="Source Sans Pro" panose="020B0503030403020204" pitchFamily="34" charset="0"/>
              </a:rPr>
              <a:t>Using a scatterplot of </a:t>
            </a:r>
            <a:r>
              <a:rPr lang="en-US" sz="1200" i="1" noProof="0" dirty="0" err="1">
                <a:latin typeface="Source Sans Pro" panose="020B0503030403020204" pitchFamily="34" charset="0"/>
                <a:ea typeface="Source Sans Pro" panose="020B0503030403020204" pitchFamily="34" charset="0"/>
              </a:rPr>
              <a:t>CoM</a:t>
            </a:r>
            <a:r>
              <a:rPr lang="en-US" sz="1200" i="1" noProof="0" dirty="0">
                <a:latin typeface="Source Sans Pro" panose="020B0503030403020204" pitchFamily="34" charset="0"/>
                <a:ea typeface="Source Sans Pro" panose="020B0503030403020204" pitchFamily="34" charset="0"/>
              </a:rPr>
              <a:t>-Ctrl and </a:t>
            </a:r>
            <a:r>
              <a:rPr lang="en-US" sz="1200" i="1" noProof="0" dirty="0" err="1">
                <a:latin typeface="Source Sans Pro" panose="020B0503030403020204" pitchFamily="34" charset="0"/>
                <a:ea typeface="Source Sans Pro" panose="020B0503030403020204" pitchFamily="34" charset="0"/>
              </a:rPr>
              <a:t>CoM</a:t>
            </a:r>
            <a:r>
              <a:rPr lang="en-US" sz="1200" i="1" noProof="0" dirty="0">
                <a:latin typeface="Source Sans Pro" panose="020B0503030403020204" pitchFamily="34" charset="0"/>
                <a:ea typeface="Source Sans Pro" panose="020B0503030403020204" pitchFamily="34" charset="0"/>
              </a:rPr>
              <a:t>-RNase to visualize shift distance and  direction.</a:t>
            </a:r>
          </a:p>
        </p:txBody>
      </p:sp>
      <p:sp>
        <p:nvSpPr>
          <p:cNvPr id="93" name="Textfeld 92">
            <a:extLst>
              <a:ext uri="{FF2B5EF4-FFF2-40B4-BE49-F238E27FC236}">
                <a16:creationId xmlns:a16="http://schemas.microsoft.com/office/drawing/2014/main" id="{4FA06F05-872B-4A1A-2AF4-177FE4330B32}"/>
              </a:ext>
            </a:extLst>
          </p:cNvPr>
          <p:cNvSpPr txBox="1"/>
          <p:nvPr/>
        </p:nvSpPr>
        <p:spPr>
          <a:xfrm>
            <a:off x="6462073" y="20805737"/>
            <a:ext cx="3494467" cy="2585323"/>
          </a:xfrm>
          <a:prstGeom prst="rect">
            <a:avLst/>
          </a:prstGeom>
          <a:noFill/>
        </p:spPr>
        <p:txBody>
          <a:bodyPr wrap="square" rtlCol="0">
            <a:spAutoFit/>
          </a:bodyPr>
          <a:lstStyle/>
          <a:p>
            <a:pPr algn="just"/>
            <a:r>
              <a:rPr lang="en-US" sz="2400" noProof="0" dirty="0">
                <a:latin typeface="Source Sans Pro" panose="020B0503030403020204" pitchFamily="34" charset="0"/>
                <a:ea typeface="Source Sans Pro" panose="020B0503030403020204" pitchFamily="34" charset="0"/>
              </a:rPr>
              <a:t>Out of 7159 </a:t>
            </a:r>
            <a:r>
              <a:rPr lang="en-US" sz="2400" noProof="0" dirty="0" err="1">
                <a:latin typeface="Source Sans Pro" panose="020B0503030403020204" pitchFamily="34" charset="0"/>
                <a:ea typeface="Source Sans Pro" panose="020B0503030403020204" pitchFamily="34" charset="0"/>
              </a:rPr>
              <a:t>analysed</a:t>
            </a:r>
            <a:r>
              <a:rPr lang="en-US" sz="2400" noProof="0" dirty="0">
                <a:latin typeface="Source Sans Pro" panose="020B0503030403020204" pitchFamily="34" charset="0"/>
                <a:ea typeface="Source Sans Pro" panose="020B0503030403020204" pitchFamily="34" charset="0"/>
              </a:rPr>
              <a:t> Proteins, </a:t>
            </a:r>
            <a:r>
              <a:rPr lang="en-US" sz="2400" b="1" noProof="0" dirty="0">
                <a:latin typeface="Source Sans Pro" panose="020B0503030403020204" pitchFamily="34" charset="0"/>
                <a:ea typeface="Source Sans Pro" panose="020B0503030403020204" pitchFamily="34" charset="0"/>
              </a:rPr>
              <a:t>794 </a:t>
            </a:r>
            <a:r>
              <a:rPr lang="en-US" sz="2400" b="1" noProof="0" dirty="0" err="1">
                <a:latin typeface="Source Sans Pro" panose="020B0503030403020204" pitchFamily="34" charset="0"/>
                <a:ea typeface="Source Sans Pro" panose="020B0503030403020204" pitchFamily="34" charset="0"/>
              </a:rPr>
              <a:t>exihibited</a:t>
            </a:r>
            <a:r>
              <a:rPr lang="en-US" sz="2400" b="1" noProof="0" dirty="0">
                <a:latin typeface="Source Sans Pro" panose="020B0503030403020204" pitchFamily="34" charset="0"/>
                <a:ea typeface="Source Sans Pro" panose="020B0503030403020204" pitchFamily="34" charset="0"/>
              </a:rPr>
              <a:t> a significant left shift </a:t>
            </a:r>
            <a:r>
              <a:rPr lang="en-US" sz="2400" noProof="0" dirty="0">
                <a:latin typeface="Source Sans Pro" panose="020B0503030403020204" pitchFamily="34" charset="0"/>
                <a:ea typeface="Source Sans Pro" panose="020B0503030403020204" pitchFamily="34" charset="0"/>
              </a:rPr>
              <a:t>with RNase Treatment and where classified as RBPs (RNA-</a:t>
            </a:r>
            <a:r>
              <a:rPr lang="en-US" sz="2400" noProof="0" dirty="0" err="1">
                <a:latin typeface="Source Sans Pro" panose="020B0503030403020204" pitchFamily="34" charset="0"/>
                <a:ea typeface="Source Sans Pro" panose="020B0503030403020204" pitchFamily="34" charset="0"/>
              </a:rPr>
              <a:t>dependend</a:t>
            </a:r>
            <a:r>
              <a:rPr lang="en-US" sz="2400" noProof="0" dirty="0">
                <a:latin typeface="Source Sans Pro" panose="020B0503030403020204" pitchFamily="34" charset="0"/>
                <a:ea typeface="Source Sans Pro" panose="020B0503030403020204" pitchFamily="34" charset="0"/>
              </a:rPr>
              <a:t>). </a:t>
            </a:r>
          </a:p>
          <a:p>
            <a:endParaRPr lang="en-US" noProof="0" dirty="0"/>
          </a:p>
        </p:txBody>
      </p:sp>
      <p:sp>
        <p:nvSpPr>
          <p:cNvPr id="94" name="Textfeld 93">
            <a:extLst>
              <a:ext uri="{FF2B5EF4-FFF2-40B4-BE49-F238E27FC236}">
                <a16:creationId xmlns:a16="http://schemas.microsoft.com/office/drawing/2014/main" id="{921EEF46-DFD7-966E-3D60-2EEEB9F6754B}"/>
              </a:ext>
            </a:extLst>
          </p:cNvPr>
          <p:cNvSpPr txBox="1"/>
          <p:nvPr/>
        </p:nvSpPr>
        <p:spPr>
          <a:xfrm>
            <a:off x="831404" y="23359580"/>
            <a:ext cx="9214407" cy="461665"/>
          </a:xfrm>
          <a:prstGeom prst="rect">
            <a:avLst/>
          </a:prstGeom>
          <a:noFill/>
        </p:spPr>
        <p:txBody>
          <a:bodyPr wrap="square" rtlCol="0">
            <a:spAutoFit/>
          </a:bodyPr>
          <a:lstStyle/>
          <a:p>
            <a:pPr algn="just"/>
            <a:r>
              <a:rPr lang="en-US" sz="2400" b="1" dirty="0">
                <a:latin typeface="Source Sans Pro" panose="020B0503030403020204" pitchFamily="34" charset="0"/>
                <a:ea typeface="Source Sans Pro" panose="020B0503030403020204" pitchFamily="34" charset="0"/>
              </a:rPr>
              <a:t>Validation of Test Results – Comparing with </a:t>
            </a:r>
            <a:r>
              <a:rPr lang="en-US" sz="2400" b="1" dirty="0" err="1">
                <a:latin typeface="Source Sans Pro" panose="020B0503030403020204" pitchFamily="34" charset="0"/>
                <a:ea typeface="Source Sans Pro" panose="020B0503030403020204" pitchFamily="34" charset="0"/>
              </a:rPr>
              <a:t>UniProt</a:t>
            </a:r>
            <a:endParaRPr lang="en-US" sz="2400" noProof="0" dirty="0">
              <a:latin typeface="Source Sans Pro" panose="020B0503030403020204" pitchFamily="34" charset="0"/>
              <a:ea typeface="Source Sans Pro" panose="020B0503030403020204" pitchFamily="34" charset="0"/>
            </a:endParaRPr>
          </a:p>
        </p:txBody>
      </p:sp>
      <p:sp>
        <p:nvSpPr>
          <p:cNvPr id="95" name="Textfeld 94">
            <a:extLst>
              <a:ext uri="{FF2B5EF4-FFF2-40B4-BE49-F238E27FC236}">
                <a16:creationId xmlns:a16="http://schemas.microsoft.com/office/drawing/2014/main" id="{3058F7ED-0D6C-32F7-8538-0560E9719CA5}"/>
              </a:ext>
            </a:extLst>
          </p:cNvPr>
          <p:cNvSpPr txBox="1"/>
          <p:nvPr/>
        </p:nvSpPr>
        <p:spPr>
          <a:xfrm>
            <a:off x="6399324" y="23877546"/>
            <a:ext cx="8137048" cy="1569660"/>
          </a:xfrm>
          <a:prstGeom prst="rect">
            <a:avLst/>
          </a:prstGeom>
          <a:noFill/>
        </p:spPr>
        <p:txBody>
          <a:bodyPr wrap="square" rtlCol="0">
            <a:spAutoFit/>
          </a:bodyPr>
          <a:lstStyle/>
          <a:p>
            <a:pPr algn="just"/>
            <a:r>
              <a:rPr lang="en-US" sz="2400" noProof="0" dirty="0">
                <a:latin typeface="Source Sans Pro" panose="020B0503030403020204" pitchFamily="34" charset="0"/>
                <a:ea typeface="Source Sans Pro" panose="020B0503030403020204" pitchFamily="34" charset="0"/>
              </a:rPr>
              <a:t>We used </a:t>
            </a:r>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as a reference to identify proteins previously annotated as RNA-binding or RNA-interacting. </a:t>
            </a:r>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lists 3,114 human proteins with RNA-binding function based on experimental data and literature. Of these, 543 were present in</a:t>
            </a:r>
          </a:p>
        </p:txBody>
      </p:sp>
      <p:sp>
        <p:nvSpPr>
          <p:cNvPr id="96" name="Textfeld 95">
            <a:extLst>
              <a:ext uri="{FF2B5EF4-FFF2-40B4-BE49-F238E27FC236}">
                <a16:creationId xmlns:a16="http://schemas.microsoft.com/office/drawing/2014/main" id="{EB0425DE-93D5-254C-5867-D734203B9BA2}"/>
              </a:ext>
            </a:extLst>
          </p:cNvPr>
          <p:cNvSpPr txBox="1"/>
          <p:nvPr/>
        </p:nvSpPr>
        <p:spPr>
          <a:xfrm>
            <a:off x="6399324" y="25343720"/>
            <a:ext cx="4682178" cy="2308324"/>
          </a:xfrm>
          <a:prstGeom prst="rect">
            <a:avLst/>
          </a:prstGeom>
          <a:noFill/>
        </p:spPr>
        <p:txBody>
          <a:bodyPr wrap="square" rtlCol="0">
            <a:spAutoFit/>
          </a:bodyPr>
          <a:lstStyle/>
          <a:p>
            <a:pPr algn="just"/>
            <a:r>
              <a:rPr lang="en-US" sz="2400" noProof="0" dirty="0">
                <a:latin typeface="Source Sans Pro" panose="020B0503030403020204" pitchFamily="34" charset="0"/>
                <a:ea typeface="Source Sans Pro" panose="020B0503030403020204" pitchFamily="34" charset="0"/>
              </a:rPr>
              <a:t>our dataset, and 230 were correctly identified as RNA-dependent (hit rate: 42.4%). The remaining 564 RNA-dependent proteins detected in our analysis might represent novel RBP candidates.</a:t>
            </a:r>
            <a:endParaRPr lang="en-US" sz="2400" noProof="0" dirty="0"/>
          </a:p>
        </p:txBody>
      </p:sp>
      <p:sp>
        <p:nvSpPr>
          <p:cNvPr id="97" name="Textfeld 96">
            <a:extLst>
              <a:ext uri="{FF2B5EF4-FFF2-40B4-BE49-F238E27FC236}">
                <a16:creationId xmlns:a16="http://schemas.microsoft.com/office/drawing/2014/main" id="{C7A76FD5-DC5D-A28A-5118-3324BF58DF33}"/>
              </a:ext>
            </a:extLst>
          </p:cNvPr>
          <p:cNvSpPr txBox="1"/>
          <p:nvPr/>
        </p:nvSpPr>
        <p:spPr>
          <a:xfrm>
            <a:off x="11048389" y="27167228"/>
            <a:ext cx="3690206" cy="646331"/>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Novel Candidates and known RBPs: </a:t>
            </a:r>
            <a:r>
              <a:rPr lang="en-US" sz="1200" i="1" noProof="0" dirty="0">
                <a:latin typeface="Source Sans Pro" panose="020B0503030403020204" pitchFamily="34" charset="0"/>
                <a:ea typeface="Source Sans Pro" panose="020B0503030403020204" pitchFamily="34" charset="0"/>
              </a:rPr>
              <a:t>Intersecting between previously noted </a:t>
            </a:r>
            <a:r>
              <a:rPr lang="en-US" sz="1200" i="1" noProof="0" dirty="0" err="1">
                <a:latin typeface="Source Sans Pro" panose="020B0503030403020204" pitchFamily="34" charset="0"/>
                <a:ea typeface="Source Sans Pro" panose="020B0503030403020204" pitchFamily="34" charset="0"/>
              </a:rPr>
              <a:t>UniProt</a:t>
            </a:r>
            <a:r>
              <a:rPr lang="en-US" sz="1200" i="1" noProof="0" dirty="0">
                <a:latin typeface="Source Sans Pro" panose="020B0503030403020204" pitchFamily="34" charset="0"/>
                <a:ea typeface="Source Sans Pro" panose="020B0503030403020204" pitchFamily="34" charset="0"/>
              </a:rPr>
              <a:t> RBPs </a:t>
            </a:r>
            <a:r>
              <a:rPr lang="en-US" sz="1200" i="1" noProof="0" dirty="0" err="1">
                <a:latin typeface="Source Sans Pro" panose="020B0503030403020204" pitchFamily="34" charset="0"/>
                <a:ea typeface="Source Sans Pro" panose="020B0503030403020204" pitchFamily="34" charset="0"/>
              </a:rPr>
              <a:t>analysed</a:t>
            </a:r>
            <a:r>
              <a:rPr lang="en-US" sz="1200" i="1" noProof="0" dirty="0">
                <a:latin typeface="Source Sans Pro" panose="020B0503030403020204" pitchFamily="34" charset="0"/>
                <a:ea typeface="Source Sans Pro" panose="020B0503030403020204" pitchFamily="34" charset="0"/>
              </a:rPr>
              <a:t> in our sample and </a:t>
            </a:r>
            <a:r>
              <a:rPr lang="en-US" sz="1200" i="1" dirty="0">
                <a:latin typeface="Source Sans Pro" panose="020B0503030403020204" pitchFamily="34" charset="0"/>
                <a:ea typeface="Source Sans Pro" panose="020B0503030403020204" pitchFamily="34" charset="0"/>
              </a:rPr>
              <a:t>RBPs identified by this pipeline</a:t>
            </a:r>
            <a:endParaRPr lang="en-US" sz="1200" i="1" noProof="0" dirty="0">
              <a:latin typeface="Source Sans Pro" panose="020B0503030403020204" pitchFamily="34" charset="0"/>
              <a:ea typeface="Source Sans Pro" panose="020B0503030403020204" pitchFamily="34" charset="0"/>
            </a:endParaRPr>
          </a:p>
        </p:txBody>
      </p:sp>
      <p:grpSp>
        <p:nvGrpSpPr>
          <p:cNvPr id="98" name="Gruppieren 97">
            <a:extLst>
              <a:ext uri="{FF2B5EF4-FFF2-40B4-BE49-F238E27FC236}">
                <a16:creationId xmlns:a16="http://schemas.microsoft.com/office/drawing/2014/main" id="{50D09A9A-C67A-22E7-DE7E-23034AD74CC7}"/>
              </a:ext>
            </a:extLst>
          </p:cNvPr>
          <p:cNvGrpSpPr/>
          <p:nvPr/>
        </p:nvGrpSpPr>
        <p:grpSpPr>
          <a:xfrm>
            <a:off x="10890314" y="25390782"/>
            <a:ext cx="4029448" cy="1817068"/>
            <a:chOff x="10890314" y="25390782"/>
            <a:chExt cx="4029448" cy="1817068"/>
          </a:xfrm>
        </p:grpSpPr>
        <p:pic>
          <p:nvPicPr>
            <p:cNvPr id="99" name="Grafik 98">
              <a:extLst>
                <a:ext uri="{FF2B5EF4-FFF2-40B4-BE49-F238E27FC236}">
                  <a16:creationId xmlns:a16="http://schemas.microsoft.com/office/drawing/2014/main" id="{4A29EDF5-2CD1-2484-5857-467F3608C7CB}"/>
                </a:ext>
              </a:extLst>
            </p:cNvPr>
            <p:cNvPicPr>
              <a:picLocks noChangeAspect="1"/>
            </p:cNvPicPr>
            <p:nvPr/>
          </p:nvPicPr>
          <p:blipFill>
            <a:blip r:embed="rId19"/>
            <a:stretch>
              <a:fillRect/>
            </a:stretch>
          </p:blipFill>
          <p:spPr>
            <a:xfrm>
              <a:off x="11430000" y="25484539"/>
              <a:ext cx="3011842" cy="1723311"/>
            </a:xfrm>
            <a:prstGeom prst="rect">
              <a:avLst/>
            </a:prstGeom>
          </p:spPr>
        </p:pic>
        <p:sp>
          <p:nvSpPr>
            <p:cNvPr id="100" name="Textfeld 99">
              <a:extLst>
                <a:ext uri="{FF2B5EF4-FFF2-40B4-BE49-F238E27FC236}">
                  <a16:creationId xmlns:a16="http://schemas.microsoft.com/office/drawing/2014/main" id="{9496E45E-A884-CF13-0316-2134080FB5F4}"/>
                </a:ext>
              </a:extLst>
            </p:cNvPr>
            <p:cNvSpPr txBox="1"/>
            <p:nvPr/>
          </p:nvSpPr>
          <p:spPr>
            <a:xfrm>
              <a:off x="11900087" y="26142788"/>
              <a:ext cx="603050" cy="430887"/>
            </a:xfrm>
            <a:prstGeom prst="rect">
              <a:avLst/>
            </a:prstGeom>
            <a:noFill/>
          </p:spPr>
          <p:txBody>
            <a:bodyPr wrap="none" rtlCol="0">
              <a:spAutoFit/>
            </a:bodyPr>
            <a:lstStyle/>
            <a:p>
              <a:r>
                <a:rPr lang="en-US" sz="2200" dirty="0">
                  <a:latin typeface="Source Sans Pro" panose="020B0503030403020204" pitchFamily="34" charset="0"/>
                  <a:ea typeface="Source Sans Pro" panose="020B0503030403020204" pitchFamily="34" charset="0"/>
                </a:rPr>
                <a:t>564</a:t>
              </a:r>
            </a:p>
          </p:txBody>
        </p:sp>
        <p:sp>
          <p:nvSpPr>
            <p:cNvPr id="101" name="Textfeld 100">
              <a:extLst>
                <a:ext uri="{FF2B5EF4-FFF2-40B4-BE49-F238E27FC236}">
                  <a16:creationId xmlns:a16="http://schemas.microsoft.com/office/drawing/2014/main" id="{74C70080-6711-41EF-FC1F-140FD5FD95DE}"/>
                </a:ext>
              </a:extLst>
            </p:cNvPr>
            <p:cNvSpPr txBox="1"/>
            <p:nvPr/>
          </p:nvSpPr>
          <p:spPr>
            <a:xfrm>
              <a:off x="12785535" y="26127453"/>
              <a:ext cx="603050" cy="430887"/>
            </a:xfrm>
            <a:prstGeom prst="rect">
              <a:avLst/>
            </a:prstGeom>
            <a:noFill/>
          </p:spPr>
          <p:txBody>
            <a:bodyPr wrap="none" rtlCol="0">
              <a:spAutoFit/>
            </a:bodyPr>
            <a:lstStyle/>
            <a:p>
              <a:r>
                <a:rPr lang="en-US" sz="2200" dirty="0">
                  <a:latin typeface="Source Sans Pro" panose="020B0503030403020204" pitchFamily="34" charset="0"/>
                  <a:ea typeface="Source Sans Pro" panose="020B0503030403020204" pitchFamily="34" charset="0"/>
                </a:rPr>
                <a:t>230</a:t>
              </a:r>
            </a:p>
          </p:txBody>
        </p:sp>
        <p:sp>
          <p:nvSpPr>
            <p:cNvPr id="102" name="Textfeld 101">
              <a:extLst>
                <a:ext uri="{FF2B5EF4-FFF2-40B4-BE49-F238E27FC236}">
                  <a16:creationId xmlns:a16="http://schemas.microsoft.com/office/drawing/2014/main" id="{F81092BD-C600-4048-279F-C8215B771948}"/>
                </a:ext>
              </a:extLst>
            </p:cNvPr>
            <p:cNvSpPr txBox="1"/>
            <p:nvPr/>
          </p:nvSpPr>
          <p:spPr>
            <a:xfrm>
              <a:off x="13557147" y="26127452"/>
              <a:ext cx="603050" cy="430887"/>
            </a:xfrm>
            <a:prstGeom prst="rect">
              <a:avLst/>
            </a:prstGeom>
            <a:noFill/>
          </p:spPr>
          <p:txBody>
            <a:bodyPr wrap="none" rtlCol="0">
              <a:spAutoFit/>
            </a:bodyPr>
            <a:lstStyle/>
            <a:p>
              <a:r>
                <a:rPr lang="en-US" sz="2200" dirty="0">
                  <a:latin typeface="Source Sans Pro" panose="020B0503030403020204" pitchFamily="34" charset="0"/>
                  <a:ea typeface="Source Sans Pro" panose="020B0503030403020204" pitchFamily="34" charset="0"/>
                </a:rPr>
                <a:t>313</a:t>
              </a:r>
            </a:p>
          </p:txBody>
        </p:sp>
        <p:sp>
          <p:nvSpPr>
            <p:cNvPr id="103" name="Textfeld 102">
              <a:extLst>
                <a:ext uri="{FF2B5EF4-FFF2-40B4-BE49-F238E27FC236}">
                  <a16:creationId xmlns:a16="http://schemas.microsoft.com/office/drawing/2014/main" id="{3407EAF6-BD4B-5762-FD00-7DAA249102F6}"/>
                </a:ext>
              </a:extLst>
            </p:cNvPr>
            <p:cNvSpPr txBox="1"/>
            <p:nvPr/>
          </p:nvSpPr>
          <p:spPr>
            <a:xfrm>
              <a:off x="13693936" y="25390782"/>
              <a:ext cx="1225826" cy="584775"/>
            </a:xfrm>
            <a:prstGeom prst="rect">
              <a:avLst/>
            </a:prstGeom>
            <a:noFill/>
          </p:spPr>
          <p:txBody>
            <a:bodyPr wrap="square" rtlCol="0">
              <a:spAutoFit/>
            </a:bodyPr>
            <a:lstStyle/>
            <a:p>
              <a:pPr algn="ctr"/>
              <a:r>
                <a:rPr lang="en-US" sz="1600" dirty="0" err="1">
                  <a:latin typeface="Source Sans Pro" panose="020B0503030403020204" pitchFamily="34" charset="0"/>
                  <a:ea typeface="Source Sans Pro" panose="020B0503030403020204" pitchFamily="34" charset="0"/>
                </a:rPr>
                <a:t>UniProt</a:t>
              </a:r>
              <a:r>
                <a:rPr lang="en-US" sz="1600" dirty="0">
                  <a:latin typeface="Source Sans Pro" panose="020B0503030403020204" pitchFamily="34" charset="0"/>
                  <a:ea typeface="Source Sans Pro" panose="020B0503030403020204" pitchFamily="34" charset="0"/>
                </a:rPr>
                <a:t> RBPs</a:t>
              </a:r>
            </a:p>
          </p:txBody>
        </p:sp>
        <p:sp>
          <p:nvSpPr>
            <p:cNvPr id="104" name="Textfeld 103">
              <a:extLst>
                <a:ext uri="{FF2B5EF4-FFF2-40B4-BE49-F238E27FC236}">
                  <a16:creationId xmlns:a16="http://schemas.microsoft.com/office/drawing/2014/main" id="{C6480412-5847-B979-B1AF-6E35C49C8732}"/>
                </a:ext>
              </a:extLst>
            </p:cNvPr>
            <p:cNvSpPr txBox="1"/>
            <p:nvPr/>
          </p:nvSpPr>
          <p:spPr>
            <a:xfrm>
              <a:off x="10890314" y="25401192"/>
              <a:ext cx="1225826" cy="584775"/>
            </a:xfrm>
            <a:prstGeom prst="rect">
              <a:avLst/>
            </a:prstGeom>
            <a:noFill/>
          </p:spPr>
          <p:txBody>
            <a:bodyPr wrap="square" rtlCol="0">
              <a:spAutoFit/>
            </a:bodyPr>
            <a:lstStyle/>
            <a:p>
              <a:pPr algn="ctr"/>
              <a:r>
                <a:rPr lang="en-US" sz="1600" dirty="0">
                  <a:latin typeface="Source Sans Pro" panose="020B0503030403020204" pitchFamily="34" charset="0"/>
                  <a:ea typeface="Source Sans Pro" panose="020B0503030403020204" pitchFamily="34" charset="0"/>
                </a:rPr>
                <a:t>Identified  RBPs</a:t>
              </a:r>
            </a:p>
          </p:txBody>
        </p:sp>
      </p:grpSp>
      <p:grpSp>
        <p:nvGrpSpPr>
          <p:cNvPr id="105" name="Gruppieren 104">
            <a:extLst>
              <a:ext uri="{FF2B5EF4-FFF2-40B4-BE49-F238E27FC236}">
                <a16:creationId xmlns:a16="http://schemas.microsoft.com/office/drawing/2014/main" id="{2060B862-0D85-CC3C-77AD-C8B940D93328}"/>
              </a:ext>
            </a:extLst>
          </p:cNvPr>
          <p:cNvGrpSpPr/>
          <p:nvPr/>
        </p:nvGrpSpPr>
        <p:grpSpPr>
          <a:xfrm>
            <a:off x="8330622" y="13355534"/>
            <a:ext cx="6325335" cy="3697912"/>
            <a:chOff x="8330622" y="13316348"/>
            <a:chExt cx="6325335" cy="3697912"/>
          </a:xfrm>
        </p:grpSpPr>
        <p:pic>
          <p:nvPicPr>
            <p:cNvPr id="106" name="Grafik 105">
              <a:extLst>
                <a:ext uri="{FF2B5EF4-FFF2-40B4-BE49-F238E27FC236}">
                  <a16:creationId xmlns:a16="http://schemas.microsoft.com/office/drawing/2014/main" id="{B0163D62-75B9-8F8B-93F4-C5A65ED2A8B5}"/>
                </a:ext>
              </a:extLst>
            </p:cNvPr>
            <p:cNvPicPr>
              <a:picLocks noChangeAspect="1"/>
            </p:cNvPicPr>
            <p:nvPr/>
          </p:nvPicPr>
          <p:blipFill>
            <a:blip r:embed="rId20"/>
            <a:srcRect r="35845"/>
            <a:stretch>
              <a:fillRect/>
            </a:stretch>
          </p:blipFill>
          <p:spPr>
            <a:xfrm>
              <a:off x="8330622" y="13319527"/>
              <a:ext cx="4320000" cy="3694733"/>
            </a:xfrm>
            <a:prstGeom prst="rect">
              <a:avLst/>
            </a:prstGeom>
          </p:spPr>
        </p:pic>
        <p:pic>
          <p:nvPicPr>
            <p:cNvPr id="107" name="Grafik 106">
              <a:extLst>
                <a:ext uri="{FF2B5EF4-FFF2-40B4-BE49-F238E27FC236}">
                  <a16:creationId xmlns:a16="http://schemas.microsoft.com/office/drawing/2014/main" id="{D685EABF-3605-D655-A5B6-E9DC2D316662}"/>
                </a:ext>
              </a:extLst>
            </p:cNvPr>
            <p:cNvPicPr>
              <a:picLocks noChangeAspect="1"/>
            </p:cNvPicPr>
            <p:nvPr/>
          </p:nvPicPr>
          <p:blipFill>
            <a:blip r:embed="rId20"/>
            <a:srcRect l="68080"/>
            <a:stretch>
              <a:fillRect/>
            </a:stretch>
          </p:blipFill>
          <p:spPr>
            <a:xfrm>
              <a:off x="12507242" y="13316348"/>
              <a:ext cx="2148715" cy="3693600"/>
            </a:xfrm>
            <a:prstGeom prst="rect">
              <a:avLst/>
            </a:prstGeom>
          </p:spPr>
        </p:pic>
      </p:grpSp>
      <p:pic>
        <p:nvPicPr>
          <p:cNvPr id="108" name="Grafik 107" descr="Ein Bild, das Text, Reihe, Diagramm, Screenshot enthält.&#10;&#10;KI-generierte Inhalte können fehlerhaft sein.">
            <a:extLst>
              <a:ext uri="{FF2B5EF4-FFF2-40B4-BE49-F238E27FC236}">
                <a16:creationId xmlns:a16="http://schemas.microsoft.com/office/drawing/2014/main" id="{4634A122-A0C1-ABB6-659E-A0ED2D1D39A9}"/>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647088" y="31666361"/>
            <a:ext cx="6888091" cy="5045526"/>
          </a:xfrm>
          <a:prstGeom prst="rect">
            <a:avLst/>
          </a:prstGeom>
        </p:spPr>
      </p:pic>
      <p:sp>
        <p:nvSpPr>
          <p:cNvPr id="109" name="Textfeld 108">
            <a:extLst>
              <a:ext uri="{FF2B5EF4-FFF2-40B4-BE49-F238E27FC236}">
                <a16:creationId xmlns:a16="http://schemas.microsoft.com/office/drawing/2014/main" id="{B7A0B59E-9BE4-C013-2F92-DC7283BC667A}"/>
              </a:ext>
            </a:extLst>
          </p:cNvPr>
          <p:cNvSpPr txBox="1"/>
          <p:nvPr/>
        </p:nvSpPr>
        <p:spPr>
          <a:xfrm>
            <a:off x="830996" y="29129819"/>
            <a:ext cx="13824961" cy="1938992"/>
          </a:xfrm>
          <a:prstGeom prst="rect">
            <a:avLst/>
          </a:prstGeom>
          <a:noFill/>
        </p:spPr>
        <p:txBody>
          <a:bodyPr wrap="square" rtlCol="0">
            <a:spAutoFit/>
          </a:bodyPr>
          <a:lstStyle/>
          <a:p>
            <a:pPr algn="just"/>
            <a:r>
              <a:rPr lang="en-US" sz="2400" b="1" noProof="0"/>
              <a:t>Hypothesis: </a:t>
            </a:r>
            <a:r>
              <a:rPr lang="en-US" sz="2400" noProof="0"/>
              <a:t>In theory, heavier proteins migrate to deeper fractions in a sucrose gradient, so we therefore hypothesized, that a protein‘s peak position after RNase treatment might </a:t>
            </a:r>
            <a:r>
              <a:rPr lang="en-US" sz="2400" noProof="0" dirty="0" err="1"/>
              <a:t>reflectits</a:t>
            </a:r>
            <a:r>
              <a:rPr lang="en-US" sz="2400" noProof="0" dirty="0"/>
              <a:t> molecular weight. </a:t>
            </a:r>
            <a:r>
              <a:rPr lang="en-US" sz="2400" noProof="0" dirty="0">
                <a:latin typeface="Source Sans Pro" panose="020B0503030403020204" pitchFamily="34" charset="0"/>
                <a:ea typeface="Source Sans Pro" panose="020B0503030403020204" pitchFamily="34" charset="0"/>
              </a:rPr>
              <a:t>Monomeric molecular weights were retrieved from </a:t>
            </a:r>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To illustrate the expected relationship, we included five standard reference proteins from </a:t>
            </a:r>
            <a:r>
              <a:rPr lang="en-US" sz="2400" i="1" noProof="0" dirty="0">
                <a:latin typeface="Source Sans Pro" panose="020B0503030403020204" pitchFamily="34" charset="0"/>
                <a:ea typeface="Source Sans Pro" panose="020B0503030403020204" pitchFamily="34" charset="0"/>
              </a:rPr>
              <a:t>Caudron- Herger et al. (2019) </a:t>
            </a:r>
            <a:r>
              <a:rPr lang="en-US" sz="2400" noProof="0" dirty="0">
                <a:latin typeface="Source Sans Pro" panose="020B0503030403020204" pitchFamily="34" charset="0"/>
                <a:ea typeface="Source Sans Pro" panose="020B0503030403020204" pitchFamily="34" charset="0"/>
              </a:rPr>
              <a:t>with known mass and elution positions. </a:t>
            </a:r>
            <a:endParaRPr lang="en-US" sz="2400" noProof="0" dirty="0"/>
          </a:p>
        </p:txBody>
      </p:sp>
      <p:sp>
        <p:nvSpPr>
          <p:cNvPr id="110" name="Textfeld 109">
            <a:extLst>
              <a:ext uri="{FF2B5EF4-FFF2-40B4-BE49-F238E27FC236}">
                <a16:creationId xmlns:a16="http://schemas.microsoft.com/office/drawing/2014/main" id="{9B8B6E5F-9EA6-A072-0588-A30765D13209}"/>
              </a:ext>
            </a:extLst>
          </p:cNvPr>
          <p:cNvSpPr txBox="1"/>
          <p:nvPr/>
        </p:nvSpPr>
        <p:spPr>
          <a:xfrm>
            <a:off x="6512381" y="30711489"/>
            <a:ext cx="8143576" cy="461665"/>
          </a:xfrm>
          <a:prstGeom prst="rect">
            <a:avLst/>
          </a:prstGeom>
          <a:noFill/>
        </p:spPr>
        <p:txBody>
          <a:bodyPr wrap="none" rtlCol="0">
            <a:spAutoFit/>
          </a:bodyPr>
          <a:lstStyle/>
          <a:p>
            <a:r>
              <a:rPr lang="en-US" sz="2400" b="1" dirty="0">
                <a:latin typeface="Source Sans Pro" panose="020B0503030403020204" pitchFamily="34" charset="0"/>
                <a:ea typeface="Source Sans Pro" panose="020B0503030403020204" pitchFamily="34" charset="0"/>
              </a:rPr>
              <a:t>However, most proteins did not follow the expected trend!</a:t>
            </a:r>
            <a:endParaRPr lang="en-US" sz="2400" b="1" dirty="0"/>
          </a:p>
        </p:txBody>
      </p:sp>
      <p:sp>
        <p:nvSpPr>
          <p:cNvPr id="111" name="Textfeld 110">
            <a:extLst>
              <a:ext uri="{FF2B5EF4-FFF2-40B4-BE49-F238E27FC236}">
                <a16:creationId xmlns:a16="http://schemas.microsoft.com/office/drawing/2014/main" id="{3BAF4636-9EBB-F137-C77E-EF3F109F9CD9}"/>
              </a:ext>
            </a:extLst>
          </p:cNvPr>
          <p:cNvSpPr txBox="1"/>
          <p:nvPr/>
        </p:nvSpPr>
        <p:spPr>
          <a:xfrm>
            <a:off x="830996" y="31191817"/>
            <a:ext cx="13847641" cy="1569660"/>
          </a:xfrm>
          <a:prstGeom prst="rect">
            <a:avLst/>
          </a:prstGeom>
          <a:noFill/>
        </p:spPr>
        <p:txBody>
          <a:bodyPr wrap="square" rtlCol="0">
            <a:spAutoFit/>
          </a:bodyPr>
          <a:lstStyle/>
          <a:p>
            <a:pPr algn="just"/>
            <a:r>
              <a:rPr lang="en-US" sz="2400" b="1" dirty="0">
                <a:latin typeface="Source Sans Pro" panose="020B0503030403020204" pitchFamily="34" charset="0"/>
                <a:ea typeface="Source Sans Pro" panose="020B0503030403020204" pitchFamily="34" charset="0"/>
              </a:rPr>
              <a:t>Results: </a:t>
            </a:r>
            <a:r>
              <a:rPr lang="en-US" sz="2400" dirty="0">
                <a:latin typeface="Source Sans Pro" panose="020B0503030403020204" pitchFamily="34" charset="0"/>
                <a:ea typeface="Source Sans Pro" panose="020B0503030403020204" pitchFamily="34" charset="0"/>
              </a:rPr>
              <a:t>Predicting molecular weight by maximal peak position</a:t>
            </a:r>
          </a:p>
          <a:p>
            <a:pPr marL="342900" indent="-342900" algn="jus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Spearman Correlation</a:t>
            </a:r>
            <a:r>
              <a:rPr lang="en-US" sz="2400" i="1" dirty="0">
                <a:latin typeface="Source Sans Pro" panose="020B0503030403020204" pitchFamily="34" charset="0"/>
                <a:ea typeface="Source Sans Pro" panose="020B0503030403020204" pitchFamily="34" charset="0"/>
              </a:rPr>
              <a:t>: </a:t>
            </a:r>
            <a:r>
              <a:rPr lang="el-GR" sz="2400" i="1" dirty="0">
                <a:ea typeface="Source Sans Pro" panose="020B0503030403020204" pitchFamily="34" charset="0"/>
              </a:rPr>
              <a:t>ρ</a:t>
            </a:r>
            <a:r>
              <a:rPr lang="de-DE" sz="2400" i="1" dirty="0">
                <a:latin typeface="Source Sans Pro" panose="020B0503030403020204" pitchFamily="34" charset="0"/>
                <a:ea typeface="Source Sans Pro" panose="020B0503030403020204" pitchFamily="34" charset="0"/>
              </a:rPr>
              <a:t> </a:t>
            </a:r>
            <a:r>
              <a:rPr lang="el-GR" sz="2400" i="1" dirty="0">
                <a:latin typeface="Source Sans Pro" panose="020B0503030403020204" pitchFamily="34" charset="0"/>
                <a:ea typeface="Source Sans Pro" panose="020B0503030403020204" pitchFamily="34" charset="0"/>
              </a:rPr>
              <a:t>= 0.014, </a:t>
            </a:r>
            <a:r>
              <a:rPr lang="de-DE" sz="2400" i="1" dirty="0">
                <a:latin typeface="Source Sans Pro" panose="020B0503030403020204" pitchFamily="34" charset="0"/>
                <a:ea typeface="Source Sans Pro" panose="020B0503030403020204" pitchFamily="34" charset="0"/>
              </a:rPr>
              <a:t>p = 0.25</a:t>
            </a:r>
          </a:p>
          <a:p>
            <a:pPr marL="342900" indent="-342900" algn="just">
              <a:buFont typeface="Arial" panose="020B0604020202020204" pitchFamily="34" charset="0"/>
              <a:buChar char="•"/>
            </a:pPr>
            <a:r>
              <a:rPr lang="de-DE" sz="2400" dirty="0">
                <a:latin typeface="Source Sans Pro" panose="020B0503030403020204" pitchFamily="34" charset="0"/>
                <a:ea typeface="Source Sans Pro" panose="020B0503030403020204" pitchFamily="34" charset="0"/>
              </a:rPr>
              <a:t>Linear Regression:  </a:t>
            </a:r>
            <a:r>
              <a:rPr lang="de-DE" sz="2400" i="1" dirty="0">
                <a:latin typeface="Source Sans Pro" panose="020B0503030403020204" pitchFamily="34" charset="0"/>
                <a:ea typeface="Source Sans Pro" panose="020B0503030403020204" pitchFamily="34" charset="0"/>
              </a:rPr>
              <a:t>R² = 0.00017, p = 0.26 (F-Test)</a:t>
            </a:r>
          </a:p>
          <a:p>
            <a:pPr algn="just"/>
            <a:endParaRPr lang="en-US" sz="2400" dirty="0">
              <a:latin typeface="Source Sans Pro" panose="020B0503030403020204" pitchFamily="34" charset="0"/>
              <a:ea typeface="Source Sans Pro" panose="020B0503030403020204" pitchFamily="34" charset="0"/>
            </a:endParaRPr>
          </a:p>
        </p:txBody>
      </p:sp>
      <p:sp>
        <p:nvSpPr>
          <p:cNvPr id="112" name="Textfeld 111">
            <a:extLst>
              <a:ext uri="{FF2B5EF4-FFF2-40B4-BE49-F238E27FC236}">
                <a16:creationId xmlns:a16="http://schemas.microsoft.com/office/drawing/2014/main" id="{66BBB3C3-E763-14EF-3644-939273F9DCFD}"/>
              </a:ext>
            </a:extLst>
          </p:cNvPr>
          <p:cNvSpPr txBox="1"/>
          <p:nvPr/>
        </p:nvSpPr>
        <p:spPr>
          <a:xfrm>
            <a:off x="830996" y="32472462"/>
            <a:ext cx="6504395" cy="3785652"/>
          </a:xfrm>
          <a:prstGeom prst="rect">
            <a:avLst/>
          </a:prstGeom>
          <a:noFill/>
        </p:spPr>
        <p:txBody>
          <a:bodyPr wrap="square" rtlCol="0">
            <a:spAutoFit/>
          </a:bodyPr>
          <a:lstStyle/>
          <a:p>
            <a:pPr algn="just"/>
            <a:r>
              <a:rPr lang="en-US" sz="2400" b="1" dirty="0">
                <a:latin typeface="Source Sans Pro" panose="020B0503030403020204" pitchFamily="34" charset="0"/>
                <a:ea typeface="Source Sans Pro" panose="020B0503030403020204" pitchFamily="34" charset="0"/>
              </a:rPr>
              <a:t>Further Analysis:  </a:t>
            </a:r>
          </a:p>
          <a:p>
            <a:pPr marL="342900" indent="-342900" algn="jus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All tests we repeated using the Center of Mass (</a:t>
            </a:r>
            <a:r>
              <a:rPr lang="en-US" sz="2400" dirty="0" err="1">
                <a:latin typeface="Source Sans Pro" panose="020B0503030403020204" pitchFamily="34" charset="0"/>
                <a:ea typeface="Source Sans Pro" panose="020B0503030403020204" pitchFamily="34" charset="0"/>
              </a:rPr>
              <a:t>CoM</a:t>
            </a:r>
            <a:r>
              <a:rPr lang="en-US" sz="2400" dirty="0">
                <a:latin typeface="Source Sans Pro" panose="020B0503030403020204" pitchFamily="34" charset="0"/>
                <a:ea typeface="Source Sans Pro" panose="020B0503030403020204" pitchFamily="34" charset="0"/>
              </a:rPr>
              <a:t>) instead of peak position. </a:t>
            </a:r>
          </a:p>
          <a:p>
            <a:pPr marL="342900" indent="-342900" algn="jus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We also tested the hypothesis that many proteins may remain in RNA-independent complexes after RNase treatment, which could distort elution profiles. To test this, we removed all 2200 proteins listed in the CORUM</a:t>
            </a:r>
            <a:r>
              <a:rPr lang="en-US" sz="2400" b="1" dirty="0">
                <a:latin typeface="Source Sans Pro" panose="020B0503030403020204" pitchFamily="34" charset="0"/>
                <a:ea typeface="Source Sans Pro" panose="020B0503030403020204" pitchFamily="34" charset="0"/>
              </a:rPr>
              <a:t>* </a:t>
            </a:r>
            <a:r>
              <a:rPr lang="en-US" sz="2400" dirty="0">
                <a:latin typeface="Source Sans Pro" panose="020B0503030403020204" pitchFamily="34" charset="0"/>
                <a:ea typeface="Source Sans Pro" panose="020B0503030403020204" pitchFamily="34" charset="0"/>
              </a:rPr>
              <a:t>database. </a:t>
            </a:r>
          </a:p>
          <a:p>
            <a:pPr marL="342900" indent="-342900" algn="just">
              <a:buFont typeface="Wingdings" pitchFamily="2" charset="2"/>
              <a:buChar char="à"/>
            </a:pPr>
            <a:r>
              <a:rPr lang="en-US" sz="2400" dirty="0">
                <a:latin typeface="Source Sans Pro" panose="020B0503030403020204" pitchFamily="34" charset="0"/>
                <a:ea typeface="Source Sans Pro" panose="020B0503030403020204" pitchFamily="34" charset="0"/>
              </a:rPr>
              <a:t>No improvement in correlation or regression</a:t>
            </a:r>
          </a:p>
        </p:txBody>
      </p:sp>
      <p:sp>
        <p:nvSpPr>
          <p:cNvPr id="113" name="Textfeld 112">
            <a:extLst>
              <a:ext uri="{FF2B5EF4-FFF2-40B4-BE49-F238E27FC236}">
                <a16:creationId xmlns:a16="http://schemas.microsoft.com/office/drawing/2014/main" id="{C27E6C31-2091-75C9-29FC-ACC3C11D87ED}"/>
              </a:ext>
            </a:extLst>
          </p:cNvPr>
          <p:cNvSpPr txBox="1"/>
          <p:nvPr/>
        </p:nvSpPr>
        <p:spPr>
          <a:xfrm>
            <a:off x="830996" y="36276838"/>
            <a:ext cx="6728934" cy="1938992"/>
          </a:xfrm>
          <a:prstGeom prst="rect">
            <a:avLst/>
          </a:prstGeom>
          <a:noFill/>
        </p:spPr>
        <p:txBody>
          <a:bodyPr wrap="square" rtlCol="0">
            <a:spAutoFit/>
          </a:bodyPr>
          <a:lstStyle/>
          <a:p>
            <a:pPr algn="just"/>
            <a:r>
              <a:rPr lang="en-US" sz="2400" b="1" dirty="0" err="1">
                <a:latin typeface="Source Sans Pro" panose="020B0503030403020204" pitchFamily="34" charset="0"/>
                <a:ea typeface="Source Sans Pro" panose="020B0503030403020204" pitchFamily="34" charset="0"/>
              </a:rPr>
              <a:t>Disscussion</a:t>
            </a:r>
            <a:r>
              <a:rPr lang="en-US" sz="2400" b="1" dirty="0">
                <a:latin typeface="Source Sans Pro" panose="020B0503030403020204" pitchFamily="34" charset="0"/>
                <a:ea typeface="Source Sans Pro" panose="020B0503030403020204" pitchFamily="34" charset="0"/>
              </a:rPr>
              <a:t>:</a:t>
            </a:r>
          </a:p>
          <a:p>
            <a:pPr algn="just"/>
            <a:r>
              <a:rPr lang="en-US" sz="2400" dirty="0">
                <a:latin typeface="Source Sans Pro" panose="020B0503030403020204" pitchFamily="34" charset="0"/>
                <a:ea typeface="Source Sans Pro" panose="020B0503030403020204" pitchFamily="34" charset="0"/>
              </a:rPr>
              <a:t>Elution does not only depend on size, but also on shape and density, so peak based features might be to simplistic. Plus CORUM does not </a:t>
            </a:r>
            <a:r>
              <a:rPr lang="en-US" sz="2400" dirty="0" err="1">
                <a:latin typeface="Source Sans Pro" panose="020B0503030403020204" pitchFamily="34" charset="0"/>
                <a:ea typeface="Source Sans Pro" panose="020B0503030403020204" pitchFamily="34" charset="0"/>
              </a:rPr>
              <a:t>reflekt</a:t>
            </a:r>
            <a:r>
              <a:rPr lang="en-US" sz="2400" dirty="0">
                <a:latin typeface="Source Sans Pro" panose="020B0503030403020204" pitchFamily="34" charset="0"/>
                <a:ea typeface="Source Sans Pro" panose="020B0503030403020204" pitchFamily="34" charset="0"/>
              </a:rPr>
              <a:t> all protein interactions, that might influence elution. </a:t>
            </a:r>
          </a:p>
        </p:txBody>
      </p:sp>
      <p:sp>
        <p:nvSpPr>
          <p:cNvPr id="114" name="Textfeld 113">
            <a:extLst>
              <a:ext uri="{FF2B5EF4-FFF2-40B4-BE49-F238E27FC236}">
                <a16:creationId xmlns:a16="http://schemas.microsoft.com/office/drawing/2014/main" id="{7D2E3FE3-C136-CF6C-8450-5576613DE338}"/>
              </a:ext>
            </a:extLst>
          </p:cNvPr>
          <p:cNvSpPr txBox="1"/>
          <p:nvPr/>
        </p:nvSpPr>
        <p:spPr>
          <a:xfrm>
            <a:off x="7632618" y="36829537"/>
            <a:ext cx="6888091" cy="1292662"/>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Relation of monomeric molecular weight and maximal peak position : </a:t>
            </a:r>
            <a:r>
              <a:rPr lang="en-US" sz="1200" i="1" dirty="0">
                <a:latin typeface="Source Sans Pro" panose="020B0503030403020204" pitchFamily="34" charset="0"/>
                <a:ea typeface="Source Sans Pro" panose="020B0503030403020204" pitchFamily="34" charset="0"/>
              </a:rPr>
              <a:t>Scatterplot</a:t>
            </a:r>
            <a:r>
              <a:rPr lang="en-US" dirty="0"/>
              <a:t> </a:t>
            </a:r>
            <a:r>
              <a:rPr lang="en-US" sz="1200" i="1" dirty="0">
                <a:latin typeface="Source Sans Pro" panose="020B0503030403020204" pitchFamily="34" charset="0"/>
                <a:ea typeface="Source Sans Pro" panose="020B0503030403020204" pitchFamily="34" charset="0"/>
              </a:rPr>
              <a:t>of all analyzed proteins, showing their monomeric molecular weight (</a:t>
            </a:r>
            <a:r>
              <a:rPr lang="en-US" sz="1200" i="1" dirty="0" err="1">
                <a:latin typeface="Source Sans Pro" panose="020B0503030403020204" pitchFamily="34" charset="0"/>
                <a:ea typeface="Source Sans Pro" panose="020B0503030403020204" pitchFamily="34" charset="0"/>
              </a:rPr>
              <a:t>UniProt</a:t>
            </a:r>
            <a:r>
              <a:rPr lang="en-US" sz="1200" i="1" dirty="0">
                <a:latin typeface="Source Sans Pro" panose="020B0503030403020204" pitchFamily="34" charset="0"/>
                <a:ea typeface="Source Sans Pro" panose="020B0503030403020204" pitchFamily="34" charset="0"/>
              </a:rPr>
              <a:t>) versus maximal peak position in the RNase condition. Red line shows expected linear trend based on five reference proteins (Caudron-Herger et al., 2019). </a:t>
            </a:r>
          </a:p>
          <a:p>
            <a:pPr algn="just"/>
            <a:endParaRPr lang="en-US" sz="1200" i="1" dirty="0">
              <a:latin typeface="Source Sans Pro" panose="020B0503030403020204" pitchFamily="34" charset="0"/>
              <a:ea typeface="Source Sans Pro" panose="020B0503030403020204" pitchFamily="34" charset="0"/>
            </a:endParaRPr>
          </a:p>
          <a:p>
            <a:pPr algn="just"/>
            <a:r>
              <a:rPr lang="en-US" sz="1200" i="1" dirty="0">
                <a:latin typeface="Source Sans Pro" panose="020B0503030403020204" pitchFamily="34" charset="0"/>
                <a:ea typeface="Source Sans Pro" panose="020B0503030403020204" pitchFamily="34" charset="0"/>
              </a:rPr>
              <a:t>* CORUM is a curated database of experimentally validated protein complexes in mammals. </a:t>
            </a:r>
          </a:p>
        </p:txBody>
      </p:sp>
      <mc:AlternateContent xmlns:mc="http://schemas.openxmlformats.org/markup-compatibility/2006" xmlns:a14="http://schemas.microsoft.com/office/drawing/2010/main">
        <mc:Choice Requires="a14">
          <p:sp>
            <p:nvSpPr>
              <p:cNvPr id="115" name="Textfeld 114">
                <a:extLst>
                  <a:ext uri="{FF2B5EF4-FFF2-40B4-BE49-F238E27FC236}">
                    <a16:creationId xmlns:a16="http://schemas.microsoft.com/office/drawing/2014/main" id="{8F533B4F-BBEB-D386-3798-B9B942681A67}"/>
                  </a:ext>
                </a:extLst>
              </p:cNvPr>
              <p:cNvSpPr txBox="1"/>
              <p:nvPr/>
            </p:nvSpPr>
            <p:spPr>
              <a:xfrm>
                <a:off x="854627" y="17233374"/>
                <a:ext cx="57716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2400" b="0" i="1" smtClean="0">
                          <a:latin typeface="Cambria Math" panose="02040503050406030204" pitchFamily="18" charset="0"/>
                        </a:rPr>
                        <m:t>𝑆h𝑖𝑓𝑡</m:t>
                      </m:r>
                      <m:r>
                        <a:rPr lang="de-DE" sz="2400" b="0" i="1" smtClean="0">
                          <a:latin typeface="Cambria Math" panose="02040503050406030204" pitchFamily="18" charset="0"/>
                        </a:rPr>
                        <m:t> </m:t>
                      </m:r>
                      <m:r>
                        <a:rPr lang="de-DE" sz="2400" b="0" i="1" smtClean="0">
                          <a:latin typeface="Cambria Math" panose="02040503050406030204" pitchFamily="18" charset="0"/>
                        </a:rPr>
                        <m:t>𝑑𝑖𝑠𝑡𝑎𝑛𝑐𝑒</m:t>
                      </m:r>
                      <m:r>
                        <a:rPr lang="de-DE" sz="2400" b="0" i="1" smtClean="0">
                          <a:latin typeface="Cambria Math" panose="02040503050406030204" pitchFamily="18" charset="0"/>
                        </a:rPr>
                        <m:t> =</m:t>
                      </m:r>
                      <m:r>
                        <a:rPr lang="de-DE" sz="2400" b="0" i="1" smtClean="0">
                          <a:latin typeface="Cambria Math" panose="02040503050406030204" pitchFamily="18" charset="0"/>
                        </a:rPr>
                        <m:t>𝐶𝑜𝑀</m:t>
                      </m:r>
                      <m:r>
                        <a:rPr lang="de-DE" sz="2400" b="0" i="1" smtClean="0">
                          <a:latin typeface="Cambria Math" panose="02040503050406030204" pitchFamily="18" charset="0"/>
                        </a:rPr>
                        <m:t> </m:t>
                      </m:r>
                      <m:r>
                        <a:rPr lang="de-DE" sz="2400" b="0" i="1" smtClean="0">
                          <a:latin typeface="Cambria Math" panose="02040503050406030204" pitchFamily="18" charset="0"/>
                        </a:rPr>
                        <m:t>𝐶𝑡𝑟𝑙</m:t>
                      </m:r>
                      <m:r>
                        <a:rPr lang="de-DE" sz="2400" b="0" i="1" smtClean="0">
                          <a:latin typeface="Cambria Math" panose="02040503050406030204" pitchFamily="18" charset="0"/>
                        </a:rPr>
                        <m:t> −</m:t>
                      </m:r>
                      <m:r>
                        <a:rPr lang="de-DE" sz="2400" b="0" i="1" smtClean="0">
                          <a:latin typeface="Cambria Math" panose="02040503050406030204" pitchFamily="18" charset="0"/>
                        </a:rPr>
                        <m:t>𝐶𝑜𝑀</m:t>
                      </m:r>
                      <m:r>
                        <a:rPr lang="de-DE" sz="2400" b="0" i="1" smtClean="0">
                          <a:latin typeface="Cambria Math" panose="02040503050406030204" pitchFamily="18" charset="0"/>
                        </a:rPr>
                        <m:t> </m:t>
                      </m:r>
                      <m:r>
                        <a:rPr lang="de-DE" sz="2400" b="0" i="1" smtClean="0">
                          <a:latin typeface="Cambria Math" panose="02040503050406030204" pitchFamily="18" charset="0"/>
                        </a:rPr>
                        <m:t>𝑅𝑁𝑎𝑠𝑒</m:t>
                      </m:r>
                    </m:oMath>
                  </m:oMathPara>
                </a14:m>
                <a:endParaRPr lang="en-US" sz="2400" dirty="0"/>
              </a:p>
            </p:txBody>
          </p:sp>
        </mc:Choice>
        <mc:Fallback xmlns="">
          <p:sp>
            <p:nvSpPr>
              <p:cNvPr id="115" name="Textfeld 114">
                <a:extLst>
                  <a:ext uri="{FF2B5EF4-FFF2-40B4-BE49-F238E27FC236}">
                    <a16:creationId xmlns:a16="http://schemas.microsoft.com/office/drawing/2014/main" id="{8F533B4F-BBEB-D386-3798-B9B942681A67}"/>
                  </a:ext>
                </a:extLst>
              </p:cNvPr>
              <p:cNvSpPr txBox="1">
                <a:spLocks noRot="1" noChangeAspect="1" noMove="1" noResize="1" noEditPoints="1" noAdjustHandles="1" noChangeArrowheads="1" noChangeShapeType="1" noTextEdit="1"/>
              </p:cNvSpPr>
              <p:nvPr/>
            </p:nvSpPr>
            <p:spPr>
              <a:xfrm>
                <a:off x="854627" y="17233374"/>
                <a:ext cx="5771644" cy="369332"/>
              </a:xfrm>
              <a:prstGeom prst="rect">
                <a:avLst/>
              </a:prstGeom>
              <a:blipFill>
                <a:blip r:embed="rId22"/>
                <a:stretch>
                  <a:fillRect l="-1538" t="-6452" r="-659" b="-32258"/>
                </a:stretch>
              </a:blipFill>
            </p:spPr>
            <p:txBody>
              <a:bodyPr/>
              <a:lstStyle/>
              <a:p>
                <a:r>
                  <a:rPr lang="en-US">
                    <a:noFill/>
                  </a:rPr>
                  <a:t> </a:t>
                </a:r>
              </a:p>
            </p:txBody>
          </p:sp>
        </mc:Fallback>
      </mc:AlternateContent>
      <p:sp>
        <p:nvSpPr>
          <p:cNvPr id="116" name="Textfeld 115">
            <a:extLst>
              <a:ext uri="{FF2B5EF4-FFF2-40B4-BE49-F238E27FC236}">
                <a16:creationId xmlns:a16="http://schemas.microsoft.com/office/drawing/2014/main" id="{AF8FA4C3-475A-92E9-EDC7-F9CD63EC36EE}"/>
              </a:ext>
            </a:extLst>
          </p:cNvPr>
          <p:cNvSpPr txBox="1"/>
          <p:nvPr/>
        </p:nvSpPr>
        <p:spPr>
          <a:xfrm>
            <a:off x="808316" y="17738200"/>
            <a:ext cx="9038052" cy="830997"/>
          </a:xfrm>
          <a:prstGeom prst="rect">
            <a:avLst/>
          </a:prstGeom>
          <a:noFill/>
        </p:spPr>
        <p:txBody>
          <a:bodyPr wrap="none" rtlCol="0">
            <a:spAutoFit/>
          </a:bodyPr>
          <a:lstStyle/>
          <a:p>
            <a:r>
              <a:rPr lang="en-US" sz="2400" dirty="0">
                <a:latin typeface="Source Sans Pro" panose="020B0503030403020204" pitchFamily="34" charset="0"/>
                <a:ea typeface="Source Sans Pro" panose="020B0503030403020204" pitchFamily="34" charset="0"/>
              </a:rPr>
              <a:t>Left shift: distance &gt; 0 ; Right shift: distance &lt; 0 ; No shift: distance ~ 0 </a:t>
            </a:r>
          </a:p>
          <a:p>
            <a:endParaRPr lang="en-US" sz="2400" dirty="0"/>
          </a:p>
        </p:txBody>
      </p:sp>
      <p:sp>
        <p:nvSpPr>
          <p:cNvPr id="14" name="Abgerundetes Rechteck 18">
            <a:extLst>
              <a:ext uri="{FF2B5EF4-FFF2-40B4-BE49-F238E27FC236}">
                <a16:creationId xmlns:a16="http://schemas.microsoft.com/office/drawing/2014/main" id="{A79DB282-97A5-4F70-6071-974EECF280C5}"/>
              </a:ext>
            </a:extLst>
          </p:cNvPr>
          <p:cNvSpPr/>
          <p:nvPr/>
        </p:nvSpPr>
        <p:spPr>
          <a:xfrm>
            <a:off x="15330252" y="9094236"/>
            <a:ext cx="14295120" cy="7288578"/>
          </a:xfrm>
          <a:prstGeom prst="roundRect">
            <a:avLst>
              <a:gd name="adj" fmla="val 9636"/>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2" name="Rechteck 5">
            <a:extLst>
              <a:ext uri="{FF2B5EF4-FFF2-40B4-BE49-F238E27FC236}">
                <a16:creationId xmlns:a16="http://schemas.microsoft.com/office/drawing/2014/main" id="{E69F82B7-9325-55F2-F381-69F57FF389B3}"/>
              </a:ext>
            </a:extLst>
          </p:cNvPr>
          <p:cNvSpPr/>
          <p:nvPr/>
        </p:nvSpPr>
        <p:spPr>
          <a:xfrm>
            <a:off x="15848412" y="9507867"/>
            <a:ext cx="12574188" cy="2197105"/>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Normalization: Finding the right fit for the day </a:t>
            </a:r>
          </a:p>
          <a:p>
            <a:endParaRPr lang="en-US" sz="4000" noProof="0" dirty="0">
              <a:solidFill>
                <a:schemeClr val="tx1"/>
              </a:solidFill>
              <a:latin typeface="Source Sans Pro" panose="020B0503030403020204" pitchFamily="34" charset="0"/>
              <a:ea typeface="Source Sans Pro" panose="020B0503030403020204" pitchFamily="34" charset="0"/>
            </a:endParaRP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46" name="Rectangle 45">
            <a:extLst>
              <a:ext uri="{FF2B5EF4-FFF2-40B4-BE49-F238E27FC236}">
                <a16:creationId xmlns:a16="http://schemas.microsoft.com/office/drawing/2014/main" id="{B9A6FAFB-7C49-7213-7BD8-8E66DBEDBBBF}"/>
              </a:ext>
            </a:extLst>
          </p:cNvPr>
          <p:cNvSpPr/>
          <p:nvPr/>
        </p:nvSpPr>
        <p:spPr>
          <a:xfrm>
            <a:off x="15804632" y="10370519"/>
            <a:ext cx="5359001" cy="39247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52" name="Picture 51" descr="A graph with red dots&#10;&#10;AI-generated content may be incorrect.">
            <a:extLst>
              <a:ext uri="{FF2B5EF4-FFF2-40B4-BE49-F238E27FC236}">
                <a16:creationId xmlns:a16="http://schemas.microsoft.com/office/drawing/2014/main" id="{58FC2CD0-6EDD-4966-192D-536096C3635D}"/>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5885797" y="10518058"/>
            <a:ext cx="5232939" cy="3924704"/>
          </a:xfrm>
          <a:prstGeom prst="rect">
            <a:avLst/>
          </a:prstGeom>
        </p:spPr>
      </p:pic>
      <p:sp>
        <p:nvSpPr>
          <p:cNvPr id="80" name="Textfeld 35">
            <a:extLst>
              <a:ext uri="{FF2B5EF4-FFF2-40B4-BE49-F238E27FC236}">
                <a16:creationId xmlns:a16="http://schemas.microsoft.com/office/drawing/2014/main" id="{5F87CEC2-C09A-D583-E252-B532722A3A72}"/>
              </a:ext>
            </a:extLst>
          </p:cNvPr>
          <p:cNvSpPr txBox="1"/>
          <p:nvPr/>
        </p:nvSpPr>
        <p:spPr>
          <a:xfrm>
            <a:off x="21666340" y="10318293"/>
            <a:ext cx="7258967" cy="5262979"/>
          </a:xfrm>
          <a:prstGeom prst="rect">
            <a:avLst/>
          </a:prstGeom>
          <a:noFill/>
        </p:spPr>
        <p:txBody>
          <a:bodyPr wrap="square" rtlCol="0">
            <a:spAutoFit/>
          </a:bodyPr>
          <a:lstStyle/>
          <a:p>
            <a:pPr algn="just"/>
            <a:r>
              <a:rPr lang="en-US" sz="2400" b="1" dirty="0"/>
              <a:t>Information about Data</a:t>
            </a:r>
          </a:p>
          <a:p>
            <a:pPr marL="342900" indent="-342900" algn="just">
              <a:buFont typeface="Arial" panose="020B0604020202020204" pitchFamily="34" charset="0"/>
              <a:buChar char="•"/>
            </a:pPr>
            <a:r>
              <a:rPr lang="en-US" sz="2400" dirty="0"/>
              <a:t>Total number of Proteins: </a:t>
            </a:r>
          </a:p>
          <a:p>
            <a:pPr marL="342900" indent="-342900" algn="just">
              <a:buFont typeface="Arial" panose="020B0604020202020204" pitchFamily="34" charset="0"/>
              <a:buChar char="•"/>
            </a:pPr>
            <a:r>
              <a:rPr lang="en-US" sz="2400" dirty="0"/>
              <a:t>Number of Fractions: 25 Fractions </a:t>
            </a:r>
          </a:p>
          <a:p>
            <a:pPr marL="342900" indent="-342900" algn="just">
              <a:buFont typeface="Arial" panose="020B0604020202020204" pitchFamily="34" charset="0"/>
              <a:buChar char="•"/>
            </a:pPr>
            <a:r>
              <a:rPr lang="en-US" sz="2400" dirty="0"/>
              <a:t>Overall maximum intensity: 1514642849 (au.?) representing signal strength</a:t>
            </a:r>
          </a:p>
          <a:p>
            <a:pPr marL="342900" indent="-342900" algn="just">
              <a:buFont typeface="Arial" panose="020B0604020202020204" pitchFamily="34" charset="0"/>
              <a:buChar char="•"/>
            </a:pPr>
            <a:r>
              <a:rPr lang="en-US" sz="2400" dirty="0"/>
              <a:t>Overall minimum intensity: 0</a:t>
            </a:r>
          </a:p>
          <a:p>
            <a:pPr marL="342900" indent="-342900" algn="just">
              <a:buFont typeface="Arial" panose="020B0604020202020204" pitchFamily="34" charset="0"/>
              <a:buChar char="•"/>
            </a:pPr>
            <a:r>
              <a:rPr lang="en-US" sz="2400" dirty="0"/>
              <a:t>Number of Na: 0</a:t>
            </a:r>
          </a:p>
          <a:p>
            <a:pPr algn="just"/>
            <a:endParaRPr lang="en-US" sz="2400" dirty="0"/>
          </a:p>
          <a:p>
            <a:pPr algn="just"/>
            <a:r>
              <a:rPr lang="en-US" sz="2400" b="1" dirty="0"/>
              <a:t>How we adapted our data for our </a:t>
            </a:r>
            <a:r>
              <a:rPr lang="en-US" sz="2400" b="1" dirty="0" err="1"/>
              <a:t>analisis</a:t>
            </a:r>
            <a:endParaRPr lang="en-US" sz="2400" b="1" dirty="0"/>
          </a:p>
          <a:p>
            <a:pPr marL="342900" indent="-342900" algn="just">
              <a:buFont typeface="Arial" panose="020B0604020202020204" pitchFamily="34" charset="0"/>
              <a:buChar char="•"/>
            </a:pPr>
            <a:r>
              <a:rPr lang="en-US" sz="2400" dirty="0" err="1"/>
              <a:t>Averedging</a:t>
            </a:r>
            <a:r>
              <a:rPr lang="en-US" sz="2400" dirty="0"/>
              <a:t> over all Triplicates</a:t>
            </a:r>
          </a:p>
          <a:p>
            <a:pPr marL="342900" indent="-342900" algn="just">
              <a:buFont typeface="Arial" panose="020B0604020202020204" pitchFamily="34" charset="0"/>
              <a:buChar char="•"/>
            </a:pPr>
            <a:r>
              <a:rPr lang="en-US" sz="2400" dirty="0"/>
              <a:t>Normalizing to 100: </a:t>
            </a:r>
            <a:r>
              <a:rPr lang="en-GB" sz="2400" dirty="0"/>
              <a:t>each protein is scaled so that the distribution within the Ctrl and </a:t>
            </a:r>
            <a:r>
              <a:rPr lang="en-GB" sz="2400" dirty="0" err="1"/>
              <a:t>RNAse</a:t>
            </a:r>
            <a:r>
              <a:rPr lang="en-GB" sz="2400" dirty="0"/>
              <a:t> conditions each sums to 100</a:t>
            </a:r>
            <a:r>
              <a:rPr lang="en-US" sz="2400" dirty="0"/>
              <a:t> (for every Protein) </a:t>
            </a:r>
          </a:p>
          <a:p>
            <a:pPr algn="just"/>
            <a:endParaRPr lang="en-GB" sz="2400" b="1" dirty="0"/>
          </a:p>
        </p:txBody>
      </p:sp>
      <p:sp>
        <p:nvSpPr>
          <p:cNvPr id="81" name="Textfeld 42">
            <a:extLst>
              <a:ext uri="{FF2B5EF4-FFF2-40B4-BE49-F238E27FC236}">
                <a16:creationId xmlns:a16="http://schemas.microsoft.com/office/drawing/2014/main" id="{41369DCA-196A-371D-5FD4-AD524426A0EC}"/>
              </a:ext>
            </a:extLst>
          </p:cNvPr>
          <p:cNvSpPr txBox="1"/>
          <p:nvPr/>
        </p:nvSpPr>
        <p:spPr>
          <a:xfrm>
            <a:off x="15725618" y="14446249"/>
            <a:ext cx="5438016" cy="1384995"/>
          </a:xfrm>
          <a:prstGeom prst="rect">
            <a:avLst/>
          </a:prstGeom>
          <a:noFill/>
        </p:spPr>
        <p:txBody>
          <a:bodyPr wrap="square" rtlCol="0">
            <a:spAutoFit/>
          </a:bodyPr>
          <a:lstStyle/>
          <a:p>
            <a:r>
              <a:rPr lang="de-DE" sz="1200" b="1" dirty="0"/>
              <a:t>Fig. X </a:t>
            </a:r>
            <a:r>
              <a:rPr lang="en-GB" sz="1200" b="1" dirty="0"/>
              <a:t>Mean protein intensities across 25 fractions under control conditions: </a:t>
            </a:r>
            <a:r>
              <a:rPr lang="en-GB" sz="1200" dirty="0"/>
              <a:t>Bar plot showing the average intensity for 25 randomly selected proteins measured across 25 fractions in the Ctrl condition. All Reps were averaged already. Each bar represents the mean intensity per protein, with error bars indicating the standard error of the mean (SEM) across fractions. This visualization highlights the variability in abundance profiles among different proteins across the cellular gradient. </a:t>
            </a:r>
            <a:endParaRPr lang="en-US" sz="1200" dirty="0"/>
          </a:p>
        </p:txBody>
      </p:sp>
      <p:sp>
        <p:nvSpPr>
          <p:cNvPr id="67" name="Rectangle 66">
            <a:extLst>
              <a:ext uri="{FF2B5EF4-FFF2-40B4-BE49-F238E27FC236}">
                <a16:creationId xmlns:a16="http://schemas.microsoft.com/office/drawing/2014/main" id="{497B7107-C6F9-BC8E-32F9-4EB58EBC3122}"/>
              </a:ext>
            </a:extLst>
          </p:cNvPr>
          <p:cNvSpPr/>
          <p:nvPr/>
        </p:nvSpPr>
        <p:spPr>
          <a:xfrm>
            <a:off x="22687042" y="26194178"/>
            <a:ext cx="6776884" cy="51059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sp>
        <p:nvSpPr>
          <p:cNvPr id="68" name="Abgerundetes Rechteck 21">
            <a:extLst>
              <a:ext uri="{FF2B5EF4-FFF2-40B4-BE49-F238E27FC236}">
                <a16:creationId xmlns:a16="http://schemas.microsoft.com/office/drawing/2014/main" id="{CADA5048-84E9-7610-1363-103CE5D313B8}"/>
              </a:ext>
            </a:extLst>
          </p:cNvPr>
          <p:cNvSpPr/>
          <p:nvPr/>
        </p:nvSpPr>
        <p:spPr>
          <a:xfrm>
            <a:off x="15213808" y="25798474"/>
            <a:ext cx="14528007" cy="12396420"/>
          </a:xfrm>
          <a:prstGeom prst="roundRect">
            <a:avLst>
              <a:gd name="adj" fmla="val 5015"/>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69" name="Rectangle 68">
            <a:extLst>
              <a:ext uri="{FF2B5EF4-FFF2-40B4-BE49-F238E27FC236}">
                <a16:creationId xmlns:a16="http://schemas.microsoft.com/office/drawing/2014/main" id="{497B7107-C6F9-BC8E-32F9-4EB58EBC3122}"/>
              </a:ext>
            </a:extLst>
          </p:cNvPr>
          <p:cNvSpPr/>
          <p:nvPr/>
        </p:nvSpPr>
        <p:spPr>
          <a:xfrm>
            <a:off x="23799288" y="25973133"/>
            <a:ext cx="5656553" cy="41592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70" name="Picture 69" descr="A screenshot of a video game&#10;&#10;AI-generated content may be incorrect.">
            <a:extLst>
              <a:ext uri="{FF2B5EF4-FFF2-40B4-BE49-F238E27FC236}">
                <a16:creationId xmlns:a16="http://schemas.microsoft.com/office/drawing/2014/main" id="{08B70003-AD1E-4701-456D-41507D8EABB7}"/>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3827897" y="26008271"/>
            <a:ext cx="5542441" cy="4156832"/>
          </a:xfrm>
          <a:prstGeom prst="rect">
            <a:avLst/>
          </a:prstGeom>
        </p:spPr>
      </p:pic>
      <p:sp>
        <p:nvSpPr>
          <p:cNvPr id="71" name="Rectangle 70">
            <a:extLst>
              <a:ext uri="{FF2B5EF4-FFF2-40B4-BE49-F238E27FC236}">
                <a16:creationId xmlns:a16="http://schemas.microsoft.com/office/drawing/2014/main" id="{AB754934-85BC-3E41-3BC6-0759F2D51BE4}"/>
              </a:ext>
            </a:extLst>
          </p:cNvPr>
          <p:cNvSpPr/>
          <p:nvPr/>
        </p:nvSpPr>
        <p:spPr>
          <a:xfrm>
            <a:off x="15725617" y="34315537"/>
            <a:ext cx="4508066" cy="32646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72" name="Picture 71" descr="A yellow and orange squares&#10;&#10;AI-generated content may be incorrect.">
            <a:extLst>
              <a:ext uri="{FF2B5EF4-FFF2-40B4-BE49-F238E27FC236}">
                <a16:creationId xmlns:a16="http://schemas.microsoft.com/office/drawing/2014/main" id="{288F68B4-DDA1-2EEB-9F23-81C0A0F5FDB5}"/>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5839213" y="34379540"/>
            <a:ext cx="4280873" cy="3210655"/>
          </a:xfrm>
          <a:prstGeom prst="rect">
            <a:avLst/>
          </a:prstGeom>
        </p:spPr>
      </p:pic>
      <p:sp>
        <p:nvSpPr>
          <p:cNvPr id="74" name="Textfeld 48">
            <a:extLst>
              <a:ext uri="{FF2B5EF4-FFF2-40B4-BE49-F238E27FC236}">
                <a16:creationId xmlns:a16="http://schemas.microsoft.com/office/drawing/2014/main" id="{09012934-17D9-9E1F-A0A5-E6B32DB352BC}"/>
              </a:ext>
            </a:extLst>
          </p:cNvPr>
          <p:cNvSpPr txBox="1"/>
          <p:nvPr/>
        </p:nvSpPr>
        <p:spPr>
          <a:xfrm>
            <a:off x="15457632" y="26340900"/>
            <a:ext cx="8341656" cy="3323987"/>
          </a:xfrm>
          <a:prstGeom prst="rect">
            <a:avLst/>
          </a:prstGeom>
          <a:noFill/>
        </p:spPr>
        <p:txBody>
          <a:bodyPr wrap="square" rtlCol="0">
            <a:spAutoFit/>
          </a:bodyPr>
          <a:lstStyle/>
          <a:p>
            <a:pPr algn="just"/>
            <a:r>
              <a:rPr lang="en-GB" sz="2400" b="1" dirty="0">
                <a:latin typeface="Source Sans Pro" panose="020B0503030403020204" pitchFamily="34" charset="0"/>
                <a:ea typeface="Source Sans Pro" panose="020B0503030403020204" pitchFamily="34" charset="0"/>
              </a:rPr>
              <a:t>DBSCAN :</a:t>
            </a:r>
          </a:p>
          <a:p>
            <a:r>
              <a:rPr lang="en-GB" sz="2400" dirty="0">
                <a:latin typeface="Source Sans Pro" panose="020B0503030403020204" pitchFamily="34" charset="0"/>
                <a:ea typeface="Source Sans Pro" panose="020B0503030403020204" pitchFamily="34" charset="0"/>
              </a:rPr>
              <a:t>is a clustering algorithm that considers point density and distance.</a:t>
            </a:r>
          </a:p>
          <a:p>
            <a:pPr marL="342900" indent="-342900">
              <a:buFont typeface="Arial" panose="020B0604020202020204" pitchFamily="34" charset="0"/>
              <a:buChar char="•"/>
            </a:pPr>
            <a:r>
              <a:rPr lang="en-GB" sz="2400" b="1" dirty="0">
                <a:latin typeface="Source Sans Pro" panose="020B0503030403020204" pitchFamily="34" charset="0"/>
                <a:ea typeface="Source Sans Pro" panose="020B0503030403020204" pitchFamily="34" charset="0"/>
              </a:rPr>
              <a:t>ε (epsilon): </a:t>
            </a:r>
            <a:r>
              <a:rPr lang="en-GB" sz="2400" dirty="0">
                <a:latin typeface="Source Sans Pro" panose="020B0503030403020204" pitchFamily="34" charset="0"/>
                <a:ea typeface="Source Sans Pro" panose="020B0503030403020204" pitchFamily="34" charset="0"/>
              </a:rPr>
              <a:t>The maximum distance between two points to be considered </a:t>
            </a:r>
            <a:r>
              <a:rPr lang="en-GB" sz="2400" dirty="0" err="1">
                <a:latin typeface="Source Sans Pro" panose="020B0503030403020204" pitchFamily="34" charset="0"/>
                <a:ea typeface="Source Sans Pro" panose="020B0503030403020204" pitchFamily="34" charset="0"/>
              </a:rPr>
              <a:t>neighbors</a:t>
            </a:r>
            <a:r>
              <a:rPr lang="en-GB" sz="2400" dirty="0">
                <a:latin typeface="Source Sans Pro" panose="020B0503030403020204" pitchFamily="34" charset="0"/>
                <a:ea typeface="Source Sans Pro" panose="020B0503030403020204" pitchFamily="34" charset="0"/>
              </a:rPr>
              <a:t>. </a:t>
            </a:r>
          </a:p>
          <a:p>
            <a:pPr marL="342900" indent="-342900">
              <a:buFont typeface="Arial" panose="020B0604020202020204" pitchFamily="34" charset="0"/>
              <a:buChar char="•"/>
            </a:pPr>
            <a:r>
              <a:rPr lang="en-GB" sz="2400" b="1" dirty="0" err="1">
                <a:latin typeface="Source Sans Pro" panose="020B0503030403020204" pitchFamily="34" charset="0"/>
                <a:ea typeface="Source Sans Pro" panose="020B0503030403020204" pitchFamily="34" charset="0"/>
              </a:rPr>
              <a:t>MinPts</a:t>
            </a:r>
            <a:r>
              <a:rPr lang="en-GB" sz="2400" b="1" dirty="0">
                <a:latin typeface="Source Sans Pro" panose="020B0503030403020204" pitchFamily="34" charset="0"/>
                <a:ea typeface="Source Sans Pro" panose="020B0503030403020204" pitchFamily="34" charset="0"/>
              </a:rPr>
              <a:t>: </a:t>
            </a:r>
            <a:r>
              <a:rPr lang="en-GB" sz="2400" dirty="0">
                <a:latin typeface="Source Sans Pro" panose="020B0503030403020204" pitchFamily="34" charset="0"/>
                <a:ea typeface="Source Sans Pro" panose="020B0503030403020204" pitchFamily="34" charset="0"/>
              </a:rPr>
              <a:t>The minimum number of </a:t>
            </a:r>
            <a:r>
              <a:rPr lang="en-GB" sz="2400" dirty="0" err="1">
                <a:latin typeface="Source Sans Pro" panose="020B0503030403020204" pitchFamily="34" charset="0"/>
                <a:ea typeface="Source Sans Pro" panose="020B0503030403020204" pitchFamily="34" charset="0"/>
              </a:rPr>
              <a:t>neighbors</a:t>
            </a:r>
            <a:r>
              <a:rPr lang="en-GB" sz="2400" dirty="0">
                <a:latin typeface="Source Sans Pro" panose="020B0503030403020204" pitchFamily="34" charset="0"/>
                <a:ea typeface="Source Sans Pro" panose="020B0503030403020204" pitchFamily="34" charset="0"/>
              </a:rPr>
              <a:t> (within ε distance) to form a core point, border points are those within ε of a core point.</a:t>
            </a:r>
          </a:p>
          <a:p>
            <a:endParaRPr lang="en-US" noProof="0" dirty="0"/>
          </a:p>
        </p:txBody>
      </p:sp>
      <p:sp>
        <p:nvSpPr>
          <p:cNvPr id="75" name="Textfeld 48">
            <a:extLst>
              <a:ext uri="{FF2B5EF4-FFF2-40B4-BE49-F238E27FC236}">
                <a16:creationId xmlns:a16="http://schemas.microsoft.com/office/drawing/2014/main" id="{0C9E6692-E493-9100-A3A2-2553EE851C05}"/>
              </a:ext>
            </a:extLst>
          </p:cNvPr>
          <p:cNvSpPr txBox="1"/>
          <p:nvPr/>
        </p:nvSpPr>
        <p:spPr>
          <a:xfrm>
            <a:off x="15469068" y="29287839"/>
            <a:ext cx="8330220" cy="3416320"/>
          </a:xfrm>
          <a:prstGeom prst="rect">
            <a:avLst/>
          </a:prstGeom>
          <a:noFill/>
        </p:spPr>
        <p:txBody>
          <a:bodyPr wrap="square" rtlCol="0">
            <a:spAutoFit/>
          </a:bodyPr>
          <a:lstStyle/>
          <a:p>
            <a:pPr algn="just"/>
            <a:r>
              <a:rPr lang="en-US" sz="2400" b="1" dirty="0">
                <a:latin typeface="Source Sans Pro" panose="020B0503030403020204" pitchFamily="34" charset="0"/>
                <a:ea typeface="Source Sans Pro" panose="020B0503030403020204" pitchFamily="34" charset="0"/>
              </a:rPr>
              <a:t>Choosing parameters </a:t>
            </a:r>
            <a:endParaRPr lang="en-US" sz="2400" dirty="0">
              <a:latin typeface="Source Sans Pro" panose="020B0503030403020204" pitchFamily="34" charset="0"/>
              <a:ea typeface="Source Sans Pro" panose="020B0503030403020204" pitchFamily="34" charset="0"/>
            </a:endParaRPr>
          </a:p>
          <a:p>
            <a:pPr algn="just"/>
            <a:r>
              <a:rPr lang="en-US" sz="2400" dirty="0">
                <a:latin typeface="Source Sans Pro" panose="020B0503030403020204" pitchFamily="34" charset="0"/>
                <a:ea typeface="Source Sans Pro" panose="020B0503030403020204" pitchFamily="34" charset="0"/>
              </a:rPr>
              <a:t>To validate the efficiency in clustering we created a heatmap with a specific scoring logic. We adjusted our DBSCAN </a:t>
            </a:r>
            <a:r>
              <a:rPr lang="en-US" sz="2400" b="1" dirty="0">
                <a:latin typeface="Source Sans Pro" panose="020B0503030403020204" pitchFamily="34" charset="0"/>
                <a:ea typeface="Source Sans Pro" panose="020B0503030403020204" pitchFamily="34" charset="0"/>
              </a:rPr>
              <a:t>to </a:t>
            </a:r>
            <a:r>
              <a:rPr lang="en-GB" sz="2400" b="1" dirty="0">
                <a:latin typeface="Source Sans Pro" panose="020B0503030403020204" pitchFamily="34" charset="0"/>
                <a:ea typeface="Source Sans Pro" panose="020B0503030403020204" pitchFamily="34" charset="0"/>
              </a:rPr>
              <a:t>ε = 0.7 and </a:t>
            </a:r>
            <a:r>
              <a:rPr lang="en-GB" sz="2400" b="1" dirty="0" err="1">
                <a:latin typeface="Source Sans Pro" panose="020B0503030403020204" pitchFamily="34" charset="0"/>
                <a:ea typeface="Source Sans Pro" panose="020B0503030403020204" pitchFamily="34" charset="0"/>
              </a:rPr>
              <a:t>MintPts</a:t>
            </a:r>
            <a:r>
              <a:rPr lang="en-GB" sz="2400" b="1" dirty="0">
                <a:latin typeface="Source Sans Pro" panose="020B0503030403020204" pitchFamily="34" charset="0"/>
                <a:ea typeface="Source Sans Pro" panose="020B0503030403020204" pitchFamily="34" charset="0"/>
              </a:rPr>
              <a:t> = 4. </a:t>
            </a:r>
          </a:p>
          <a:p>
            <a:pPr algn="just"/>
            <a:endParaRPr lang="en-GB" sz="2400" dirty="0">
              <a:latin typeface="Source Sans Pro" panose="020B0503030403020204" pitchFamily="34" charset="0"/>
              <a:ea typeface="Source Sans Pro" panose="020B0503030403020204" pitchFamily="34" charset="0"/>
            </a:endParaRPr>
          </a:p>
          <a:p>
            <a:pPr algn="just"/>
            <a:endParaRPr lang="en-GB" sz="2400" b="1" dirty="0"/>
          </a:p>
          <a:p>
            <a:pPr algn="just"/>
            <a:endParaRPr lang="en-GB" sz="2400" b="1" dirty="0">
              <a:latin typeface="Source Sans Pro" panose="020B0503030403020204" pitchFamily="34" charset="0"/>
              <a:ea typeface="Source Sans Pro" panose="020B0503030403020204" pitchFamily="34" charset="0"/>
            </a:endParaRPr>
          </a:p>
          <a:p>
            <a:pPr algn="just"/>
            <a:endParaRPr lang="en-US" sz="2400" b="1" dirty="0">
              <a:latin typeface="Source Sans Pro" panose="020B0503030403020204" pitchFamily="34" charset="0"/>
              <a:ea typeface="Source Sans Pro" panose="020B0503030403020204" pitchFamily="34" charset="0"/>
            </a:endParaRPr>
          </a:p>
          <a:p>
            <a:pPr algn="just"/>
            <a:endParaRPr lang="en-US" sz="2400" b="1" noProof="0" dirty="0">
              <a:latin typeface="Source Sans Pro" panose="020B0503030403020204" pitchFamily="34" charset="0"/>
              <a:ea typeface="Source Sans Pro" panose="020B0503030403020204" pitchFamily="34" charset="0"/>
            </a:endParaRPr>
          </a:p>
        </p:txBody>
      </p:sp>
      <p:pic>
        <p:nvPicPr>
          <p:cNvPr id="76" name="Picture 75" descr="A graph with lines and numbers&#10;&#10;AI-generated content may be incorrect.">
            <a:extLst>
              <a:ext uri="{FF2B5EF4-FFF2-40B4-BE49-F238E27FC236}">
                <a16:creationId xmlns:a16="http://schemas.microsoft.com/office/drawing/2014/main" id="{BA45D2D3-0CCB-F156-B9E7-9449A21DFDC2}"/>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6843963" y="30952853"/>
            <a:ext cx="2734251" cy="2050688"/>
          </a:xfrm>
          <a:prstGeom prst="rect">
            <a:avLst/>
          </a:prstGeom>
        </p:spPr>
      </p:pic>
      <p:pic>
        <p:nvPicPr>
          <p:cNvPr id="77" name="Picture 76" descr="A graph of a number of lines&#10;&#10;AI-generated content may be incorrect.">
            <a:extLst>
              <a:ext uri="{FF2B5EF4-FFF2-40B4-BE49-F238E27FC236}">
                <a16:creationId xmlns:a16="http://schemas.microsoft.com/office/drawing/2014/main" id="{C670D429-FCC7-1BE6-830C-944CA7885502}"/>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0976465" y="30973884"/>
            <a:ext cx="2711946" cy="2033959"/>
          </a:xfrm>
          <a:prstGeom prst="rect">
            <a:avLst/>
          </a:prstGeom>
        </p:spPr>
      </p:pic>
      <p:pic>
        <p:nvPicPr>
          <p:cNvPr id="78" name="Picture 77" descr="A graph of a number of fractions&#10;&#10;AI-generated content may be incorrect.">
            <a:extLst>
              <a:ext uri="{FF2B5EF4-FFF2-40B4-BE49-F238E27FC236}">
                <a16:creationId xmlns:a16="http://schemas.microsoft.com/office/drawing/2014/main" id="{EE66F933-BDCC-0514-DC0C-7AA0C7AAAC36}"/>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3893073" y="33228376"/>
            <a:ext cx="2711946" cy="2033959"/>
          </a:xfrm>
          <a:prstGeom prst="rect">
            <a:avLst/>
          </a:prstGeom>
        </p:spPr>
      </p:pic>
      <p:pic>
        <p:nvPicPr>
          <p:cNvPr id="79" name="Picture 78" descr="A graph of a number of people&#10;&#10;AI-generated content may be incorrect.">
            <a:extLst>
              <a:ext uri="{FF2B5EF4-FFF2-40B4-BE49-F238E27FC236}">
                <a16:creationId xmlns:a16="http://schemas.microsoft.com/office/drawing/2014/main" id="{8B99C15E-AF69-C01B-6273-40520FCDE5F6}"/>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0976465" y="33228377"/>
            <a:ext cx="2711946" cy="2033959"/>
          </a:xfrm>
          <a:prstGeom prst="rect">
            <a:avLst/>
          </a:prstGeom>
        </p:spPr>
      </p:pic>
      <p:pic>
        <p:nvPicPr>
          <p:cNvPr id="82" name="Picture 81" descr="A graph with lines and numbers&#10;&#10;AI-generated content may be incorrect.">
            <a:extLst>
              <a:ext uri="{FF2B5EF4-FFF2-40B4-BE49-F238E27FC236}">
                <a16:creationId xmlns:a16="http://schemas.microsoft.com/office/drawing/2014/main" id="{788EBA3F-04C0-8072-0F06-18147B6CBB7C}"/>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3900842" y="30973884"/>
            <a:ext cx="2711946" cy="2033960"/>
          </a:xfrm>
          <a:prstGeom prst="rect">
            <a:avLst/>
          </a:prstGeom>
        </p:spPr>
      </p:pic>
      <p:sp>
        <p:nvSpPr>
          <p:cNvPr id="83" name="TextBox 82">
            <a:extLst>
              <a:ext uri="{FF2B5EF4-FFF2-40B4-BE49-F238E27FC236}">
                <a16:creationId xmlns:a16="http://schemas.microsoft.com/office/drawing/2014/main" id="{FB6012F1-D660-D8EE-62F5-079445394ECC}"/>
              </a:ext>
            </a:extLst>
          </p:cNvPr>
          <p:cNvSpPr txBox="1"/>
          <p:nvPr/>
        </p:nvSpPr>
        <p:spPr>
          <a:xfrm>
            <a:off x="20509335" y="35206051"/>
            <a:ext cx="8863450" cy="2954655"/>
          </a:xfrm>
          <a:prstGeom prst="rect">
            <a:avLst/>
          </a:prstGeom>
          <a:noFill/>
        </p:spPr>
        <p:txBody>
          <a:bodyPr wrap="square" rtlCol="0">
            <a:spAutoFit/>
          </a:bodyPr>
          <a:lstStyle/>
          <a:p>
            <a:endParaRPr lang="en-GB" sz="2400" b="1" dirty="0"/>
          </a:p>
          <a:p>
            <a:pPr algn="just"/>
            <a:r>
              <a:rPr lang="en-GB" sz="2400" b="1" dirty="0">
                <a:latin typeface="Source Sans Pro" panose="020B0503030403020204" pitchFamily="34" charset="0"/>
                <a:ea typeface="Source Sans Pro" panose="020B0503030403020204" pitchFamily="34" charset="0"/>
              </a:rPr>
              <a:t>Outcome</a:t>
            </a:r>
            <a:r>
              <a:rPr lang="en-GB" sz="2400" dirty="0">
                <a:latin typeface="Source Sans Pro" panose="020B0503030403020204" pitchFamily="34" charset="0"/>
                <a:ea typeface="Source Sans Pro" panose="020B0503030403020204" pitchFamily="34" charset="0"/>
              </a:rPr>
              <a:t>: - did I find my Family? </a:t>
            </a:r>
          </a:p>
          <a:p>
            <a:pPr marL="342900" indent="-342900" algn="just">
              <a:buFont typeface="Arial" panose="020B0604020202020204" pitchFamily="34" charset="0"/>
              <a:buChar char="•"/>
            </a:pPr>
            <a:r>
              <a:rPr lang="en-GB" sz="2400" b="1" dirty="0">
                <a:latin typeface="Source Sans Pro" panose="020B0503030403020204" pitchFamily="34" charset="0"/>
                <a:ea typeface="Source Sans Pro" panose="020B0503030403020204" pitchFamily="34" charset="0"/>
              </a:rPr>
              <a:t>From 40S Ribosomal Complex</a:t>
            </a:r>
            <a:r>
              <a:rPr lang="en-GB" sz="2400" dirty="0">
                <a:latin typeface="Source Sans Pro" panose="020B0503030403020204" pitchFamily="34" charset="0"/>
                <a:ea typeface="Source Sans Pro" panose="020B0503030403020204" pitchFamily="34" charset="0"/>
              </a:rPr>
              <a:t>: 3 out of 4 proteins where </a:t>
            </a:r>
            <a:r>
              <a:rPr lang="en-GB" sz="2400" dirty="0" err="1">
                <a:latin typeface="Source Sans Pro" panose="020B0503030403020204" pitchFamily="34" charset="0"/>
                <a:ea typeface="Source Sans Pro" panose="020B0503030403020204" pitchFamily="34" charset="0"/>
              </a:rPr>
              <a:t>clusterd</a:t>
            </a:r>
            <a:r>
              <a:rPr lang="en-GB" sz="2400" dirty="0">
                <a:latin typeface="Source Sans Pro" panose="020B0503030403020204" pitchFamily="34" charset="0"/>
                <a:ea typeface="Source Sans Pro" panose="020B0503030403020204" pitchFamily="34" charset="0"/>
              </a:rPr>
              <a:t> together (cluster 4)</a:t>
            </a:r>
          </a:p>
          <a:p>
            <a:pPr marL="342900" indent="-342900" algn="just">
              <a:buFont typeface="Arial" panose="020B0604020202020204" pitchFamily="34" charset="0"/>
              <a:buChar char="•"/>
            </a:pPr>
            <a:r>
              <a:rPr lang="en-GB" sz="2400" b="1" dirty="0">
                <a:latin typeface="Source Sans Pro" panose="020B0503030403020204" pitchFamily="34" charset="0"/>
                <a:ea typeface="Source Sans Pro" panose="020B0503030403020204" pitchFamily="34" charset="0"/>
              </a:rPr>
              <a:t>From Nop56p-associated pre-rRNA complex: </a:t>
            </a:r>
            <a:r>
              <a:rPr lang="en-GB" sz="2400" dirty="0">
                <a:latin typeface="Source Sans Pro" panose="020B0503030403020204" pitchFamily="34" charset="0"/>
                <a:ea typeface="Source Sans Pro" panose="020B0503030403020204" pitchFamily="34" charset="0"/>
              </a:rPr>
              <a:t>4 out of 9 where </a:t>
            </a:r>
            <a:r>
              <a:rPr lang="en-GB" sz="2400" dirty="0" err="1">
                <a:latin typeface="Source Sans Pro" panose="020B0503030403020204" pitchFamily="34" charset="0"/>
                <a:ea typeface="Source Sans Pro" panose="020B0503030403020204" pitchFamily="34" charset="0"/>
              </a:rPr>
              <a:t>clusterd</a:t>
            </a:r>
            <a:r>
              <a:rPr lang="en-GB" sz="2400" dirty="0">
                <a:latin typeface="Source Sans Pro" panose="020B0503030403020204" pitchFamily="34" charset="0"/>
                <a:ea typeface="Source Sans Pro" panose="020B0503030403020204" pitchFamily="34" charset="0"/>
              </a:rPr>
              <a:t> together. </a:t>
            </a:r>
          </a:p>
          <a:p>
            <a:pPr marL="342900" indent="-342900" algn="just">
              <a:buFont typeface="Arial" panose="020B0604020202020204" pitchFamily="34" charset="0"/>
              <a:buChar char="•"/>
            </a:pPr>
            <a:r>
              <a:rPr lang="en-GB" sz="2400" dirty="0">
                <a:latin typeface="Source Sans Pro" panose="020B0503030403020204" pitchFamily="34" charset="0"/>
                <a:ea typeface="Source Sans Pro" panose="020B0503030403020204" pitchFamily="34" charset="0"/>
              </a:rPr>
              <a:t>Total number of Proteins in cluster 4: 13 </a:t>
            </a:r>
          </a:p>
          <a:p>
            <a:endParaRPr lang="en-GB" dirty="0"/>
          </a:p>
        </p:txBody>
      </p:sp>
      <p:sp>
        <p:nvSpPr>
          <p:cNvPr id="84" name="TextBox 83">
            <a:extLst>
              <a:ext uri="{FF2B5EF4-FFF2-40B4-BE49-F238E27FC236}">
                <a16:creationId xmlns:a16="http://schemas.microsoft.com/office/drawing/2014/main" id="{0692B99A-25D6-876B-977C-49A97151F2D1}"/>
              </a:ext>
            </a:extLst>
          </p:cNvPr>
          <p:cNvSpPr txBox="1"/>
          <p:nvPr/>
        </p:nvSpPr>
        <p:spPr>
          <a:xfrm>
            <a:off x="15490782" y="30943641"/>
            <a:ext cx="5397475" cy="3693319"/>
          </a:xfrm>
          <a:prstGeom prst="rect">
            <a:avLst/>
          </a:prstGeom>
          <a:noFill/>
        </p:spPr>
        <p:txBody>
          <a:bodyPr wrap="square" rtlCol="0">
            <a:spAutoFit/>
          </a:bodyPr>
          <a:lstStyle/>
          <a:p>
            <a:pPr algn="just"/>
            <a:r>
              <a:rPr lang="en-GB" sz="2400" b="1" dirty="0">
                <a:latin typeface="Source Sans Pro" panose="020B0503030403020204" pitchFamily="34" charset="0"/>
                <a:ea typeface="Source Sans Pro" panose="020B0503030403020204" pitchFamily="34" charset="0"/>
              </a:rPr>
              <a:t>Choosing a control :  - there I am again</a:t>
            </a:r>
          </a:p>
          <a:p>
            <a:pPr marL="342900" indent="-342900">
              <a:buFont typeface="Arial" panose="020B0604020202020204" pitchFamily="34" charset="0"/>
              <a:buChar char="•"/>
            </a:pPr>
            <a:r>
              <a:rPr lang="en-GB" sz="2400" b="1" dirty="0"/>
              <a:t>40S Ribosomal Complex</a:t>
            </a:r>
            <a:r>
              <a:rPr lang="en-GB" sz="2400" dirty="0"/>
              <a:t>: A complex that, according to CORUM data, exists and includes 4 proteins from our RBS (ribosome binding site) during mitosis </a:t>
            </a:r>
            <a:r>
              <a:rPr lang="en-GB" sz="2400" b="1" dirty="0"/>
              <a:t>positive control </a:t>
            </a:r>
            <a:endParaRPr lang="en-GB" sz="2400" dirty="0"/>
          </a:p>
          <a:p>
            <a:pPr marL="342900" indent="-342900">
              <a:buFont typeface="Arial" panose="020B0604020202020204" pitchFamily="34" charset="0"/>
              <a:buChar char="•"/>
            </a:pPr>
            <a:r>
              <a:rPr lang="en-GB" sz="2400" dirty="0"/>
              <a:t>The proteins </a:t>
            </a:r>
            <a:r>
              <a:rPr lang="en-GB" sz="2400" b="1" dirty="0"/>
              <a:t>UIMC1_HUMAN</a:t>
            </a:r>
            <a:r>
              <a:rPr lang="en-GB" sz="2400" dirty="0"/>
              <a:t> and </a:t>
            </a:r>
            <a:r>
              <a:rPr lang="en-GB" sz="2400" b="1" dirty="0"/>
              <a:t>LPPRC_HUMAN</a:t>
            </a:r>
            <a:r>
              <a:rPr lang="en-GB" sz="2400" dirty="0"/>
              <a:t> were used as </a:t>
            </a:r>
            <a:r>
              <a:rPr lang="en-GB" sz="2400" b="1" dirty="0"/>
              <a:t>negative controls</a:t>
            </a:r>
          </a:p>
          <a:p>
            <a:endParaRPr lang="en-GB" dirty="0"/>
          </a:p>
        </p:txBody>
      </p:sp>
      <p:sp>
        <p:nvSpPr>
          <p:cNvPr id="85" name="Textfeld 42">
            <a:extLst>
              <a:ext uri="{FF2B5EF4-FFF2-40B4-BE49-F238E27FC236}">
                <a16:creationId xmlns:a16="http://schemas.microsoft.com/office/drawing/2014/main" id="{51C0C865-513A-31B1-BC04-D65F54F85A14}"/>
              </a:ext>
            </a:extLst>
          </p:cNvPr>
          <p:cNvSpPr txBox="1"/>
          <p:nvPr/>
        </p:nvSpPr>
        <p:spPr>
          <a:xfrm>
            <a:off x="15725617" y="37580168"/>
            <a:ext cx="4630034" cy="646331"/>
          </a:xfrm>
          <a:prstGeom prst="rect">
            <a:avLst/>
          </a:prstGeom>
          <a:noFill/>
        </p:spPr>
        <p:txBody>
          <a:bodyPr wrap="square" rtlCol="0">
            <a:spAutoFit/>
          </a:bodyPr>
          <a:lstStyle/>
          <a:p>
            <a:r>
              <a:rPr lang="de-DE" sz="1200" b="1" dirty="0"/>
              <a:t>Fig. X </a:t>
            </a:r>
            <a:r>
              <a:rPr lang="de-DE" sz="1200" b="1" i="1" dirty="0"/>
              <a:t>Heatmap of  accuracy for  comibantions of Parameters for DBSCAN: </a:t>
            </a:r>
            <a:r>
              <a:rPr lang="de-DE" sz="1200" i="1" dirty="0"/>
              <a:t>Accuaracy calculated on pos. and neg. controls, from </a:t>
            </a:r>
            <a:r>
              <a:rPr lang="en-GB" sz="1200" dirty="0">
                <a:latin typeface="Source Sans Pro" panose="020B0503030403020204" pitchFamily="34" charset="0"/>
                <a:ea typeface="Source Sans Pro" panose="020B0503030403020204" pitchFamily="34" charset="0"/>
              </a:rPr>
              <a:t>ε (0.5-1.5) and </a:t>
            </a:r>
            <a:r>
              <a:rPr lang="en-GB" sz="1200" dirty="0" err="1">
                <a:latin typeface="Source Sans Pro" panose="020B0503030403020204" pitchFamily="34" charset="0"/>
                <a:ea typeface="Source Sans Pro" panose="020B0503030403020204" pitchFamily="34" charset="0"/>
              </a:rPr>
              <a:t>MintPts</a:t>
            </a:r>
            <a:r>
              <a:rPr lang="en-GB" sz="1200" dirty="0">
                <a:latin typeface="Source Sans Pro" panose="020B0503030403020204" pitchFamily="34" charset="0"/>
                <a:ea typeface="Source Sans Pro" panose="020B0503030403020204" pitchFamily="34" charset="0"/>
              </a:rPr>
              <a:t> (1-10).  Lower and higher ε lower the accuracy. </a:t>
            </a:r>
            <a:endParaRPr lang="en-US" sz="1200" dirty="0"/>
          </a:p>
        </p:txBody>
      </p:sp>
      <p:sp>
        <p:nvSpPr>
          <p:cNvPr id="86" name="Textfeld 42">
            <a:extLst>
              <a:ext uri="{FF2B5EF4-FFF2-40B4-BE49-F238E27FC236}">
                <a16:creationId xmlns:a16="http://schemas.microsoft.com/office/drawing/2014/main" id="{E7E3BFD5-B88F-923D-A725-BF06D94A593E}"/>
              </a:ext>
            </a:extLst>
          </p:cNvPr>
          <p:cNvSpPr txBox="1"/>
          <p:nvPr/>
        </p:nvSpPr>
        <p:spPr>
          <a:xfrm>
            <a:off x="23725031" y="30174604"/>
            <a:ext cx="5730810" cy="646331"/>
          </a:xfrm>
          <a:prstGeom prst="rect">
            <a:avLst/>
          </a:prstGeom>
          <a:noFill/>
        </p:spPr>
        <p:txBody>
          <a:bodyPr wrap="square" rtlCol="0">
            <a:spAutoFit/>
          </a:bodyPr>
          <a:lstStyle/>
          <a:p>
            <a:r>
              <a:rPr lang="de-DE" sz="1200" b="1" dirty="0"/>
              <a:t>Fig. X Proteins in 2D Pca showing results from clustering method DBSCAN: </a:t>
            </a:r>
            <a:r>
              <a:rPr lang="de-DE" sz="1200" dirty="0"/>
              <a:t>Only Proteins from RBPs in Mitosis where clustered. Dimension reduction on Data from Ctrl : COM and Peak hight. </a:t>
            </a:r>
            <a:r>
              <a:rPr lang="en-GB" sz="1200" b="1" dirty="0">
                <a:latin typeface="Source Sans Pro" panose="020B0503030403020204" pitchFamily="34" charset="0"/>
                <a:ea typeface="Source Sans Pro" panose="020B0503030403020204" pitchFamily="34" charset="0"/>
              </a:rPr>
              <a:t>ε = 0.7 and </a:t>
            </a:r>
            <a:r>
              <a:rPr lang="en-GB" sz="1200" b="1" dirty="0" err="1">
                <a:latin typeface="Source Sans Pro" panose="020B0503030403020204" pitchFamily="34" charset="0"/>
                <a:ea typeface="Source Sans Pro" panose="020B0503030403020204" pitchFamily="34" charset="0"/>
              </a:rPr>
              <a:t>MintPts</a:t>
            </a:r>
            <a:r>
              <a:rPr lang="en-GB" sz="1200" b="1" dirty="0">
                <a:latin typeface="Source Sans Pro" panose="020B0503030403020204" pitchFamily="34" charset="0"/>
                <a:ea typeface="Source Sans Pro" panose="020B0503030403020204" pitchFamily="34" charset="0"/>
              </a:rPr>
              <a:t> = 4.</a:t>
            </a:r>
            <a:endParaRPr lang="en-US" sz="1200" dirty="0"/>
          </a:p>
        </p:txBody>
      </p:sp>
      <p:pic>
        <p:nvPicPr>
          <p:cNvPr id="87" name="Grafik 25">
            <a:extLst>
              <a:ext uri="{FF2B5EF4-FFF2-40B4-BE49-F238E27FC236}">
                <a16:creationId xmlns:a16="http://schemas.microsoft.com/office/drawing/2014/main" id="{FF2B16C0-4D27-B3B0-9EF9-A38D106ADDD4}"/>
              </a:ext>
            </a:extLst>
          </p:cNvPr>
          <p:cNvPicPr>
            <a:picLocks noChangeAspect="1"/>
          </p:cNvPicPr>
          <p:nvPr/>
        </p:nvPicPr>
        <p:blipFill>
          <a:blip r:embed="rId11"/>
          <a:stretch>
            <a:fillRect/>
          </a:stretch>
        </p:blipFill>
        <p:spPr>
          <a:xfrm>
            <a:off x="26906569" y="33253913"/>
            <a:ext cx="1935132" cy="2031324"/>
          </a:xfrm>
          <a:prstGeom prst="rect">
            <a:avLst/>
          </a:prstGeom>
        </p:spPr>
      </p:pic>
    </p:spTree>
    <p:extLst>
      <p:ext uri="{BB962C8B-B14F-4D97-AF65-F5344CB8AC3E}">
        <p14:creationId xmlns:p14="http://schemas.microsoft.com/office/powerpoint/2010/main" val="3613911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r">
          <a:defRPr sz="3600" dirty="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1768</Words>
  <Application>Microsoft Office PowerPoint</Application>
  <PresentationFormat>Custom</PresentationFormat>
  <Paragraphs>114</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Aptos</vt:lpstr>
      <vt:lpstr>Aptos Display</vt:lpstr>
      <vt:lpstr>Arial</vt:lpstr>
      <vt:lpstr>Cambria Math</vt:lpstr>
      <vt:lpstr>Source Sans Pro</vt:lpstr>
      <vt:lpstr>Wingdings</vt:lpstr>
      <vt:lpstr>Office</vt:lpstr>
      <vt:lpstr>think-cell Folie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Cihan Zeyrek</dc:creator>
  <cp:lastModifiedBy>Emma Lledo Padova</cp:lastModifiedBy>
  <cp:revision>13</cp:revision>
  <dcterms:created xsi:type="dcterms:W3CDTF">2025-06-30T15:36:19Z</dcterms:created>
  <dcterms:modified xsi:type="dcterms:W3CDTF">2025-07-05T11:48:33Z</dcterms:modified>
</cp:coreProperties>
</file>