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3.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61"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9596"/>
    <a:srgbClr val="B32F27"/>
    <a:srgbClr val="B22F28"/>
    <a:srgbClr val="BC7070"/>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84"/>
  </p:normalViewPr>
  <p:slideViewPr>
    <p:cSldViewPr snapToGrid="0">
      <p:cViewPr>
        <p:scale>
          <a:sx n="21" d="100"/>
          <a:sy n="21" d="100"/>
        </p:scale>
        <p:origin x="1592" y="-10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2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06.07.25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45FDC-C86F-1F22-BAF1-D1462FD2DCA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3F0CF95-8A99-1CFF-2312-495AA76F7AC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2E2DCC-DDA8-AF85-54A6-6C7C7577F3D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E489CC72-F68C-68DC-F1DD-BC75110EC746}"/>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96205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06.07.25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06.07.25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06.07.25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06.07.25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06.07.25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06.07.25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06.07.25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06.07.25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NUL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06.07.25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15" Type="http://schemas.openxmlformats.org/officeDocument/2006/relationships/chart" Target="../charts/chart1.xml"/><Relationship Id="rId19" Type="http://schemas.openxmlformats.org/officeDocument/2006/relationships/image" Target="../media/image15.png"/><Relationship Id="rId4" Type="http://schemas.openxmlformats.org/officeDocument/2006/relationships/oleObject" Target="../embeddings/oleObject2.bin"/><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6" Type="http://schemas.openxmlformats.org/officeDocument/2006/relationships/image" Target="../media/image1.png"/><Relationship Id="rId1" Type="http://schemas.openxmlformats.org/officeDocument/2006/relationships/tags" Target="../tags/tag3.xml"/><Relationship Id="rId15" Type="http://schemas.openxmlformats.org/officeDocument/2006/relationships/chart" Target="../charts/chart2.xml"/><Relationship Id="rId4" Type="http://schemas.openxmlformats.org/officeDocument/2006/relationships/oleObject" Target="../embeddings/oleObject3.bin"/><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330252" y="25914878"/>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my Family </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noProof="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noProof="0" dirty="0"/>
              <a:t>To uncover potential RBPs, we performed the following key steps:</a:t>
            </a:r>
          </a:p>
          <a:p>
            <a:pPr marL="342900" indent="-342900">
              <a:buFont typeface="Arial" panose="020B0604020202020204" pitchFamily="34" charset="0"/>
              <a:buChar char="•"/>
            </a:pPr>
            <a:r>
              <a:rPr lang="en-US" sz="2400" noProof="0" dirty="0"/>
              <a:t>Reproducibility analysis</a:t>
            </a:r>
          </a:p>
          <a:p>
            <a:pPr marL="342900" indent="-342900">
              <a:buFont typeface="Arial" panose="020B0604020202020204" pitchFamily="34" charset="0"/>
              <a:buChar char="•"/>
            </a:pPr>
            <a:r>
              <a:rPr lang="en-US" sz="2400" noProof="0" dirty="0"/>
              <a:t>Normalization of the data</a:t>
            </a:r>
          </a:p>
          <a:p>
            <a:pPr marL="342900" indent="-342900">
              <a:buFont typeface="Arial" panose="020B0604020202020204" pitchFamily="34" charset="0"/>
              <a:buChar char="•"/>
            </a:pPr>
            <a:r>
              <a:rPr lang="en-US" sz="2400" noProof="0" dirty="0"/>
              <a:t>Peak characterization</a:t>
            </a:r>
          </a:p>
          <a:p>
            <a:pPr marL="342900" indent="-342900">
              <a:buFont typeface="Arial" panose="020B0604020202020204" pitchFamily="34" charset="0"/>
              <a:buChar char="•"/>
            </a:pPr>
            <a:r>
              <a:rPr lang="en-US" sz="2400" noProof="0" dirty="0"/>
              <a:t>Shift analysis, where a left shift in the RNase condition indicates RBP behavior</a:t>
            </a:r>
          </a:p>
          <a:p>
            <a:r>
              <a:rPr lang="en-US" sz="2400" noProof="0" dirty="0"/>
              <a:t>To gain deeper insights, we extended the analysis by:</a:t>
            </a:r>
          </a:p>
          <a:p>
            <a:pPr marL="342900" indent="-342900">
              <a:buFont typeface="Arial" panose="020B0604020202020204" pitchFamily="34" charset="0"/>
              <a:buChar char="•"/>
            </a:pPr>
            <a:r>
              <a:rPr lang="en-US" sz="2400" noProof="0" dirty="0"/>
              <a:t>Identifying RBPs specifically active during mitosis</a:t>
            </a:r>
          </a:p>
          <a:p>
            <a:pPr marL="342900" indent="-342900">
              <a:buFont typeface="Arial" panose="020B0604020202020204" pitchFamily="34" charset="0"/>
              <a:buChar char="•"/>
            </a:pPr>
            <a:r>
              <a:rPr lang="en-US" sz="2400" noProof="0" dirty="0"/>
              <a:t>Clustering peak characteristics to reveal potential complexes</a:t>
            </a:r>
          </a:p>
          <a:p>
            <a:pPr marL="342900" indent="-342900">
              <a:buFont typeface="Arial" panose="020B0604020202020204" pitchFamily="34" charset="0"/>
              <a:buChar char="•"/>
            </a:pPr>
            <a:r>
              <a:rPr lang="en-US" sz="2400" noProof="0" dirty="0"/>
              <a:t>Performing linear regression to predict molecular weight from peak data</a:t>
            </a:r>
          </a:p>
          <a:p>
            <a:pPr marL="342900" indent="-342900">
              <a:buFont typeface="Arial" panose="020B0604020202020204" pitchFamily="34" charset="0"/>
              <a:buChar char="•"/>
            </a:pPr>
            <a:endParaRPr lang="en-US" sz="2400" noProof="0" dirty="0"/>
          </a:p>
          <a:p>
            <a:endParaRPr lang="en-US" sz="2400" noProof="0" dirty="0"/>
          </a:p>
          <a:p>
            <a:endParaRPr lang="en-US" sz="2400" noProof="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en-US" sz="1200" b="1" i="1" noProof="0" dirty="0"/>
              <a:t>Fig. X Reproducibility heatmap (RNase, Spearman correlation): </a:t>
            </a:r>
            <a:r>
              <a:rPr lang="en-US" sz="1200" noProof="0" dirty="0"/>
              <a:t>Heatmap displays pairwise Spearman correlation coefficients between all replicate–fraction combinations under RNase treatment. High correlations within 3×3 diagonal blocks indicate strong reproducibility across corresponding fractions.</a:t>
            </a:r>
            <a:endParaRPr lang="en-US" sz="1200" i="1" noProof="0" dirty="0">
              <a:latin typeface="Source Sans Pro" panose="020B0503030403020204" pitchFamily="34" charset="0"/>
              <a:ea typeface="Source Sans Pro" panose="020B0503030403020204" pitchFamily="34" charset="0"/>
            </a:endParaRPr>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2332438" y="17610890"/>
            <a:ext cx="6864416" cy="5148312"/>
          </a:xfrm>
          <a:prstGeom prst="rect">
            <a:avLst/>
          </a:prstGeom>
        </p:spPr>
      </p:pic>
      <p:sp>
        <p:nvSpPr>
          <p:cNvPr id="43" name="Textfeld 42">
            <a:extLst>
              <a:ext uri="{FF2B5EF4-FFF2-40B4-BE49-F238E27FC236}">
                <a16:creationId xmlns:a16="http://schemas.microsoft.com/office/drawing/2014/main" id="{9C753B82-7F3B-08F2-D5CA-903A2F39B2EF}"/>
              </a:ext>
            </a:extLst>
          </p:cNvPr>
          <p:cNvSpPr txBox="1"/>
          <p:nvPr/>
        </p:nvSpPr>
        <p:spPr>
          <a:xfrm>
            <a:off x="22312747" y="22769077"/>
            <a:ext cx="7107839" cy="1015663"/>
          </a:xfrm>
          <a:prstGeom prst="rect">
            <a:avLst/>
          </a:prstGeom>
          <a:noFill/>
        </p:spPr>
        <p:txBody>
          <a:bodyPr wrap="square" rtlCol="0">
            <a:spAutoFit/>
          </a:bodyPr>
          <a:lstStyle/>
          <a:p>
            <a:r>
              <a:rPr lang="en-US" sz="1200" b="1" noProof="0" dirty="0"/>
              <a:t>Fig. X </a:t>
            </a:r>
            <a:r>
              <a:rPr lang="en-US" sz="1200" b="1" i="1" noProof="0" dirty="0"/>
              <a:t>Comparative Shift Scatterplot (Mitosis vs. Non-Synchronized)</a:t>
            </a:r>
            <a:r>
              <a:rPr lang="en-US" sz="1200" b="1" noProof="0" dirty="0"/>
              <a:t>:</a:t>
            </a:r>
            <a:r>
              <a:rPr lang="en-US" sz="1200" noProof="0" dirty="0"/>
              <a:t> Scatterplot displays shift distances derived from center of mass (</a:t>
            </a:r>
            <a:r>
              <a:rPr lang="en-US" sz="1200" noProof="0" dirty="0" err="1"/>
              <a:t>CoM</a:t>
            </a:r>
            <a:r>
              <a:rPr lang="en-US" sz="1200" noProof="0" dirty="0"/>
              <a:t>) values for all proteins under both conditions. Each point represents one protein, color-coded by statistical significance. The red dashed identity line marks equal shift behavior; proteins below the line show mitosis-specific leftward shifts, suggesting RNA dependency unique to mitosis.</a:t>
            </a:r>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a:extLst>
              <a:ext uri="{28A0092B-C50C-407E-A947-70E740481C1C}">
                <a14:useLocalDpi xmlns:a14="http://schemas.microsoft.com/office/drawing/2010/main" val="0"/>
              </a:ext>
            </a:extLst>
          </a:blip>
          <a:srcRect l="2118" t="4855" r="1441" b="4768"/>
          <a:stretch>
            <a:fillRect/>
          </a:stretch>
        </p:blipFill>
        <p:spPr>
          <a:xfrm>
            <a:off x="7012343" y="7111806"/>
            <a:ext cx="7762767" cy="4849741"/>
          </a:xfrm>
          <a:prstGeom prst="rect">
            <a:avLst/>
          </a:prstGeom>
        </p:spPr>
      </p:pic>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Hi, that’s me </a:t>
            </a:r>
            <a:r>
              <a:rPr lang="en-US" sz="2400" noProof="0" dirty="0">
                <a:latin typeface="Source Sans Pro" panose="020B0503030403020204" pitchFamily="34" charset="0"/>
                <a:ea typeface="Source Sans Pro" panose="020B0503030403020204" pitchFamily="34" charset="0"/>
                <a:sym typeface="Wingdings" pitchFamily="2" charset="2"/>
              </a:rPr>
              <a:t>:)</a:t>
            </a:r>
            <a:endParaRPr lang="en-US" sz="2400" noProof="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noProof="0" dirty="0"/>
              <a:t>40S ribosomal </a:t>
            </a:r>
            <a:r>
              <a:rPr lang="en-US" sz="4000" noProof="0" dirty="0" err="1"/>
              <a:t>Comnples</a:t>
            </a:r>
            <a:r>
              <a:rPr lang="en-US" sz="4000" noProof="0" dirty="0"/>
              <a:t> </a:t>
            </a:r>
          </a:p>
        </p:txBody>
      </p:sp>
      <p:sp>
        <p:nvSpPr>
          <p:cNvPr id="34" name="Abgerundetes Rechteck 33">
            <a:extLst>
              <a:ext uri="{FF2B5EF4-FFF2-40B4-BE49-F238E27FC236}">
                <a16:creationId xmlns:a16="http://schemas.microsoft.com/office/drawing/2014/main" id="{E57C5735-A839-978B-E97E-C40A03C77A4E}"/>
              </a:ext>
            </a:extLst>
          </p:cNvPr>
          <p:cNvSpPr/>
          <p:nvPr/>
        </p:nvSpPr>
        <p:spPr>
          <a:xfrm>
            <a:off x="563913" y="28191603"/>
            <a:ext cx="14217724" cy="10272348"/>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5" name="Rechteck 34">
            <a:extLst>
              <a:ext uri="{FF2B5EF4-FFF2-40B4-BE49-F238E27FC236}">
                <a16:creationId xmlns:a16="http://schemas.microsoft.com/office/drawing/2014/main" id="{885F0DB2-E77C-87F4-8AD3-6F6934502130}"/>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sp>
        <p:nvSpPr>
          <p:cNvPr id="37" name="Abgerundetes Rechteck 36">
            <a:extLst>
              <a:ext uri="{FF2B5EF4-FFF2-40B4-BE49-F238E27FC236}">
                <a16:creationId xmlns:a16="http://schemas.microsoft.com/office/drawing/2014/main" id="{04B7D9EB-4904-836D-8358-7A7A4B5DF89F}"/>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9" name="Rechteck 38">
            <a:extLst>
              <a:ext uri="{FF2B5EF4-FFF2-40B4-BE49-F238E27FC236}">
                <a16:creationId xmlns:a16="http://schemas.microsoft.com/office/drawing/2014/main" id="{0604AFDE-5E6E-0DBF-7E4A-46F622D5C0E2}"/>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friends </a:t>
            </a:r>
          </a:p>
        </p:txBody>
      </p:sp>
      <p:pic>
        <p:nvPicPr>
          <p:cNvPr id="40" name="Grafik 39" descr="Ein Bild, das Reihe, Diagramm, Text, Screenshot enthält.&#10;&#10;KI-generierte Inhalte können fehlerhaft sein.">
            <a:extLst>
              <a:ext uri="{FF2B5EF4-FFF2-40B4-BE49-F238E27FC236}">
                <a16:creationId xmlns:a16="http://schemas.microsoft.com/office/drawing/2014/main" id="{DCE33149-2988-B52D-D295-37B4094A784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41" name="Grafik 40" descr="Ein Bild, das Text, Diagramm, Reihe, Screenshot enthält.&#10;&#10;KI-generierte Inhalte können fehlerhaft sein.">
            <a:extLst>
              <a:ext uri="{FF2B5EF4-FFF2-40B4-BE49-F238E27FC236}">
                <a16:creationId xmlns:a16="http://schemas.microsoft.com/office/drawing/2014/main" id="{1B380F06-B40B-35F2-0DD9-E52EE3F334F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42" name="Textfeld 41">
            <a:extLst>
              <a:ext uri="{FF2B5EF4-FFF2-40B4-BE49-F238E27FC236}">
                <a16:creationId xmlns:a16="http://schemas.microsoft.com/office/drawing/2014/main" id="{977ABD07-B626-BE38-008D-9E64B5C1CABF}"/>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452B7C8-DF77-7401-3D02-10FC4CE350DC}"/>
              </a:ext>
            </a:extLst>
          </p:cNvPr>
          <p:cNvSpPr txBox="1"/>
          <p:nvPr/>
        </p:nvSpPr>
        <p:spPr>
          <a:xfrm>
            <a:off x="866279" y="13681713"/>
            <a:ext cx="7293979" cy="236988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like</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(Threshold : 3% of maximal signal intensity) </a:t>
            </a:r>
          </a:p>
          <a:p>
            <a:endParaRPr lang="en-US" noProof="0" dirty="0"/>
          </a:p>
        </p:txBody>
      </p:sp>
      <p:sp>
        <p:nvSpPr>
          <p:cNvPr id="47" name="Textfeld 46">
            <a:extLst>
              <a:ext uri="{FF2B5EF4-FFF2-40B4-BE49-F238E27FC236}">
                <a16:creationId xmlns:a16="http://schemas.microsoft.com/office/drawing/2014/main" id="{25F20A8E-0F55-8861-3CA2-87C4F976915A}"/>
              </a:ext>
            </a:extLst>
          </p:cNvPr>
          <p:cNvSpPr txBox="1"/>
          <p:nvPr/>
        </p:nvSpPr>
        <p:spPr>
          <a:xfrm>
            <a:off x="808317" y="15923243"/>
            <a:ext cx="7276706" cy="1200329"/>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a:t>
            </a:r>
          </a:p>
        </p:txBody>
      </p:sp>
      <p:grpSp>
        <p:nvGrpSpPr>
          <p:cNvPr id="48" name="Gruppieren 47">
            <a:extLst>
              <a:ext uri="{FF2B5EF4-FFF2-40B4-BE49-F238E27FC236}">
                <a16:creationId xmlns:a16="http://schemas.microsoft.com/office/drawing/2014/main" id="{88E7CB0B-40D2-38E0-1AEC-ED99CE7AEF55}"/>
              </a:ext>
            </a:extLst>
          </p:cNvPr>
          <p:cNvGrpSpPr/>
          <p:nvPr/>
        </p:nvGrpSpPr>
        <p:grpSpPr>
          <a:xfrm>
            <a:off x="10171113" y="17813136"/>
            <a:ext cx="4328867" cy="860116"/>
            <a:chOff x="9061760" y="14098081"/>
            <a:chExt cx="4328867" cy="860116"/>
          </a:xfrm>
        </p:grpSpPr>
        <p:sp>
          <p:nvSpPr>
            <p:cNvPr id="49" name="Abgerundetes Rechteck 48">
              <a:extLst>
                <a:ext uri="{FF2B5EF4-FFF2-40B4-BE49-F238E27FC236}">
                  <a16:creationId xmlns:a16="http://schemas.microsoft.com/office/drawing/2014/main" id="{7B9F909F-3835-9C4F-4BEA-77047B4B7B29}"/>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5C3ECA6D-9A69-8DEB-2334-F51E083438B5}"/>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50" name="Textfeld 49">
                  <a:extLst>
                    <a:ext uri="{FF2B5EF4-FFF2-40B4-BE49-F238E27FC236}">
                      <a16:creationId xmlns:a16="http://schemas.microsoft.com/office/drawing/2014/main" id="{5C3ECA6D-9A69-8DEB-2334-F51E083438B5}"/>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4"/>
                  <a:stretch>
                    <a:fillRect/>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F5E15E89-5A32-4670-83FE-4E930365CA82}"/>
              </a:ext>
            </a:extLst>
          </p:cNvPr>
          <p:cNvGraphicFramePr/>
          <p:nvPr>
            <p:extLst>
              <p:ext uri="{D42A27DB-BD31-4B8C-83A1-F6EECF244321}">
                <p14:modId xmlns:p14="http://schemas.microsoft.com/office/powerpoint/2010/main" val="4178222974"/>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5"/>
          </a:graphicData>
        </a:graphic>
      </p:graphicFrame>
      <p:sp>
        <p:nvSpPr>
          <p:cNvPr id="88" name="Textfeld 87">
            <a:extLst>
              <a:ext uri="{FF2B5EF4-FFF2-40B4-BE49-F238E27FC236}">
                <a16:creationId xmlns:a16="http://schemas.microsoft.com/office/drawing/2014/main" id="{A47FC829-4485-8309-93A0-B7DFF86CB1B1}"/>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0F6CB962-DF40-E19B-4991-FC5E60B15C2F}"/>
              </a:ext>
            </a:extLst>
          </p:cNvPr>
          <p:cNvSpPr txBox="1"/>
          <p:nvPr/>
        </p:nvSpPr>
        <p:spPr>
          <a:xfrm>
            <a:off x="9993802" y="23105006"/>
            <a:ext cx="4542570"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7FF8AA61-D748-B07F-E7B2-8666AE9E7F5F}"/>
              </a:ext>
            </a:extLst>
          </p:cNvPr>
          <p:cNvSpPr txBox="1"/>
          <p:nvPr/>
        </p:nvSpPr>
        <p:spPr>
          <a:xfrm>
            <a:off x="8284652" y="17118345"/>
            <a:ext cx="6477177" cy="461665"/>
          </a:xfrm>
          <a:prstGeom prst="rect">
            <a:avLst/>
          </a:prstGeom>
          <a:noFill/>
        </p:spPr>
        <p:txBody>
          <a:bodyPr wrap="square" rtlCol="0">
            <a:spAutoFit/>
          </a:bodyPr>
          <a:lstStyle/>
          <a:p>
            <a:r>
              <a:rPr lang="en-US" sz="1200" b="1" i="1" noProof="0" dirty="0">
                <a:latin typeface="Source Sans Pro" panose="020B0503030403020204" pitchFamily="34" charset="0"/>
                <a:ea typeface="Source Sans Pro" panose="020B0503030403020204" pitchFamily="34" charset="0"/>
              </a:rPr>
              <a:t>Fig.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B2569326-46D1-0238-E5AF-1ADB0221C671}"/>
              </a:ext>
            </a:extLst>
          </p:cNvPr>
          <p:cNvSpPr txBox="1"/>
          <p:nvPr/>
        </p:nvSpPr>
        <p:spPr>
          <a:xfrm>
            <a:off x="6462072" y="18782829"/>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A4E3878A-4638-187E-A5D6-3BE4E3294B27}"/>
              </a:ext>
            </a:extLst>
          </p:cNvPr>
          <p:cNvSpPr txBox="1"/>
          <p:nvPr/>
        </p:nvSpPr>
        <p:spPr>
          <a:xfrm>
            <a:off x="854627" y="22746702"/>
            <a:ext cx="5409583" cy="461665"/>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Visual Presentation of T-Test Results: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4FA06F05-872B-4A1A-2AF4-177FE4330B32}"/>
              </a:ext>
            </a:extLst>
          </p:cNvPr>
          <p:cNvSpPr txBox="1"/>
          <p:nvPr/>
        </p:nvSpPr>
        <p:spPr>
          <a:xfrm>
            <a:off x="6462073" y="20805737"/>
            <a:ext cx="3494467" cy="2585323"/>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exhibited a significant left shift </a:t>
            </a:r>
            <a:r>
              <a:rPr lang="en-US" sz="2400" noProof="0" dirty="0">
                <a:latin typeface="Source Sans Pro" panose="020B0503030403020204" pitchFamily="34" charset="0"/>
                <a:ea typeface="Source Sans Pro" panose="020B0503030403020204" pitchFamily="34" charset="0"/>
              </a:rPr>
              <a:t>with RNase Treatment and where classified as RBPs (RNA-</a:t>
            </a:r>
            <a:r>
              <a:rPr lang="en-US" sz="2400" noProof="0" dirty="0" err="1">
                <a:latin typeface="Source Sans Pro" panose="020B0503030403020204" pitchFamily="34" charset="0"/>
                <a:ea typeface="Source Sans Pro" panose="020B0503030403020204" pitchFamily="34" charset="0"/>
              </a:rPr>
              <a:t>dependend</a:t>
            </a:r>
            <a:r>
              <a:rPr lang="en-US" sz="2400" noProof="0" dirty="0">
                <a:latin typeface="Source Sans Pro" panose="020B0503030403020204" pitchFamily="34" charset="0"/>
                <a:ea typeface="Source Sans Pro" panose="020B0503030403020204" pitchFamily="34" charset="0"/>
              </a:rPr>
              <a:t>). </a:t>
            </a:r>
          </a:p>
          <a:p>
            <a:endParaRPr lang="en-US" noProof="0" dirty="0"/>
          </a:p>
        </p:txBody>
      </p:sp>
      <p:sp>
        <p:nvSpPr>
          <p:cNvPr id="94" name="Textfeld 93">
            <a:extLst>
              <a:ext uri="{FF2B5EF4-FFF2-40B4-BE49-F238E27FC236}">
                <a16:creationId xmlns:a16="http://schemas.microsoft.com/office/drawing/2014/main" id="{921EEF46-DFD7-966E-3D60-2EEEB9F6754B}"/>
              </a:ext>
            </a:extLst>
          </p:cNvPr>
          <p:cNvSpPr txBox="1"/>
          <p:nvPr/>
        </p:nvSpPr>
        <p:spPr>
          <a:xfrm>
            <a:off x="831404" y="23359580"/>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Validation of Test Results – Comparing with </a:t>
            </a:r>
            <a:r>
              <a:rPr lang="en-US" sz="2400" b="1" noProof="0"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3058F7ED-0D6C-32F7-8538-0560E9719CA5}"/>
              </a:ext>
            </a:extLst>
          </p:cNvPr>
          <p:cNvSpPr txBox="1"/>
          <p:nvPr/>
        </p:nvSpPr>
        <p:spPr>
          <a:xfrm>
            <a:off x="6399324" y="23877546"/>
            <a:ext cx="8137048" cy="1569660"/>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We used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as a reference to identify proteins previously annotated as RNA-binding or RNA-interacting.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lists 3,114 human proteins with RNA-binding function based on experimental data and literature. Of these, 543 were present in</a:t>
            </a:r>
          </a:p>
        </p:txBody>
      </p:sp>
      <p:sp>
        <p:nvSpPr>
          <p:cNvPr id="96" name="Textfeld 95">
            <a:extLst>
              <a:ext uri="{FF2B5EF4-FFF2-40B4-BE49-F238E27FC236}">
                <a16:creationId xmlns:a16="http://schemas.microsoft.com/office/drawing/2014/main" id="{EB0425DE-93D5-254C-5867-D734203B9BA2}"/>
              </a:ext>
            </a:extLst>
          </p:cNvPr>
          <p:cNvSpPr txBox="1"/>
          <p:nvPr/>
        </p:nvSpPr>
        <p:spPr>
          <a:xfrm>
            <a:off x="6399324" y="25343720"/>
            <a:ext cx="4682178" cy="2308324"/>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our dataset, and 230 were correctly identified as RNA-dependent (hit rate: 42.4%). The remaining 564 RNA-dependent proteins detected in our analysis might represent novel RBP candidates.</a:t>
            </a:r>
            <a:endParaRPr lang="en-US" sz="2400" noProof="0" dirty="0"/>
          </a:p>
        </p:txBody>
      </p:sp>
      <p:sp>
        <p:nvSpPr>
          <p:cNvPr id="97" name="Textfeld 96">
            <a:extLst>
              <a:ext uri="{FF2B5EF4-FFF2-40B4-BE49-F238E27FC236}">
                <a16:creationId xmlns:a16="http://schemas.microsoft.com/office/drawing/2014/main" id="{C7A76FD5-DC5D-A28A-5118-3324BF58DF33}"/>
              </a:ext>
            </a:extLst>
          </p:cNvPr>
          <p:cNvSpPr txBox="1"/>
          <p:nvPr/>
        </p:nvSpPr>
        <p:spPr>
          <a:xfrm>
            <a:off x="11048389" y="27167228"/>
            <a:ext cx="3690206"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RBPs identified by this pipeline</a:t>
            </a:r>
          </a:p>
        </p:txBody>
      </p:sp>
      <p:grpSp>
        <p:nvGrpSpPr>
          <p:cNvPr id="98" name="Gruppieren 97">
            <a:extLst>
              <a:ext uri="{FF2B5EF4-FFF2-40B4-BE49-F238E27FC236}">
                <a16:creationId xmlns:a16="http://schemas.microsoft.com/office/drawing/2014/main" id="{50D09A9A-C67A-22E7-DE7E-23034AD74CC7}"/>
              </a:ext>
            </a:extLst>
          </p:cNvPr>
          <p:cNvGrpSpPr/>
          <p:nvPr/>
        </p:nvGrpSpPr>
        <p:grpSpPr>
          <a:xfrm>
            <a:off x="10890314" y="25390782"/>
            <a:ext cx="4029448" cy="1817068"/>
            <a:chOff x="10890314" y="25390782"/>
            <a:chExt cx="4029448" cy="1817068"/>
          </a:xfrm>
        </p:grpSpPr>
        <p:pic>
          <p:nvPicPr>
            <p:cNvPr id="99" name="Grafik 98">
              <a:extLst>
                <a:ext uri="{FF2B5EF4-FFF2-40B4-BE49-F238E27FC236}">
                  <a16:creationId xmlns:a16="http://schemas.microsoft.com/office/drawing/2014/main" id="{4A29EDF5-2CD1-2484-5857-467F3608C7CB}"/>
                </a:ext>
              </a:extLst>
            </p:cNvPr>
            <p:cNvPicPr>
              <a:picLocks noChangeAspect="1"/>
            </p:cNvPicPr>
            <p:nvPr/>
          </p:nvPicPr>
          <p:blipFill>
            <a:blip/>
            <a:stretch>
              <a:fillRect/>
            </a:stretch>
          </p:blipFill>
          <p:spPr>
            <a:xfrm>
              <a:off x="11430000" y="25484539"/>
              <a:ext cx="3011842" cy="1723311"/>
            </a:xfrm>
            <a:prstGeom prst="rect">
              <a:avLst/>
            </a:prstGeom>
          </p:spPr>
        </p:pic>
        <p:sp>
          <p:nvSpPr>
            <p:cNvPr id="100" name="Textfeld 99">
              <a:extLst>
                <a:ext uri="{FF2B5EF4-FFF2-40B4-BE49-F238E27FC236}">
                  <a16:creationId xmlns:a16="http://schemas.microsoft.com/office/drawing/2014/main" id="{9496E45E-A884-CF13-0316-2134080FB5F4}"/>
                </a:ext>
              </a:extLst>
            </p:cNvPr>
            <p:cNvSpPr txBox="1"/>
            <p:nvPr/>
          </p:nvSpPr>
          <p:spPr>
            <a:xfrm>
              <a:off x="11900087" y="26142788"/>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74C70080-6711-41EF-FC1F-140FD5FD95DE}"/>
                </a:ext>
              </a:extLst>
            </p:cNvPr>
            <p:cNvSpPr txBox="1"/>
            <p:nvPr/>
          </p:nvSpPr>
          <p:spPr>
            <a:xfrm>
              <a:off x="12785535" y="26127453"/>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F81092BD-C600-4048-279F-C8215B771948}"/>
                </a:ext>
              </a:extLst>
            </p:cNvPr>
            <p:cNvSpPr txBox="1"/>
            <p:nvPr/>
          </p:nvSpPr>
          <p:spPr>
            <a:xfrm>
              <a:off x="13557147" y="26127452"/>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407EAF6-BD4B-5762-FD00-7DAA249102F6}"/>
                </a:ext>
              </a:extLst>
            </p:cNvPr>
            <p:cNvSpPr txBox="1"/>
            <p:nvPr/>
          </p:nvSpPr>
          <p:spPr>
            <a:xfrm>
              <a:off x="13693936" y="25390782"/>
              <a:ext cx="1225826" cy="584775"/>
            </a:xfrm>
            <a:prstGeom prst="rect">
              <a:avLst/>
            </a:prstGeom>
            <a:noFill/>
          </p:spPr>
          <p:txBody>
            <a:bodyPr wrap="square" rtlCol="0">
              <a:spAutoFit/>
            </a:bodyPr>
            <a:lstStyle/>
            <a:p>
              <a:pPr algn="ctr"/>
              <a:r>
                <a:rPr lang="en-US" sz="1600" noProof="0" dirty="0" err="1">
                  <a:latin typeface="Source Sans Pro" panose="020B0503030403020204" pitchFamily="34" charset="0"/>
                  <a:ea typeface="Source Sans Pro" panose="020B0503030403020204" pitchFamily="34" charset="0"/>
                </a:rPr>
                <a:t>UniProt</a:t>
              </a:r>
              <a:r>
                <a:rPr lang="en-US" sz="1600" noProof="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C6480412-5847-B979-B1AF-6E35C49C8732}"/>
                </a:ext>
              </a:extLst>
            </p:cNvPr>
            <p:cNvSpPr txBox="1"/>
            <p:nvPr/>
          </p:nvSpPr>
          <p:spPr>
            <a:xfrm>
              <a:off x="10890314" y="25401192"/>
              <a:ext cx="1225826" cy="584775"/>
            </a:xfrm>
            <a:prstGeom prst="rect">
              <a:avLst/>
            </a:prstGeom>
            <a:noFill/>
          </p:spPr>
          <p:txBody>
            <a:bodyPr wrap="square" rtlCol="0">
              <a:spAutoFit/>
            </a:bodyPr>
            <a:lstStyle/>
            <a:p>
              <a:pPr algn="ctr"/>
              <a:r>
                <a:rPr lang="en-US" sz="1600" noProof="0" dirty="0">
                  <a:latin typeface="Source Sans Pro" panose="020B0503030403020204" pitchFamily="34" charset="0"/>
                  <a:ea typeface="Source Sans Pro" panose="020B0503030403020204" pitchFamily="34" charset="0"/>
                </a:rPr>
                <a:t>Identified  RBPs</a:t>
              </a:r>
            </a:p>
          </p:txBody>
        </p:sp>
      </p:grpSp>
      <p:grpSp>
        <p:nvGrpSpPr>
          <p:cNvPr id="105" name="Gruppieren 104">
            <a:extLst>
              <a:ext uri="{FF2B5EF4-FFF2-40B4-BE49-F238E27FC236}">
                <a16:creationId xmlns:a16="http://schemas.microsoft.com/office/drawing/2014/main" id="{2060B862-0D85-CC3C-77AD-C8B940D93328}"/>
              </a:ext>
            </a:extLst>
          </p:cNvPr>
          <p:cNvGrpSpPr/>
          <p:nvPr/>
        </p:nvGrpSpPr>
        <p:grpSpPr>
          <a:xfrm>
            <a:off x="8330622" y="13355534"/>
            <a:ext cx="6325335" cy="3697912"/>
            <a:chOff x="8330622" y="13316348"/>
            <a:chExt cx="6325335" cy="3697912"/>
          </a:xfrm>
        </p:grpSpPr>
        <p:pic>
          <p:nvPicPr>
            <p:cNvPr id="106" name="Grafik 105">
              <a:extLst>
                <a:ext uri="{FF2B5EF4-FFF2-40B4-BE49-F238E27FC236}">
                  <a16:creationId xmlns:a16="http://schemas.microsoft.com/office/drawing/2014/main" id="{B0163D62-75B9-8F8B-93F4-C5A65ED2A8B5}"/>
                </a:ext>
              </a:extLst>
            </p:cNvPr>
            <p:cNvPicPr>
              <a:picLocks noChangeAspect="1"/>
            </p:cNvPicPr>
            <p:nvPr/>
          </p:nvPicPr>
          <p:blipFill>
            <a:blip/>
            <a:srcRect r="35845"/>
            <a:stretch>
              <a:fillRect/>
            </a:stretch>
          </p:blipFill>
          <p:spPr>
            <a:xfrm>
              <a:off x="8330622" y="13319527"/>
              <a:ext cx="4320000" cy="3694733"/>
            </a:xfrm>
            <a:prstGeom prst="rect">
              <a:avLst/>
            </a:prstGeom>
          </p:spPr>
        </p:pic>
        <p:pic>
          <p:nvPicPr>
            <p:cNvPr id="107" name="Grafik 106">
              <a:extLst>
                <a:ext uri="{FF2B5EF4-FFF2-40B4-BE49-F238E27FC236}">
                  <a16:creationId xmlns:a16="http://schemas.microsoft.com/office/drawing/2014/main" id="{D685EABF-3605-D655-A5B6-E9DC2D316662}"/>
                </a:ext>
              </a:extLst>
            </p:cNvPr>
            <p:cNvPicPr>
              <a:picLocks noChangeAspect="1"/>
            </p:cNvPicPr>
            <p:nvPr/>
          </p:nvPicPr>
          <p:blipFill>
            <a:blip/>
            <a:srcRect l="68080"/>
            <a:stretch>
              <a:fillRect/>
            </a:stretch>
          </p:blipFill>
          <p:spPr>
            <a:xfrm>
              <a:off x="12507242" y="13316348"/>
              <a:ext cx="2148715" cy="3693600"/>
            </a:xfrm>
            <a:prstGeom prst="rect">
              <a:avLst/>
            </a:prstGeom>
          </p:spPr>
        </p:pic>
      </p:grpSp>
      <p:pic>
        <p:nvPicPr>
          <p:cNvPr id="108" name="Grafik 107" descr="Ein Bild, das Text, Reihe, Diagramm, Screenshot enthält.&#10;&#10;KI-generierte Inhalte können fehlerhaft sein.">
            <a:extLst>
              <a:ext uri="{FF2B5EF4-FFF2-40B4-BE49-F238E27FC236}">
                <a16:creationId xmlns:a16="http://schemas.microsoft.com/office/drawing/2014/main" id="{4634A122-A0C1-ABB6-659E-A0ED2D1D39A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sp>
        <p:nvSpPr>
          <p:cNvPr id="109" name="Textfeld 108">
            <a:extLst>
              <a:ext uri="{FF2B5EF4-FFF2-40B4-BE49-F238E27FC236}">
                <a16:creationId xmlns:a16="http://schemas.microsoft.com/office/drawing/2014/main" id="{B7A0B59E-9BE4-C013-2F92-DC7283BC667A}"/>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dirty="0"/>
              <a:t>Hypothesis: </a:t>
            </a:r>
            <a:r>
              <a:rPr lang="en-US" sz="2400" noProof="0" dirty="0"/>
              <a:t>In theory, heavier proteins migrate to deeper fractions in a sucrose gradient, so we therefore hypothesized, that a protein‘s peak position after RNase treatment might reflect its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9B8B6E5F-9EA6-A072-0588-A30765D13209}"/>
              </a:ext>
            </a:extLst>
          </p:cNvPr>
          <p:cNvSpPr txBox="1"/>
          <p:nvPr/>
        </p:nvSpPr>
        <p:spPr>
          <a:xfrm>
            <a:off x="6512381" y="30711489"/>
            <a:ext cx="8143576" cy="461665"/>
          </a:xfrm>
          <a:prstGeom prst="rect">
            <a:avLst/>
          </a:prstGeom>
          <a:noFill/>
        </p:spPr>
        <p:txBody>
          <a:bodyPr wrap="none" rtlCol="0">
            <a:spAutoFit/>
          </a:bodyPr>
          <a:lstStyle/>
          <a:p>
            <a:r>
              <a:rPr lang="en-US" sz="2400" b="1" noProof="0" dirty="0">
                <a:latin typeface="Source Sans Pro" panose="020B0503030403020204" pitchFamily="34" charset="0"/>
                <a:ea typeface="Source Sans Pro" panose="020B0503030403020204" pitchFamily="34" charset="0"/>
              </a:rPr>
              <a:t>However, most proteins did not follow the expected trend!</a:t>
            </a:r>
            <a:endParaRPr lang="en-US" sz="2400" b="1" noProof="0" dirty="0"/>
          </a:p>
        </p:txBody>
      </p:sp>
      <p:sp>
        <p:nvSpPr>
          <p:cNvPr id="111" name="Textfeld 110">
            <a:extLst>
              <a:ext uri="{FF2B5EF4-FFF2-40B4-BE49-F238E27FC236}">
                <a16:creationId xmlns:a16="http://schemas.microsoft.com/office/drawing/2014/main" id="{3BAF4636-9EBB-F137-C77E-EF3F109F9CD9}"/>
              </a:ext>
            </a:extLst>
          </p:cNvPr>
          <p:cNvSpPr txBox="1"/>
          <p:nvPr/>
        </p:nvSpPr>
        <p:spPr>
          <a:xfrm>
            <a:off x="830996" y="31191817"/>
            <a:ext cx="13847641" cy="156966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Results: </a:t>
            </a:r>
            <a:r>
              <a:rPr lang="en-US" sz="2400" noProof="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Spearman Correlation</a:t>
            </a:r>
            <a:r>
              <a:rPr lang="en-US" sz="2400" i="1" noProof="0" dirty="0">
                <a:latin typeface="Source Sans Pro" panose="020B0503030403020204" pitchFamily="34" charset="0"/>
                <a:ea typeface="Source Sans Pro" panose="020B0503030403020204" pitchFamily="34" charset="0"/>
              </a:rPr>
              <a:t>: </a:t>
            </a:r>
            <a:r>
              <a:rPr lang="en-US" sz="2400" i="1" noProof="0" dirty="0">
                <a:ea typeface="Source Sans Pro" panose="020B0503030403020204" pitchFamily="34" charset="0"/>
              </a:rPr>
              <a:t>ρ</a:t>
            </a:r>
            <a:r>
              <a:rPr lang="en-US" sz="2400" i="1" noProof="0" dirty="0">
                <a:latin typeface="Source Sans Pro" panose="020B0503030403020204" pitchFamily="34" charset="0"/>
                <a:ea typeface="Source Sans Pro" panose="020B0503030403020204" pitchFamily="34" charset="0"/>
              </a:rPr>
              <a:t> = 0.014, p = 0.25</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Linear Regression:  </a:t>
            </a:r>
            <a:r>
              <a:rPr lang="en-US" sz="2400" i="1" noProof="0" dirty="0">
                <a:latin typeface="Source Sans Pro" panose="020B0503030403020204" pitchFamily="34" charset="0"/>
                <a:ea typeface="Source Sans Pro" panose="020B0503030403020204" pitchFamily="34" charset="0"/>
              </a:rPr>
              <a:t>R² = 0.00017, p = 0.26 (F-Test)</a:t>
            </a:r>
          </a:p>
          <a:p>
            <a:pPr algn="just"/>
            <a:endParaRPr lang="en-US" sz="2400" noProof="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66BBB3C3-E763-14EF-3644-939273F9DCFD}"/>
              </a:ext>
            </a:extLst>
          </p:cNvPr>
          <p:cNvSpPr txBox="1"/>
          <p:nvPr/>
        </p:nvSpPr>
        <p:spPr>
          <a:xfrm>
            <a:off x="830996" y="32472462"/>
            <a:ext cx="6504395" cy="378565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All tests we repeated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noProof="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C27E6C31-2091-75C9-29FC-ACC3C11D87ED}"/>
              </a:ext>
            </a:extLst>
          </p:cNvPr>
          <p:cNvSpPr txBox="1"/>
          <p:nvPr/>
        </p:nvSpPr>
        <p:spPr>
          <a:xfrm>
            <a:off x="830996" y="36276838"/>
            <a:ext cx="6728934" cy="193899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Discussion:</a:t>
            </a:r>
          </a:p>
          <a:p>
            <a:pPr algn="just"/>
            <a:r>
              <a:rPr lang="en-US" sz="2400" noProof="0" dirty="0">
                <a:latin typeface="Source Sans Pro" panose="020B0503030403020204" pitchFamily="34" charset="0"/>
                <a:ea typeface="Source Sans Pro" panose="020B0503030403020204" pitchFamily="34" charset="0"/>
              </a:rPr>
              <a:t>Elution does not only depend on size, but also on shape and density, so peak based features might be to simplistic. Plus CORUM does not </a:t>
            </a:r>
            <a:r>
              <a:rPr lang="en-US" sz="2400" noProof="0" dirty="0" err="1">
                <a:latin typeface="Source Sans Pro" panose="020B0503030403020204" pitchFamily="34" charset="0"/>
                <a:ea typeface="Source Sans Pro" panose="020B0503030403020204" pitchFamily="34" charset="0"/>
              </a:rPr>
              <a:t>reflekt</a:t>
            </a:r>
            <a:r>
              <a:rPr lang="en-US" sz="2400" noProof="0" dirty="0">
                <a:latin typeface="Source Sans Pro" panose="020B0503030403020204" pitchFamily="34" charset="0"/>
                <a:ea typeface="Source Sans Pro" panose="020B0503030403020204" pitchFamily="34" charset="0"/>
              </a:rPr>
              <a:t> all protein interactions, that might influence elution. </a:t>
            </a:r>
          </a:p>
        </p:txBody>
      </p:sp>
      <p:sp>
        <p:nvSpPr>
          <p:cNvPr id="114" name="Textfeld 113">
            <a:extLst>
              <a:ext uri="{FF2B5EF4-FFF2-40B4-BE49-F238E27FC236}">
                <a16:creationId xmlns:a16="http://schemas.microsoft.com/office/drawing/2014/main" id="{7D2E3FE3-C136-CF6C-8450-5576613DE33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Relation of monomeric molecular weight and maximal peak position : </a:t>
            </a:r>
            <a:r>
              <a:rPr lang="en-US" sz="1200" i="1" noProof="0" dirty="0">
                <a:latin typeface="Source Sans Pro" panose="020B0503030403020204" pitchFamily="34" charset="0"/>
                <a:ea typeface="Source Sans Pro" panose="020B0503030403020204" pitchFamily="34" charset="0"/>
              </a:rPr>
              <a:t>Scatterplot</a:t>
            </a:r>
            <a:r>
              <a:rPr lang="en-US" noProof="0" dirty="0"/>
              <a:t> </a:t>
            </a:r>
            <a:r>
              <a:rPr lang="en-US" sz="1200" i="1" noProof="0" dirty="0">
                <a:latin typeface="Source Sans Pro" panose="020B0503030403020204" pitchFamily="34" charset="0"/>
                <a:ea typeface="Source Sans Pro" panose="020B0503030403020204" pitchFamily="34" charset="0"/>
              </a:rPr>
              <a:t>of all analyzed proteins, showing their monomeric molecular weight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noProof="0" dirty="0">
              <a:latin typeface="Source Sans Pro" panose="020B0503030403020204" pitchFamily="34" charset="0"/>
              <a:ea typeface="Source Sans Pro" panose="020B0503030403020204" pitchFamily="34" charset="0"/>
            </a:endParaRPr>
          </a:p>
          <a:p>
            <a:pPr algn="just"/>
            <a:r>
              <a:rPr lang="en-US" sz="1200" i="1" noProof="0"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xmlns:a14="http://schemas.microsoft.com/office/drawing/2010/main">
        <mc:Choice Requires="a14">
          <p:sp>
            <p:nvSpPr>
              <p:cNvPr id="115" name="Textfeld 114">
                <a:extLst>
                  <a:ext uri="{FF2B5EF4-FFF2-40B4-BE49-F238E27FC236}">
                    <a16:creationId xmlns:a16="http://schemas.microsoft.com/office/drawing/2014/main" id="{8F533B4F-BBEB-D386-3798-B9B942681A67}"/>
                  </a:ext>
                </a:extLst>
              </p:cNvPr>
              <p:cNvSpPr txBox="1"/>
              <p:nvPr/>
            </p:nvSpPr>
            <p:spPr>
              <a:xfrm>
                <a:off x="854627" y="17233374"/>
                <a:ext cx="5771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noProof="0" smtClean="0">
                          <a:latin typeface="Cambria Math" panose="02040503050406030204" pitchFamily="18" charset="0"/>
                        </a:rPr>
                        <m:t>𝑆h𝑖𝑓𝑡</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𝑑𝑖𝑠𝑡𝑎𝑛𝑐𝑒</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𝐶𝑡𝑟𝑙</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𝑅𝑁𝑎𝑠𝑒</m:t>
                      </m:r>
                    </m:oMath>
                  </m:oMathPara>
                </a14:m>
                <a:endParaRPr lang="en-US" sz="2400" noProof="0" dirty="0"/>
              </a:p>
            </p:txBody>
          </p:sp>
        </mc:Choice>
        <mc:Fallback xmlns="">
          <p:sp>
            <p:nvSpPr>
              <p:cNvPr id="115" name="Textfeld 114">
                <a:extLst>
                  <a:ext uri="{FF2B5EF4-FFF2-40B4-BE49-F238E27FC236}">
                    <a16:creationId xmlns:a16="http://schemas.microsoft.com/office/drawing/2014/main" id="{8F533B4F-BBEB-D386-3798-B9B942681A67}"/>
                  </a:ext>
                </a:extLst>
              </p:cNvPr>
              <p:cNvSpPr txBox="1">
                <a:spLocks noRot="1" noChangeAspect="1" noMove="1" noResize="1" noEditPoints="1" noAdjustHandles="1" noChangeArrowheads="1" noChangeShapeType="1" noTextEdit="1"/>
              </p:cNvSpPr>
              <p:nvPr/>
            </p:nvSpPr>
            <p:spPr>
              <a:xfrm>
                <a:off x="854627" y="17233374"/>
                <a:ext cx="5771644" cy="369332"/>
              </a:xfrm>
              <a:prstGeom prst="rect">
                <a:avLst/>
              </a:prstGeom>
              <a:blipFill>
                <a:blip r:embed="rId19"/>
                <a:stretch>
                  <a:fillRect l="-1478" t="-1639" r="-845" b="-31148"/>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AF8FA4C3-475A-92E9-EDC7-F9CD63EC36EE}"/>
              </a:ext>
            </a:extLst>
          </p:cNvPr>
          <p:cNvSpPr txBox="1"/>
          <p:nvPr/>
        </p:nvSpPr>
        <p:spPr>
          <a:xfrm>
            <a:off x="808316" y="17738200"/>
            <a:ext cx="9038052" cy="830997"/>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Left shift: distance &gt; 0 ; Right shift: distance &lt; 0 ; No shift: distance ~ 0 </a:t>
            </a:r>
          </a:p>
          <a:p>
            <a:endParaRPr lang="en-US" sz="2400" noProof="0" dirty="0"/>
          </a:p>
        </p:txBody>
      </p:sp>
      <p:sp>
        <p:nvSpPr>
          <p:cNvPr id="14"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a:t>
            </a:r>
            <a:r>
              <a:rPr lang="en-US" sz="4000" dirty="0">
                <a:solidFill>
                  <a:schemeClr val="tx1"/>
                </a:solidFill>
                <a:latin typeface="Source Sans Pro" panose="020B0503030403020204" pitchFamily="34" charset="0"/>
                <a:ea typeface="Source Sans Pro" panose="020B0503030403020204" pitchFamily="34" charset="0"/>
              </a:rPr>
              <a:t>season</a:t>
            </a:r>
            <a:r>
              <a:rPr lang="en-US" sz="4000" noProof="0" dirty="0">
                <a:solidFill>
                  <a:schemeClr val="tx1"/>
                </a:solidFill>
                <a:latin typeface="Source Sans Pro" panose="020B0503030403020204" pitchFamily="34" charset="0"/>
                <a:ea typeface="Source Sans Pro" panose="020B0503030403020204" pitchFamily="34" charset="0"/>
              </a:rPr>
              <a:t> </a:t>
            </a:r>
          </a:p>
          <a:p>
            <a:endParaRPr lang="en-US" sz="4000" noProof="0" dirty="0">
              <a:solidFill>
                <a:schemeClr val="tx1"/>
              </a:solidFill>
              <a:latin typeface="Source Sans Pro" panose="020B0503030403020204" pitchFamily="34" charset="0"/>
              <a:ea typeface="Source Sans Pro" panose="020B0503030403020204" pitchFamily="34" charset="0"/>
            </a:endParaRP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B9A6FAFB-7C49-7213-7BD8-8E66DBEDBBBF}"/>
              </a:ext>
            </a:extLst>
          </p:cNvPr>
          <p:cNvSpPr/>
          <p:nvPr/>
        </p:nvSpPr>
        <p:spPr>
          <a:xfrm>
            <a:off x="15804632" y="10370519"/>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52" name="Picture 51"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5885797" y="10518058"/>
            <a:ext cx="5232939" cy="3924704"/>
          </a:xfrm>
          <a:prstGeom prst="rect">
            <a:avLst/>
          </a:prstGeom>
        </p:spPr>
      </p:pic>
      <p:sp>
        <p:nvSpPr>
          <p:cNvPr id="80" name="Textfeld 35">
            <a:extLst>
              <a:ext uri="{FF2B5EF4-FFF2-40B4-BE49-F238E27FC236}">
                <a16:creationId xmlns:a16="http://schemas.microsoft.com/office/drawing/2014/main" id="{5F87CEC2-C09A-D583-E252-B532722A3A72}"/>
              </a:ext>
            </a:extLst>
          </p:cNvPr>
          <p:cNvSpPr txBox="1"/>
          <p:nvPr/>
        </p:nvSpPr>
        <p:spPr>
          <a:xfrm>
            <a:off x="21666340" y="10318293"/>
            <a:ext cx="7258967" cy="5262979"/>
          </a:xfrm>
          <a:prstGeom prst="rect">
            <a:avLst/>
          </a:prstGeom>
          <a:noFill/>
        </p:spPr>
        <p:txBody>
          <a:bodyPr wrap="square" rtlCol="0">
            <a:spAutoFit/>
          </a:bodyPr>
          <a:lstStyle/>
          <a:p>
            <a:pPr algn="just"/>
            <a:r>
              <a:rPr lang="en-US" sz="2400" b="1" noProof="0" dirty="0"/>
              <a:t>Information about Data</a:t>
            </a:r>
          </a:p>
          <a:p>
            <a:pPr marL="342900" indent="-342900" algn="just">
              <a:buFont typeface="Arial" panose="020B0604020202020204" pitchFamily="34" charset="0"/>
              <a:buChar char="•"/>
            </a:pPr>
            <a:r>
              <a:rPr lang="en-US" sz="2400" noProof="0" dirty="0"/>
              <a:t>Total number of Proteins: </a:t>
            </a:r>
          </a:p>
          <a:p>
            <a:pPr marL="342900" indent="-342900" algn="just">
              <a:buFont typeface="Arial" panose="020B0604020202020204" pitchFamily="34" charset="0"/>
              <a:buChar char="•"/>
            </a:pPr>
            <a:r>
              <a:rPr lang="en-US" sz="2400" noProof="0" dirty="0"/>
              <a:t>Number of Fractions: 25 Fractions </a:t>
            </a:r>
          </a:p>
          <a:p>
            <a:pPr marL="342900" indent="-342900" algn="just">
              <a:buFont typeface="Arial" panose="020B0604020202020204" pitchFamily="34" charset="0"/>
              <a:buChar char="•"/>
            </a:pPr>
            <a:r>
              <a:rPr lang="en-US" sz="2400" noProof="0" dirty="0"/>
              <a:t>Overall maximum intensity: 1514642849 (au.?) representing signal strength</a:t>
            </a:r>
          </a:p>
          <a:p>
            <a:pPr marL="342900" indent="-342900" algn="just">
              <a:buFont typeface="Arial" panose="020B0604020202020204" pitchFamily="34" charset="0"/>
              <a:buChar char="•"/>
            </a:pPr>
            <a:r>
              <a:rPr lang="en-US" sz="2400" noProof="0" dirty="0"/>
              <a:t>Overall minimum intensity: 0</a:t>
            </a:r>
          </a:p>
          <a:p>
            <a:pPr marL="342900" indent="-342900" algn="just">
              <a:buFont typeface="Arial" panose="020B0604020202020204" pitchFamily="34" charset="0"/>
              <a:buChar char="•"/>
            </a:pPr>
            <a:r>
              <a:rPr lang="en-US" sz="2400" noProof="0" dirty="0"/>
              <a:t>Number of Na: 0</a:t>
            </a:r>
          </a:p>
          <a:p>
            <a:pPr algn="just"/>
            <a:endParaRPr lang="en-US" sz="2400" noProof="0" dirty="0"/>
          </a:p>
          <a:p>
            <a:pPr algn="just"/>
            <a:r>
              <a:rPr lang="en-US" sz="2400" b="1" noProof="0" dirty="0"/>
              <a:t>How we adapted our data for our analysis</a:t>
            </a:r>
          </a:p>
          <a:p>
            <a:pPr marL="342900" indent="-342900" algn="just">
              <a:buFont typeface="Arial" panose="020B0604020202020204" pitchFamily="34" charset="0"/>
              <a:buChar char="•"/>
            </a:pPr>
            <a:r>
              <a:rPr lang="en-US" sz="2400" noProof="0" dirty="0"/>
              <a:t>Averaging over all Triplicates</a:t>
            </a:r>
          </a:p>
          <a:p>
            <a:pPr marL="342900" indent="-342900" algn="just">
              <a:buFont typeface="Arial" panose="020B0604020202020204" pitchFamily="34" charset="0"/>
              <a:buChar char="•"/>
            </a:pPr>
            <a:r>
              <a:rPr lang="en-US" sz="2400" noProof="0" dirty="0"/>
              <a:t>Normalizing to 100: each protein is scaled so that the distribution within the Ctrl and RNase conditions each sums to 100 (for every Protein) </a:t>
            </a:r>
          </a:p>
          <a:p>
            <a:pPr algn="just"/>
            <a:endParaRPr lang="en-US" sz="2400" b="1" noProof="0" dirty="0"/>
          </a:p>
        </p:txBody>
      </p:sp>
      <p:sp>
        <p:nvSpPr>
          <p:cNvPr id="81" name="Textfeld 42">
            <a:extLst>
              <a:ext uri="{FF2B5EF4-FFF2-40B4-BE49-F238E27FC236}">
                <a16:creationId xmlns:a16="http://schemas.microsoft.com/office/drawing/2014/main" id="{41369DCA-196A-371D-5FD4-AD524426A0EC}"/>
              </a:ext>
            </a:extLst>
          </p:cNvPr>
          <p:cNvSpPr txBox="1"/>
          <p:nvPr/>
        </p:nvSpPr>
        <p:spPr>
          <a:xfrm>
            <a:off x="15725618" y="14446249"/>
            <a:ext cx="5438016" cy="1384995"/>
          </a:xfrm>
          <a:prstGeom prst="rect">
            <a:avLst/>
          </a:prstGeom>
          <a:noFill/>
        </p:spPr>
        <p:txBody>
          <a:bodyPr wrap="square" rtlCol="0">
            <a:spAutoFit/>
          </a:bodyPr>
          <a:lstStyle/>
          <a:p>
            <a:r>
              <a:rPr lang="en-US" sz="1200" b="1" noProof="0" dirty="0"/>
              <a:t>Fig. X Mean protein intensities across 25 fractions under control conditions: </a:t>
            </a:r>
            <a:r>
              <a:rPr lang="en-US" sz="1200" noProof="0" dirty="0"/>
              <a:t>Bar plot showing the average intensity for 25 randomly selected proteins measured across 25 fractions in the Ctrl condition. All Reps were averaged already. Each bar represents the mean intensity per protein, with error bars indicating the standard error of the mean (SEM) across fractions. This visualization highlights the variability in abundance profiles among different proteins across the cellular gradient. </a:t>
            </a:r>
          </a:p>
        </p:txBody>
      </p:sp>
      <p:sp>
        <p:nvSpPr>
          <p:cNvPr id="68" name="Abgerundetes Rechteck 21">
            <a:extLst>
              <a:ext uri="{FF2B5EF4-FFF2-40B4-BE49-F238E27FC236}">
                <a16:creationId xmlns:a16="http://schemas.microsoft.com/office/drawing/2014/main" id="{CADA5048-84E9-7610-1363-103CE5D313B8}"/>
              </a:ext>
            </a:extLst>
          </p:cNvPr>
          <p:cNvSpPr/>
          <p:nvPr/>
        </p:nvSpPr>
        <p:spPr>
          <a:xfrm>
            <a:off x="15058074" y="25819410"/>
            <a:ext cx="14528007" cy="12396420"/>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69" name="Rectangle 68">
            <a:extLst>
              <a:ext uri="{FF2B5EF4-FFF2-40B4-BE49-F238E27FC236}">
                <a16:creationId xmlns:a16="http://schemas.microsoft.com/office/drawing/2014/main" id="{497B7107-C6F9-BC8E-32F9-4EB58EBC3122}"/>
              </a:ext>
            </a:extLst>
          </p:cNvPr>
          <p:cNvSpPr/>
          <p:nvPr/>
        </p:nvSpPr>
        <p:spPr>
          <a:xfrm>
            <a:off x="23799289" y="26105699"/>
            <a:ext cx="5571050" cy="4026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70" name="Picture 69"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827897" y="26138383"/>
            <a:ext cx="5368957" cy="4026719"/>
          </a:xfrm>
          <a:prstGeom prst="rect">
            <a:avLst/>
          </a:prstGeom>
        </p:spPr>
      </p:pic>
      <p:sp>
        <p:nvSpPr>
          <p:cNvPr id="71" name="Rectangle 70">
            <a:extLst>
              <a:ext uri="{FF2B5EF4-FFF2-40B4-BE49-F238E27FC236}">
                <a16:creationId xmlns:a16="http://schemas.microsoft.com/office/drawing/2014/main" id="{AB754934-85BC-3E41-3BC6-0759F2D51BE4}"/>
              </a:ext>
            </a:extLst>
          </p:cNvPr>
          <p:cNvSpPr/>
          <p:nvPr/>
        </p:nvSpPr>
        <p:spPr>
          <a:xfrm>
            <a:off x="15725617" y="34315537"/>
            <a:ext cx="4508066" cy="32646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72" name="Picture 71"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5839213" y="34379540"/>
            <a:ext cx="4280873" cy="3210655"/>
          </a:xfrm>
          <a:prstGeom prst="rect">
            <a:avLst/>
          </a:prstGeom>
        </p:spPr>
      </p:pic>
      <p:sp>
        <p:nvSpPr>
          <p:cNvPr id="74" name="Textfeld 48">
            <a:extLst>
              <a:ext uri="{FF2B5EF4-FFF2-40B4-BE49-F238E27FC236}">
                <a16:creationId xmlns:a16="http://schemas.microsoft.com/office/drawing/2014/main" id="{09012934-17D9-9E1F-A0A5-E6B32DB352BC}"/>
              </a:ext>
            </a:extLst>
          </p:cNvPr>
          <p:cNvSpPr txBox="1"/>
          <p:nvPr/>
        </p:nvSpPr>
        <p:spPr>
          <a:xfrm>
            <a:off x="15412762" y="26485813"/>
            <a:ext cx="8341656" cy="3323987"/>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DBSCAN :</a:t>
            </a:r>
          </a:p>
          <a:p>
            <a:r>
              <a:rPr lang="en-US" sz="2400" noProof="0" dirty="0">
                <a:latin typeface="Source Sans Pro" panose="020B0503030403020204" pitchFamily="34" charset="0"/>
                <a:ea typeface="Source Sans Pro" panose="020B0503030403020204" pitchFamily="34" charset="0"/>
              </a:rPr>
              <a:t>is a clustering algorithm that considers point density and distance.</a:t>
            </a:r>
          </a:p>
          <a:p>
            <a:pPr marL="342900" indent="-342900">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ε (epsilon): </a:t>
            </a:r>
            <a:r>
              <a:rPr lang="en-US" sz="2400" noProof="0" dirty="0">
                <a:latin typeface="Source Sans Pro" panose="020B0503030403020204" pitchFamily="34" charset="0"/>
                <a:ea typeface="Source Sans Pro" panose="020B0503030403020204" pitchFamily="34" charset="0"/>
              </a:rPr>
              <a:t>The maximum distance between two points to be considered neighbors. </a:t>
            </a:r>
          </a:p>
          <a:p>
            <a:pPr marL="342900" indent="-342900">
              <a:buFont typeface="Arial" panose="020B0604020202020204" pitchFamily="34" charset="0"/>
              <a:buChar char="•"/>
            </a:pPr>
            <a:r>
              <a:rPr lang="en-US" sz="2400" b="1" noProof="0" dirty="0" err="1">
                <a:latin typeface="Source Sans Pro" panose="020B0503030403020204" pitchFamily="34" charset="0"/>
                <a:ea typeface="Source Sans Pro" panose="020B0503030403020204" pitchFamily="34" charset="0"/>
              </a:rPr>
              <a:t>MinPts</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The minimum number of neighbors (within ε distance) to form a core point, border points are those within ε of a core point.</a:t>
            </a:r>
          </a:p>
          <a:p>
            <a:endParaRPr lang="en-US" noProof="0" dirty="0"/>
          </a:p>
        </p:txBody>
      </p:sp>
      <p:sp>
        <p:nvSpPr>
          <p:cNvPr id="75" name="Textfeld 48">
            <a:extLst>
              <a:ext uri="{FF2B5EF4-FFF2-40B4-BE49-F238E27FC236}">
                <a16:creationId xmlns:a16="http://schemas.microsoft.com/office/drawing/2014/main" id="{0C9E6692-E493-9100-A3A2-2553EE851C05}"/>
              </a:ext>
            </a:extLst>
          </p:cNvPr>
          <p:cNvSpPr txBox="1"/>
          <p:nvPr/>
        </p:nvSpPr>
        <p:spPr>
          <a:xfrm>
            <a:off x="15469068" y="29381085"/>
            <a:ext cx="8330220" cy="341632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Choosing parameters </a:t>
            </a:r>
            <a:endParaRPr lang="en-US" sz="24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To validate the efficiency in clustering we created a heatmap with a specific scoring logic. We adjusted our DBSCAN </a:t>
            </a:r>
            <a:r>
              <a:rPr lang="en-US" sz="2400" b="1" noProof="0" dirty="0">
                <a:latin typeface="Source Sans Pro" panose="020B0503030403020204" pitchFamily="34" charset="0"/>
                <a:ea typeface="Source Sans Pro" panose="020B0503030403020204" pitchFamily="34" charset="0"/>
              </a:rPr>
              <a:t>to ε = 0.7 and </a:t>
            </a:r>
            <a:r>
              <a:rPr lang="en-US" sz="2400" b="1" noProof="0" dirty="0" err="1">
                <a:latin typeface="Source Sans Pro" panose="020B0503030403020204" pitchFamily="34" charset="0"/>
                <a:ea typeface="Source Sans Pro" panose="020B0503030403020204" pitchFamily="34" charset="0"/>
              </a:rPr>
              <a:t>MintPts</a:t>
            </a:r>
            <a:r>
              <a:rPr lang="en-US" sz="2400" b="1" noProof="0" dirty="0">
                <a:latin typeface="Source Sans Pro" panose="020B0503030403020204" pitchFamily="34" charset="0"/>
                <a:ea typeface="Source Sans Pro" panose="020B0503030403020204" pitchFamily="34" charset="0"/>
              </a:rPr>
              <a:t> = 4. </a:t>
            </a:r>
          </a:p>
          <a:p>
            <a:pPr algn="just"/>
            <a:endParaRPr lang="en-US" sz="2400" noProof="0" dirty="0">
              <a:latin typeface="Source Sans Pro" panose="020B0503030403020204" pitchFamily="34" charset="0"/>
              <a:ea typeface="Source Sans Pro" panose="020B0503030403020204" pitchFamily="34" charset="0"/>
            </a:endParaRPr>
          </a:p>
          <a:p>
            <a:pPr algn="just"/>
            <a:endParaRPr lang="en-US" sz="2400" b="1" noProof="0" dirty="0"/>
          </a:p>
          <a:p>
            <a:pPr algn="just"/>
            <a:endParaRPr lang="en-US" sz="2400" b="1" noProof="0"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p:txBody>
      </p:sp>
      <p:pic>
        <p:nvPicPr>
          <p:cNvPr id="76" name="Picture 75" descr="A graph with lines and numbers&#10;&#10;AI-generated content may be incorrect.">
            <a:extLst>
              <a:ext uri="{FF2B5EF4-FFF2-40B4-BE49-F238E27FC236}">
                <a16:creationId xmlns:a16="http://schemas.microsoft.com/office/drawing/2014/main" id="{BA45D2D3-0CCB-F156-B9E7-9449A21DFDC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6843963" y="30952853"/>
            <a:ext cx="2734251" cy="2050688"/>
          </a:xfrm>
          <a:prstGeom prst="rect">
            <a:avLst/>
          </a:prstGeom>
        </p:spPr>
      </p:pic>
      <p:pic>
        <p:nvPicPr>
          <p:cNvPr id="77" name="Picture 76" descr="A graph of a number of lines&#10;&#10;AI-generated content may be incorrect.">
            <a:extLst>
              <a:ext uri="{FF2B5EF4-FFF2-40B4-BE49-F238E27FC236}">
                <a16:creationId xmlns:a16="http://schemas.microsoft.com/office/drawing/2014/main" id="{C670D429-FCC7-1BE6-830C-944CA788550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0976465" y="30973884"/>
            <a:ext cx="2711946" cy="2033959"/>
          </a:xfrm>
          <a:prstGeom prst="rect">
            <a:avLst/>
          </a:prstGeom>
        </p:spPr>
      </p:pic>
      <p:pic>
        <p:nvPicPr>
          <p:cNvPr id="78" name="Picture 77" descr="A graph of a number of fractions&#10;&#10;AI-generated content may be incorrect.">
            <a:extLst>
              <a:ext uri="{FF2B5EF4-FFF2-40B4-BE49-F238E27FC236}">
                <a16:creationId xmlns:a16="http://schemas.microsoft.com/office/drawing/2014/main" id="{EE66F933-BDCC-0514-DC0C-7AA0C7AAAC3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893073" y="33228376"/>
            <a:ext cx="2711946" cy="2033959"/>
          </a:xfrm>
          <a:prstGeom prst="rect">
            <a:avLst/>
          </a:prstGeom>
        </p:spPr>
      </p:pic>
      <p:pic>
        <p:nvPicPr>
          <p:cNvPr id="79" name="Picture 78" descr="A graph of a number of people&#10;&#10;AI-generated content may be incorrect.">
            <a:extLst>
              <a:ext uri="{FF2B5EF4-FFF2-40B4-BE49-F238E27FC236}">
                <a16:creationId xmlns:a16="http://schemas.microsoft.com/office/drawing/2014/main" id="{8B99C15E-AF69-C01B-6273-40520FCDE5F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0976465" y="33228377"/>
            <a:ext cx="2711946" cy="2033959"/>
          </a:xfrm>
          <a:prstGeom prst="rect">
            <a:avLst/>
          </a:prstGeom>
        </p:spPr>
      </p:pic>
      <p:pic>
        <p:nvPicPr>
          <p:cNvPr id="82" name="Picture 81" descr="A graph with lines and numbers&#10;&#10;AI-generated content may be incorrect.">
            <a:extLst>
              <a:ext uri="{FF2B5EF4-FFF2-40B4-BE49-F238E27FC236}">
                <a16:creationId xmlns:a16="http://schemas.microsoft.com/office/drawing/2014/main" id="{788EBA3F-04C0-8072-0F06-18147B6CBB7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900842" y="30973884"/>
            <a:ext cx="2711946" cy="2033960"/>
          </a:xfrm>
          <a:prstGeom prst="rect">
            <a:avLst/>
          </a:prstGeom>
        </p:spPr>
      </p:pic>
      <p:sp>
        <p:nvSpPr>
          <p:cNvPr id="83" name="TextBox 82">
            <a:extLst>
              <a:ext uri="{FF2B5EF4-FFF2-40B4-BE49-F238E27FC236}">
                <a16:creationId xmlns:a16="http://schemas.microsoft.com/office/drawing/2014/main" id="{FB6012F1-D660-D8EE-62F5-079445394ECC}"/>
              </a:ext>
            </a:extLst>
          </p:cNvPr>
          <p:cNvSpPr txBox="1"/>
          <p:nvPr/>
        </p:nvSpPr>
        <p:spPr>
          <a:xfrm>
            <a:off x="20509335" y="35206051"/>
            <a:ext cx="8863450" cy="2954655"/>
          </a:xfrm>
          <a:prstGeom prst="rect">
            <a:avLst/>
          </a:prstGeom>
          <a:noFill/>
        </p:spPr>
        <p:txBody>
          <a:bodyPr wrap="square" rtlCol="0">
            <a:spAutoFit/>
          </a:bodyPr>
          <a:lstStyle/>
          <a:p>
            <a:endParaRPr lang="en-US" sz="2400" b="1" noProof="0" dirty="0"/>
          </a:p>
          <a:p>
            <a:pPr algn="just"/>
            <a:r>
              <a:rPr lang="en-US" sz="2400" b="1" noProof="0" dirty="0">
                <a:latin typeface="Source Sans Pro" panose="020B0503030403020204" pitchFamily="34" charset="0"/>
                <a:ea typeface="Source Sans Pro" panose="020B0503030403020204" pitchFamily="34" charset="0"/>
              </a:rPr>
              <a:t>Outcome</a:t>
            </a:r>
            <a:r>
              <a:rPr lang="en-US" sz="2400" noProof="0" dirty="0">
                <a:latin typeface="Source Sans Pro" panose="020B0503030403020204" pitchFamily="34" charset="0"/>
                <a:ea typeface="Source Sans Pro" panose="020B0503030403020204" pitchFamily="34" charset="0"/>
              </a:rPr>
              <a:t>: - did I find my Family? </a:t>
            </a:r>
          </a:p>
          <a:p>
            <a:pPr marL="342900" indent="-342900" algn="just">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From 40S Ribosomal Complex</a:t>
            </a:r>
            <a:r>
              <a:rPr lang="en-US" sz="2400" noProof="0" dirty="0">
                <a:latin typeface="Source Sans Pro" panose="020B0503030403020204" pitchFamily="34" charset="0"/>
                <a:ea typeface="Source Sans Pro" panose="020B0503030403020204" pitchFamily="34" charset="0"/>
              </a:rPr>
              <a:t>: 3 out of 4 proteins were clustered together (cluster 4)</a:t>
            </a:r>
          </a:p>
          <a:p>
            <a:pPr marL="342900" indent="-342900" algn="just">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From Nop56p-associated pre-rRNA complex: </a:t>
            </a:r>
            <a:r>
              <a:rPr lang="en-US" sz="2400" noProof="0" dirty="0">
                <a:latin typeface="Source Sans Pro" panose="020B0503030403020204" pitchFamily="34" charset="0"/>
                <a:ea typeface="Source Sans Pro" panose="020B0503030403020204" pitchFamily="34" charset="0"/>
              </a:rPr>
              <a:t>4 out of 9 were clustered together.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Total number of Proteins in cluster 4: 13 </a:t>
            </a:r>
          </a:p>
          <a:p>
            <a:endParaRPr lang="en-US" noProof="0" dirty="0"/>
          </a:p>
        </p:txBody>
      </p:sp>
      <p:sp>
        <p:nvSpPr>
          <p:cNvPr id="84" name="TextBox 83">
            <a:extLst>
              <a:ext uri="{FF2B5EF4-FFF2-40B4-BE49-F238E27FC236}">
                <a16:creationId xmlns:a16="http://schemas.microsoft.com/office/drawing/2014/main" id="{0692B99A-25D6-876B-977C-49A97151F2D1}"/>
              </a:ext>
            </a:extLst>
          </p:cNvPr>
          <p:cNvSpPr txBox="1"/>
          <p:nvPr/>
        </p:nvSpPr>
        <p:spPr>
          <a:xfrm>
            <a:off x="15490782" y="30943641"/>
            <a:ext cx="5397475" cy="369331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Choosing a control :  - there I am again</a:t>
            </a:r>
          </a:p>
          <a:p>
            <a:pPr marL="342900" indent="-342900">
              <a:buFont typeface="Arial" panose="020B0604020202020204" pitchFamily="34" charset="0"/>
              <a:buChar char="•"/>
            </a:pPr>
            <a:r>
              <a:rPr lang="en-US" sz="2400" b="1" noProof="0" dirty="0"/>
              <a:t>40S Ribosomal Complex</a:t>
            </a:r>
            <a:r>
              <a:rPr lang="en-US" sz="2400" noProof="0" dirty="0"/>
              <a:t>: A complex that, according to CORUM data, exists and includes 4 proteins from our RBS (ribosome binding site) during mitosis </a:t>
            </a:r>
            <a:r>
              <a:rPr lang="en-US" sz="2400" b="1" noProof="0" dirty="0"/>
              <a:t>positive control </a:t>
            </a:r>
            <a:endParaRPr lang="en-US" sz="2400" noProof="0" dirty="0"/>
          </a:p>
          <a:p>
            <a:pPr marL="342900" indent="-342900">
              <a:buFont typeface="Arial" panose="020B0604020202020204" pitchFamily="34" charset="0"/>
              <a:buChar char="•"/>
            </a:pPr>
            <a:r>
              <a:rPr lang="en-US" sz="2400" noProof="0" dirty="0"/>
              <a:t>The proteins </a:t>
            </a:r>
            <a:r>
              <a:rPr lang="en-US" sz="2400" b="1" noProof="0" dirty="0"/>
              <a:t>UIMC1_HUMAN</a:t>
            </a:r>
            <a:r>
              <a:rPr lang="en-US" sz="2400" noProof="0" dirty="0"/>
              <a:t> and </a:t>
            </a:r>
            <a:r>
              <a:rPr lang="en-US" sz="2400" b="1" noProof="0" dirty="0"/>
              <a:t>LPPRC_HUMAN</a:t>
            </a:r>
            <a:r>
              <a:rPr lang="en-US" sz="2400" noProof="0" dirty="0"/>
              <a:t> were used as </a:t>
            </a:r>
            <a:r>
              <a:rPr lang="en-US" sz="2400" b="1" noProof="0" dirty="0"/>
              <a:t>negative controls</a:t>
            </a:r>
          </a:p>
          <a:p>
            <a:endParaRPr lang="en-US" noProof="0" dirty="0"/>
          </a:p>
        </p:txBody>
      </p:sp>
      <p:sp>
        <p:nvSpPr>
          <p:cNvPr id="85" name="Textfeld 42">
            <a:extLst>
              <a:ext uri="{FF2B5EF4-FFF2-40B4-BE49-F238E27FC236}">
                <a16:creationId xmlns:a16="http://schemas.microsoft.com/office/drawing/2014/main" id="{51C0C865-513A-31B1-BC04-D65F54F85A14}"/>
              </a:ext>
            </a:extLst>
          </p:cNvPr>
          <p:cNvSpPr txBox="1"/>
          <p:nvPr/>
        </p:nvSpPr>
        <p:spPr>
          <a:xfrm>
            <a:off x="15725617" y="37580168"/>
            <a:ext cx="4630034" cy="646331"/>
          </a:xfrm>
          <a:prstGeom prst="rect">
            <a:avLst/>
          </a:prstGeom>
          <a:noFill/>
        </p:spPr>
        <p:txBody>
          <a:bodyPr wrap="square" rtlCol="0">
            <a:spAutoFit/>
          </a:bodyPr>
          <a:lstStyle/>
          <a:p>
            <a:r>
              <a:rPr lang="en-US" sz="1200" b="1" noProof="0" dirty="0"/>
              <a:t>Fig. X </a:t>
            </a:r>
            <a:r>
              <a:rPr lang="en-US" sz="1200" b="1" i="1" noProof="0" dirty="0"/>
              <a:t>Heatmap of  accuracy for  </a:t>
            </a:r>
            <a:r>
              <a:rPr lang="en-US" sz="1200" b="1" i="1" noProof="0" dirty="0" err="1"/>
              <a:t>comibantions</a:t>
            </a:r>
            <a:r>
              <a:rPr lang="en-US" sz="1200" b="1" i="1" noProof="0" dirty="0"/>
              <a:t> of Parameters for DBSCAN: </a:t>
            </a:r>
            <a:r>
              <a:rPr lang="en-US" sz="1200" i="1" noProof="0" dirty="0" err="1"/>
              <a:t>Accuaracy</a:t>
            </a:r>
            <a:r>
              <a:rPr lang="en-US" sz="1200" i="1" noProof="0" dirty="0"/>
              <a:t> calculated on pos. and neg. controls, from </a:t>
            </a:r>
            <a:r>
              <a:rPr lang="en-US" sz="1200" noProof="0" dirty="0">
                <a:latin typeface="Source Sans Pro" panose="020B0503030403020204" pitchFamily="34" charset="0"/>
                <a:ea typeface="Source Sans Pro" panose="020B0503030403020204" pitchFamily="34" charset="0"/>
              </a:rPr>
              <a:t>ε (0.5-1.5) and </a:t>
            </a:r>
            <a:r>
              <a:rPr lang="en-US" sz="1200" noProof="0" dirty="0" err="1">
                <a:latin typeface="Source Sans Pro" panose="020B0503030403020204" pitchFamily="34" charset="0"/>
                <a:ea typeface="Source Sans Pro" panose="020B0503030403020204" pitchFamily="34" charset="0"/>
              </a:rPr>
              <a:t>MintPts</a:t>
            </a:r>
            <a:r>
              <a:rPr lang="en-US" sz="1200" noProof="0" dirty="0">
                <a:latin typeface="Source Sans Pro" panose="020B0503030403020204" pitchFamily="34" charset="0"/>
                <a:ea typeface="Source Sans Pro" panose="020B0503030403020204" pitchFamily="34" charset="0"/>
              </a:rPr>
              <a:t> (1-10).  Lower and higher ε lower the accuracy. </a:t>
            </a:r>
            <a:endParaRPr lang="en-US" sz="1200" noProof="0" dirty="0"/>
          </a:p>
        </p:txBody>
      </p:sp>
      <p:sp>
        <p:nvSpPr>
          <p:cNvPr id="86" name="Textfeld 42">
            <a:extLst>
              <a:ext uri="{FF2B5EF4-FFF2-40B4-BE49-F238E27FC236}">
                <a16:creationId xmlns:a16="http://schemas.microsoft.com/office/drawing/2014/main" id="{E7E3BFD5-B88F-923D-A725-BF06D94A593E}"/>
              </a:ext>
            </a:extLst>
          </p:cNvPr>
          <p:cNvSpPr txBox="1"/>
          <p:nvPr/>
        </p:nvSpPr>
        <p:spPr>
          <a:xfrm>
            <a:off x="23725031" y="30174604"/>
            <a:ext cx="5730810" cy="646331"/>
          </a:xfrm>
          <a:prstGeom prst="rect">
            <a:avLst/>
          </a:prstGeom>
          <a:noFill/>
        </p:spPr>
        <p:txBody>
          <a:bodyPr wrap="square" rtlCol="0">
            <a:spAutoFit/>
          </a:bodyPr>
          <a:lstStyle/>
          <a:p>
            <a:r>
              <a:rPr lang="en-US" sz="1200" b="1" noProof="0" dirty="0"/>
              <a:t>Fig. X Proteins in 2D </a:t>
            </a:r>
            <a:r>
              <a:rPr lang="en-US" sz="1200" b="1" noProof="0" dirty="0" err="1"/>
              <a:t>Pca</a:t>
            </a:r>
            <a:r>
              <a:rPr lang="en-US" sz="1200" b="1" noProof="0" dirty="0"/>
              <a:t> showing results from clustering method DBSCAN: </a:t>
            </a:r>
            <a:r>
              <a:rPr lang="en-US" sz="1200" noProof="0" dirty="0"/>
              <a:t>Only Proteins from RBPs in Mitosis where clustered. Dimension reduction on Data from Ctrl : COM and Peak </a:t>
            </a:r>
            <a:r>
              <a:rPr lang="en-US" sz="1200" noProof="0" dirty="0" err="1"/>
              <a:t>hight</a:t>
            </a:r>
            <a:r>
              <a:rPr lang="en-US" sz="1200" noProof="0" dirty="0"/>
              <a:t>. </a:t>
            </a:r>
            <a:r>
              <a:rPr lang="en-US" sz="1200" b="1" noProof="0" dirty="0">
                <a:latin typeface="Source Sans Pro" panose="020B0503030403020204" pitchFamily="34" charset="0"/>
                <a:ea typeface="Source Sans Pro" panose="020B0503030403020204" pitchFamily="34" charset="0"/>
              </a:rPr>
              <a:t>ε = 0.7 and </a:t>
            </a:r>
            <a:r>
              <a:rPr lang="en-US" sz="1200" b="1" noProof="0" dirty="0" err="1">
                <a:latin typeface="Source Sans Pro" panose="020B0503030403020204" pitchFamily="34" charset="0"/>
                <a:ea typeface="Source Sans Pro" panose="020B0503030403020204" pitchFamily="34" charset="0"/>
              </a:rPr>
              <a:t>MintPts</a:t>
            </a:r>
            <a:r>
              <a:rPr lang="en-US" sz="1200" b="1" noProof="0" dirty="0">
                <a:latin typeface="Source Sans Pro" panose="020B0503030403020204" pitchFamily="34" charset="0"/>
                <a:ea typeface="Source Sans Pro" panose="020B0503030403020204" pitchFamily="34" charset="0"/>
              </a:rPr>
              <a:t> = 4.</a:t>
            </a:r>
            <a:endParaRPr lang="en-US" sz="1200" noProof="0" dirty="0"/>
          </a:p>
        </p:txBody>
      </p:sp>
      <p:pic>
        <p:nvPicPr>
          <p:cNvPr id="87" name="Grafik 25">
            <a:extLst>
              <a:ext uri="{FF2B5EF4-FFF2-40B4-BE49-F238E27FC236}">
                <a16:creationId xmlns:a16="http://schemas.microsoft.com/office/drawing/2014/main" id="{FF2B16C0-4D27-B3B0-9EF9-A38D106ADDD4}"/>
              </a:ext>
            </a:extLst>
          </p:cNvPr>
          <p:cNvPicPr>
            <a:picLocks noChangeAspect="1"/>
          </p:cNvPicPr>
          <p:nvPr/>
        </p:nvPicPr>
        <p:blipFill>
          <a:blip/>
          <a:stretch>
            <a:fillRect/>
          </a:stretch>
        </p:blipFill>
        <p:spPr>
          <a:xfrm>
            <a:off x="26906569" y="33253913"/>
            <a:ext cx="1935132" cy="2031324"/>
          </a:xfrm>
          <a:prstGeom prst="rect">
            <a:avLst/>
          </a:prstGeom>
        </p:spPr>
      </p:pic>
      <p:sp>
        <p:nvSpPr>
          <p:cNvPr id="6" name="Textfeld 5">
            <a:extLst>
              <a:ext uri="{FF2B5EF4-FFF2-40B4-BE49-F238E27FC236}">
                <a16:creationId xmlns:a16="http://schemas.microsoft.com/office/drawing/2014/main" id="{61B3F6F8-8981-FA8F-4671-E329864AA8D1}"/>
              </a:ext>
            </a:extLst>
          </p:cNvPr>
          <p:cNvSpPr txBox="1"/>
          <p:nvPr/>
        </p:nvSpPr>
        <p:spPr>
          <a:xfrm>
            <a:off x="649841" y="7218353"/>
            <a:ext cx="6487588" cy="5262979"/>
          </a:xfrm>
          <a:prstGeom prst="rect">
            <a:avLst/>
          </a:prstGeom>
          <a:noFill/>
        </p:spPr>
        <p:txBody>
          <a:bodyPr wrap="square" rtlCol="0">
            <a:spAutoFit/>
          </a:bodyPr>
          <a:lstStyle/>
          <a:p>
            <a:pPr marL="342900" indent="-342900">
              <a:buFont typeface="Arial" panose="020B0604020202020204" pitchFamily="34" charset="0"/>
              <a:buChar char="•"/>
            </a:pPr>
            <a:r>
              <a:rPr lang="en-US" sz="2400" noProof="0" dirty="0"/>
              <a:t>Reproducibility assessed via Spearman correlation between all replicate–fraction combinations</a:t>
            </a:r>
          </a:p>
          <a:p>
            <a:pPr marL="342900" indent="-342900">
              <a:buFont typeface="Arial" panose="020B0604020202020204" pitchFamily="34" charset="0"/>
              <a:buChar char="•"/>
            </a:pPr>
            <a:r>
              <a:rPr lang="en-US" sz="2400" noProof="0" dirty="0"/>
              <a:t>Analysis performed separately for RNase and control conditions</a:t>
            </a:r>
          </a:p>
          <a:p>
            <a:pPr marL="342900" indent="-342900">
              <a:buFont typeface="Arial" panose="020B0604020202020204" pitchFamily="34" charset="0"/>
              <a:buChar char="•"/>
            </a:pPr>
            <a:r>
              <a:rPr lang="en-US" sz="2400" noProof="0" dirty="0"/>
              <a:t>Resulting correlation coefficients (r-values) were visualized in heatmap</a:t>
            </a:r>
          </a:p>
          <a:p>
            <a:pPr marL="342900" indent="-342900">
              <a:buFont typeface="Arial" panose="020B0604020202020204" pitchFamily="34" charset="0"/>
              <a:buChar char="•"/>
            </a:pPr>
            <a:r>
              <a:rPr lang="en-US" sz="2400" noProof="0" dirty="0"/>
              <a:t>High reproducibility indicated by strong correlations between replicates of the same fraction</a:t>
            </a:r>
          </a:p>
          <a:p>
            <a:pPr marL="342900" indent="-342900">
              <a:buFont typeface="Arial" panose="020B0604020202020204" pitchFamily="34" charset="0"/>
              <a:buChar char="•"/>
            </a:pPr>
            <a:r>
              <a:rPr lang="en-US" sz="2400" noProof="0" dirty="0"/>
              <a:t>Appears on the heatmap as a diagonal patter in 3x3 blocks, evident in both treatments</a:t>
            </a:r>
          </a:p>
          <a:p>
            <a:pPr marL="342900" indent="-342900">
              <a:buFont typeface="Arial" panose="020B0604020202020204" pitchFamily="34" charset="0"/>
              <a:buChar char="•"/>
            </a:pPr>
            <a:r>
              <a:rPr lang="en-US" sz="2400" noProof="0" dirty="0"/>
              <a:t>So the RBPs are very much real, including </a:t>
            </a:r>
            <a:r>
              <a:rPr lang="en-US" sz="2400" noProof="0" dirty="0" err="1"/>
              <a:t>RiboSix</a:t>
            </a:r>
            <a:endParaRPr lang="en-US" sz="2400" noProof="0" dirty="0"/>
          </a:p>
        </p:txBody>
      </p:sp>
      <p:sp>
        <p:nvSpPr>
          <p:cNvPr id="8" name="Textfeld 7">
            <a:extLst>
              <a:ext uri="{FF2B5EF4-FFF2-40B4-BE49-F238E27FC236}">
                <a16:creationId xmlns:a16="http://schemas.microsoft.com/office/drawing/2014/main" id="{2AA4E3EC-2BE2-89BA-4E22-85412F733920}"/>
              </a:ext>
            </a:extLst>
          </p:cNvPr>
          <p:cNvSpPr txBox="1"/>
          <p:nvPr/>
        </p:nvSpPr>
        <p:spPr>
          <a:xfrm>
            <a:off x="15571016" y="17407315"/>
            <a:ext cx="6594503" cy="7109639"/>
          </a:xfrm>
          <a:prstGeom prst="rect">
            <a:avLst/>
          </a:prstGeom>
          <a:noFill/>
        </p:spPr>
        <p:txBody>
          <a:bodyPr wrap="square" rtlCol="0">
            <a:spAutoFit/>
          </a:bodyPr>
          <a:lstStyle/>
          <a:p>
            <a:endParaRPr lang="en-US" sz="2400" b="1" noProof="0" dirty="0"/>
          </a:p>
          <a:p>
            <a:r>
              <a:rPr lang="en-US" sz="2400" b="1" noProof="0" dirty="0"/>
              <a:t>Comparative Shift Analysis</a:t>
            </a:r>
            <a:endParaRPr lang="en-US" sz="2400" noProof="0" dirty="0"/>
          </a:p>
          <a:p>
            <a:pPr marL="285750" indent="-285750">
              <a:buFont typeface="Arial" panose="020B0604020202020204" pitchFamily="34" charset="0"/>
              <a:buChar char="•"/>
            </a:pPr>
            <a:r>
              <a:rPr lang="en-US" sz="2400" noProof="0" dirty="0"/>
              <a:t>The same shift analysis pipeline was applied to non-synchronized HeLa cells </a:t>
            </a:r>
          </a:p>
          <a:p>
            <a:pPr marL="285750" indent="-285750">
              <a:buFont typeface="Arial" panose="020B0604020202020204" pitchFamily="34" charset="0"/>
              <a:buChar char="•"/>
            </a:pPr>
            <a:r>
              <a:rPr lang="en-US" sz="2400" noProof="0" dirty="0"/>
              <a:t>Scatterplot compares shift distances between mitotic and non-synchronized conditions</a:t>
            </a:r>
          </a:p>
          <a:p>
            <a:pPr marL="285750" indent="-285750" algn="just">
              <a:buFont typeface="Arial" panose="020B0604020202020204" pitchFamily="34" charset="0"/>
              <a:buChar char="•"/>
            </a:pPr>
            <a:r>
              <a:rPr lang="en-US" sz="2400" noProof="0" dirty="0"/>
              <a:t>Each point = one protein; position reflects condition-specific RNA dependence</a:t>
            </a:r>
          </a:p>
          <a:p>
            <a:pPr marL="285750" indent="-285750">
              <a:buFont typeface="Arial" panose="020B0604020202020204" pitchFamily="34" charset="0"/>
              <a:buChar char="•"/>
            </a:pPr>
            <a:r>
              <a:rPr lang="en-US" sz="2400" noProof="0" dirty="0"/>
              <a:t>Red dashed identity line represents equal shift in both conditions</a:t>
            </a:r>
          </a:p>
          <a:p>
            <a:pPr marL="285750" indent="-285750">
              <a:buFont typeface="Arial" panose="020B0604020202020204" pitchFamily="34" charset="0"/>
              <a:buChar char="•"/>
            </a:pPr>
            <a:r>
              <a:rPr lang="en-US" sz="2400" noProof="0" dirty="0"/>
              <a:t>Proteins highlighted in dark red below the identity line show significant RNA dependency exclusively during mitosis</a:t>
            </a:r>
          </a:p>
          <a:p>
            <a:pPr marL="285750" indent="-285750">
              <a:buFont typeface="Arial" panose="020B0604020202020204" pitchFamily="34" charset="0"/>
              <a:buChar char="•"/>
            </a:pPr>
            <a:r>
              <a:rPr lang="en-US" sz="2400" noProof="0" dirty="0"/>
              <a:t>These proteins likely exhibit mitosis-specific activity, as no significant shift was observed in the non-synchronized condition </a:t>
            </a:r>
          </a:p>
          <a:p>
            <a:pPr marL="285750" indent="-285750">
              <a:buFont typeface="Arial" panose="020B0604020202020204" pitchFamily="34" charset="0"/>
              <a:buChar char="•"/>
            </a:pPr>
            <a:endParaRPr lang="en-US" sz="2400" noProof="0" dirty="0"/>
          </a:p>
          <a:p>
            <a:pPr marL="285750" indent="-285750">
              <a:buFont typeface="Arial" panose="020B0604020202020204" pitchFamily="34" charset="0"/>
              <a:buChar char="•"/>
            </a:pPr>
            <a:endParaRPr lang="en-US" sz="2400" noProof="0" dirty="0"/>
          </a:p>
          <a:p>
            <a:pPr marL="285750" indent="-285750">
              <a:buFont typeface="Arial" panose="020B0604020202020204" pitchFamily="34" charset="0"/>
              <a:buChar char="•"/>
            </a:pPr>
            <a:endParaRPr lang="en-US" sz="2400" noProof="0" dirty="0"/>
          </a:p>
        </p:txBody>
      </p:sp>
      <p:sp>
        <p:nvSpPr>
          <p:cNvPr id="12" name="Textfeld 11">
            <a:extLst>
              <a:ext uri="{FF2B5EF4-FFF2-40B4-BE49-F238E27FC236}">
                <a16:creationId xmlns:a16="http://schemas.microsoft.com/office/drawing/2014/main" id="{07BA545E-FE79-BC08-D94C-8D9CD8317AFA}"/>
              </a:ext>
            </a:extLst>
          </p:cNvPr>
          <p:cNvSpPr txBox="1"/>
          <p:nvPr/>
        </p:nvSpPr>
        <p:spPr>
          <a:xfrm>
            <a:off x="15698166" y="23600530"/>
            <a:ext cx="13226290"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Results</a:t>
            </a:r>
          </a:p>
          <a:p>
            <a:pPr lvl="0">
              <a:defRPr/>
            </a:pPr>
            <a:r>
              <a:rPr lang="en-US" sz="2400" noProof="0" dirty="0"/>
              <a:t>In total, 237 RBPs previously classified as significant fall into the group of only active in mitosis. One of them is </a:t>
            </a:r>
            <a:r>
              <a:rPr lang="en-US" sz="2400" noProof="0" dirty="0" err="1"/>
              <a:t>RiboSix</a:t>
            </a:r>
            <a:r>
              <a:rPr lang="en-US" sz="2400" noProof="0" dirty="0"/>
              <a:t>, suggesting that mitosis is his active season in the village of HeLa.</a:t>
            </a:r>
            <a:endParaRPr kumimoji="0" lang="en-US" sz="240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1391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B587A-1248-991F-AF53-492434795FA1}"/>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5B1D9115-5A79-A14E-0877-9563619085A2}"/>
              </a:ext>
            </a:extLst>
          </p:cNvPr>
          <p:cNvGraphicFramePr>
            <a:graphicFrameLocks noChangeAspect="1"/>
          </p:cNvGraphicFramePr>
          <p:nvPr>
            <p:custDataLst>
              <p:tags r:id="rId1"/>
            </p:custDataLst>
            <p:extLst>
              <p:ext uri="{D42A27DB-BD31-4B8C-83A1-F6EECF244321}">
                <p14:modId xmlns:p14="http://schemas.microsoft.com/office/powerpoint/2010/main" val="31682403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0A529577-249A-9897-9DDF-C5848ED7F3B0}"/>
                          </a:ext>
                        </a:extLst>
                      </p:cNvPr>
                      <p:cNvPicPr/>
                      <p:nvPr/>
                    </p:nvPicPr>
                    <p:blipFill>
                      <a:blip/>
                      <a:stretch>
                        <a:fillRect/>
                      </a:stretch>
                    </p:blipFill>
                    <p:spPr>
                      <a:xfrm>
                        <a:off x="1588" y="1588"/>
                        <a:ext cx="1227" cy="1588"/>
                      </a:xfrm>
                      <a:prstGeom prst="rect">
                        <a:avLst/>
                      </a:prstGeom>
                    </p:spPr>
                  </p:pic>
                </p:oleObj>
              </mc:Fallback>
            </mc:AlternateContent>
          </a:graphicData>
        </a:graphic>
      </p:graphicFrame>
      <p:sp>
        <p:nvSpPr>
          <p:cNvPr id="13" name="Ecken des Rechtecks auf der gleichen Seite abrunden 12">
            <a:extLst>
              <a:ext uri="{FF2B5EF4-FFF2-40B4-BE49-F238E27FC236}">
                <a16:creationId xmlns:a16="http://schemas.microsoft.com/office/drawing/2014/main" id="{53FDBF45-C0B2-E9D2-F244-DEBA258CA410}"/>
              </a:ext>
            </a:extLst>
          </p:cNvPr>
          <p:cNvSpPr/>
          <p:nvPr/>
        </p:nvSpPr>
        <p:spPr>
          <a:xfrm>
            <a:off x="603395" y="5960175"/>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pic>
        <p:nvPicPr>
          <p:cNvPr id="2" name="Grafik 1" descr="Ein Bild, das Entwurf, Zeichnung, Darstellung, Clipart enthält.&#10;&#10;KI-generierte Inhalte können fehlerhaft sein.">
            <a:extLst>
              <a:ext uri="{FF2B5EF4-FFF2-40B4-BE49-F238E27FC236}">
                <a16:creationId xmlns:a16="http://schemas.microsoft.com/office/drawing/2014/main" id="{94B45535-E5F0-17EB-A323-C7C922DB61D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6113905" y="5119308"/>
            <a:ext cx="3581400" cy="3784600"/>
          </a:xfrm>
          <a:prstGeom prst="rect">
            <a:avLst/>
          </a:prstGeom>
        </p:spPr>
      </p:pic>
      <p:sp>
        <p:nvSpPr>
          <p:cNvPr id="27" name="Rechteck 26">
            <a:extLst>
              <a:ext uri="{FF2B5EF4-FFF2-40B4-BE49-F238E27FC236}">
                <a16:creationId xmlns:a16="http://schemas.microsoft.com/office/drawing/2014/main" id="{AB721096-EABB-47D5-BA57-7DDD673396E9}"/>
              </a:ext>
            </a:extLst>
          </p:cNvPr>
          <p:cNvSpPr/>
          <p:nvPr/>
        </p:nvSpPr>
        <p:spPr>
          <a:xfrm>
            <a:off x="-5" y="-1"/>
            <a:ext cx="19751040" cy="3207375"/>
          </a:xfrm>
          <a:prstGeom prst="rect">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rgbClr val="B32F27"/>
              </a:solidFill>
            </a:endParaRPr>
          </a:p>
        </p:txBody>
      </p:sp>
      <p:sp>
        <p:nvSpPr>
          <p:cNvPr id="10" name="Abgerundetes Rechteck 9">
            <a:extLst>
              <a:ext uri="{FF2B5EF4-FFF2-40B4-BE49-F238E27FC236}">
                <a16:creationId xmlns:a16="http://schemas.microsoft.com/office/drawing/2014/main" id="{07E469E4-2C12-60A8-4B8F-A3CBAD877C56}"/>
              </a:ext>
            </a:extLst>
          </p:cNvPr>
          <p:cNvSpPr/>
          <p:nvPr/>
        </p:nvSpPr>
        <p:spPr>
          <a:xfrm>
            <a:off x="603395" y="5960176"/>
            <a:ext cx="14295600" cy="6163070"/>
          </a:xfrm>
          <a:prstGeom prst="roundRect">
            <a:avLst>
              <a:gd name="adj" fmla="val 5870"/>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C1044523-03E5-0683-6A94-B5BC65F1508D}"/>
              </a:ext>
            </a:extLst>
          </p:cNvPr>
          <p:cNvSpPr/>
          <p:nvPr/>
        </p:nvSpPr>
        <p:spPr>
          <a:xfrm>
            <a:off x="15351517" y="15614452"/>
            <a:ext cx="14295600" cy="7624259"/>
          </a:xfrm>
          <a:prstGeom prst="roundRect">
            <a:avLst>
              <a:gd name="adj" fmla="val 416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39B664CB-6791-D042-004A-555F0ED8B833}"/>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9544D042-C9E0-7325-4242-F51D1036A440}"/>
              </a:ext>
            </a:extLst>
          </p:cNvPr>
          <p:cNvSpPr/>
          <p:nvPr/>
        </p:nvSpPr>
        <p:spPr>
          <a:xfrm>
            <a:off x="745254" y="5993874"/>
            <a:ext cx="14050091" cy="62348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Reproducibility Analysis: Am I real? </a:t>
            </a:r>
          </a:p>
        </p:txBody>
      </p:sp>
      <p:sp>
        <p:nvSpPr>
          <p:cNvPr id="11" name="Rechteck 10">
            <a:extLst>
              <a:ext uri="{FF2B5EF4-FFF2-40B4-BE49-F238E27FC236}">
                <a16:creationId xmlns:a16="http://schemas.microsoft.com/office/drawing/2014/main" id="{4C65971C-E9A1-73BA-77FF-3D1C6557B983}"/>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8" name="Picture 8">
            <a:extLst>
              <a:ext uri="{FF2B5EF4-FFF2-40B4-BE49-F238E27FC236}">
                <a16:creationId xmlns:a16="http://schemas.microsoft.com/office/drawing/2014/main" id="{9D79C330-60F4-8773-505B-F75CBE3628F9}"/>
              </a:ext>
            </a:extLst>
          </p:cNvPr>
          <p:cNvPicPr>
            <a:picLocks noChangeAspect="1"/>
          </p:cNvPicPr>
          <p:nvPr/>
        </p:nvPicPr>
        <p:blipFill>
          <a:blip/>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54248C58-F361-D873-4A96-021AA6E7B87F}"/>
              </a:ext>
            </a:extLst>
          </p:cNvPr>
          <p:cNvPicPr>
            <a:picLocks noChangeAspect="1"/>
          </p:cNvPicPr>
          <p:nvPr/>
        </p:nvPicPr>
        <p:blipFill>
          <a:blip/>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5A6AF2BE-7489-736C-BD82-D37DD93A2CB7}"/>
              </a:ext>
            </a:extLst>
          </p:cNvPr>
          <p:cNvSpPr txBox="1"/>
          <p:nvPr/>
        </p:nvSpPr>
        <p:spPr>
          <a:xfrm>
            <a:off x="509675" y="3331941"/>
            <a:ext cx="14528007" cy="2554545"/>
          </a:xfrm>
          <a:prstGeom prst="rect">
            <a:avLst/>
          </a:prstGeom>
          <a:noFill/>
        </p:spPr>
        <p:txBody>
          <a:bodyPr wrap="square" rtlCol="0">
            <a:spAutoFit/>
          </a:bodyPr>
          <a:lstStyle/>
          <a:p>
            <a:r>
              <a:rPr lang="en-US" sz="4000" b="1"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69440854-061B-191C-D149-E73625FB121E}"/>
              </a:ext>
            </a:extLst>
          </p:cNvPr>
          <p:cNvSpPr txBox="1"/>
          <p:nvPr/>
        </p:nvSpPr>
        <p:spPr>
          <a:xfrm>
            <a:off x="15585286" y="3331941"/>
            <a:ext cx="13785052" cy="5663089"/>
          </a:xfrm>
          <a:prstGeom prst="rect">
            <a:avLst/>
          </a:prstGeom>
          <a:noFill/>
        </p:spPr>
        <p:txBody>
          <a:bodyPr wrap="square" rtlCol="0">
            <a:spAutoFit/>
          </a:bodyPr>
          <a:lstStyle/>
          <a:p>
            <a:r>
              <a:rPr lang="en-US" sz="4000" b="1" noProof="0" dirty="0"/>
              <a:t>Our Goal: Hunting RNA-Binding Proteins in the </a:t>
            </a:r>
            <a:r>
              <a:rPr lang="en-US" sz="4000" b="1" noProof="0" dirty="0" err="1"/>
              <a:t>DeeP</a:t>
            </a:r>
            <a:endParaRPr lang="en-US" sz="4000" b="1" noProof="0" dirty="0"/>
          </a:p>
          <a:p>
            <a:pPr algn="just"/>
            <a:r>
              <a:rPr lang="en-US" sz="2400" noProof="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pPr algn="just"/>
            <a:endParaRPr lang="en-US" sz="1000" b="1" noProof="0" dirty="0"/>
          </a:p>
          <a:p>
            <a:r>
              <a:rPr lang="en-US" sz="2400" b="1" noProof="0" dirty="0"/>
              <a:t>To uncover potential RBPs, we performed the following key steps:</a:t>
            </a:r>
          </a:p>
          <a:p>
            <a:pPr marL="342900" indent="-342900">
              <a:buFont typeface="Arial" panose="020B0604020202020204" pitchFamily="34" charset="0"/>
              <a:buChar char="•"/>
            </a:pPr>
            <a:r>
              <a:rPr lang="en-US" sz="2400" noProof="0" dirty="0"/>
              <a:t>Reproducibility analysis</a:t>
            </a:r>
          </a:p>
          <a:p>
            <a:pPr marL="342900" indent="-342900">
              <a:buFont typeface="Arial" panose="020B0604020202020204" pitchFamily="34" charset="0"/>
              <a:buChar char="•"/>
            </a:pPr>
            <a:r>
              <a:rPr lang="en-US" sz="2400" noProof="0" dirty="0"/>
              <a:t>Normalization of the data</a:t>
            </a:r>
          </a:p>
          <a:p>
            <a:pPr marL="342900" indent="-342900">
              <a:buFont typeface="Arial" panose="020B0604020202020204" pitchFamily="34" charset="0"/>
              <a:buChar char="•"/>
            </a:pPr>
            <a:r>
              <a:rPr lang="en-US" sz="2400" noProof="0" dirty="0"/>
              <a:t>Peak characterization</a:t>
            </a:r>
          </a:p>
          <a:p>
            <a:pPr marL="342900" indent="-342900">
              <a:buFont typeface="Arial" panose="020B0604020202020204" pitchFamily="34" charset="0"/>
              <a:buChar char="•"/>
            </a:pPr>
            <a:r>
              <a:rPr lang="en-US" sz="2400" noProof="0" dirty="0"/>
              <a:t>Shift analysis, where a left shift in the RNase condition indicates RBP behavior</a:t>
            </a:r>
          </a:p>
          <a:p>
            <a:pPr marL="342900" indent="-342900">
              <a:buFont typeface="Arial" panose="020B0604020202020204" pitchFamily="34" charset="0"/>
              <a:buChar char="•"/>
            </a:pPr>
            <a:endParaRPr lang="en-US" sz="1000" noProof="0" dirty="0"/>
          </a:p>
          <a:p>
            <a:r>
              <a:rPr lang="en-US" sz="2400" b="1" noProof="0" dirty="0"/>
              <a:t>To gain deeper insights, we extended the analysis by:</a:t>
            </a:r>
          </a:p>
          <a:p>
            <a:pPr marL="342900" indent="-342900">
              <a:buFont typeface="Arial" panose="020B0604020202020204" pitchFamily="34" charset="0"/>
              <a:buChar char="•"/>
            </a:pPr>
            <a:r>
              <a:rPr lang="en-US" sz="2400" noProof="0" dirty="0"/>
              <a:t>Identifying RBPs specifically active during mitosis</a:t>
            </a:r>
          </a:p>
          <a:p>
            <a:pPr marL="342900" indent="-342900">
              <a:buFont typeface="Arial" panose="020B0604020202020204" pitchFamily="34" charset="0"/>
              <a:buChar char="•"/>
            </a:pPr>
            <a:r>
              <a:rPr lang="en-US" sz="2400" noProof="0" dirty="0"/>
              <a:t>Clustering peak characteristics to reveal potential complexes</a:t>
            </a:r>
          </a:p>
          <a:p>
            <a:pPr marL="342900" indent="-342900">
              <a:buFont typeface="Arial" panose="020B0604020202020204" pitchFamily="34" charset="0"/>
              <a:buChar char="•"/>
            </a:pPr>
            <a:r>
              <a:rPr lang="en-US" sz="2400" noProof="0" dirty="0"/>
              <a:t>Performing linear regression to predict molecular weight from peak data</a:t>
            </a:r>
          </a:p>
        </p:txBody>
      </p:sp>
      <p:cxnSp>
        <p:nvCxnSpPr>
          <p:cNvPr id="9" name="Gerade Verbindung 8">
            <a:extLst>
              <a:ext uri="{FF2B5EF4-FFF2-40B4-BE49-F238E27FC236}">
                <a16:creationId xmlns:a16="http://schemas.microsoft.com/office/drawing/2014/main" id="{A2DDCFE7-2E6F-EC6B-340B-A860E1F4E669}"/>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FAFF94F7-6FEF-D679-08C0-79748FA93196}"/>
              </a:ext>
            </a:extLst>
          </p:cNvPr>
          <p:cNvSpPr/>
          <p:nvPr/>
        </p:nvSpPr>
        <p:spPr>
          <a:xfrm>
            <a:off x="-4" y="38655105"/>
            <a:ext cx="30275215" cy="4181278"/>
          </a:xfrm>
          <a:prstGeom prst="rect">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B1593B7F-15F3-EB9C-3238-CB7CB07C528C}"/>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0D69BEF3-1E55-6382-E67A-19CD1ED721B6}"/>
              </a:ext>
            </a:extLst>
          </p:cNvPr>
          <p:cNvSpPr txBox="1"/>
          <p:nvPr/>
        </p:nvSpPr>
        <p:spPr>
          <a:xfrm>
            <a:off x="577290" y="38784275"/>
            <a:ext cx="29521869" cy="4245714"/>
          </a:xfrm>
          <a:prstGeom prst="rect">
            <a:avLst/>
          </a:prstGeom>
          <a:noFill/>
        </p:spPr>
        <p:txBody>
          <a:bodyPr wrap="square" rtlCol="0">
            <a:spAutoFit/>
          </a:bodyPr>
          <a:lstStyle/>
          <a:p>
            <a:r>
              <a:rPr lang="en-US" sz="4000" b="1" noProof="0" dirty="0">
                <a:solidFill>
                  <a:schemeClr val="bg1"/>
                </a:solidFill>
                <a:latin typeface="Source Sans Pro" panose="020B0503030403020204" pitchFamily="34" charset="0"/>
                <a:ea typeface="Source Sans Pro" panose="020B0503030403020204" pitchFamily="34" charset="0"/>
              </a:rPr>
              <a:t>Main Findings</a:t>
            </a:r>
          </a:p>
          <a:p>
            <a:pPr marL="571500" indent="-571500">
              <a:lnSpc>
                <a:spcPct val="150000"/>
              </a:lnSpc>
              <a:buFont typeface="Wingdings" pitchFamily="2" charset="2"/>
              <a:buChar char="à"/>
            </a:pPr>
            <a:r>
              <a:rPr lang="en-US" sz="2600" dirty="0">
                <a:solidFill>
                  <a:schemeClr val="bg1"/>
                </a:solidFill>
                <a:latin typeface="Source Sans Pro" panose="020B0503030403020204" pitchFamily="34" charset="0"/>
                <a:ea typeface="Source Sans Pro" panose="020B0503030403020204" pitchFamily="34" charset="0"/>
                <a:sym typeface="Wingdings" pitchFamily="2" charset="2"/>
              </a:rPr>
              <a:t>Out of 7.159 </a:t>
            </a:r>
            <a:r>
              <a:rPr lang="en-US" sz="2600" dirty="0" err="1">
                <a:solidFill>
                  <a:schemeClr val="bg1"/>
                </a:solidFill>
                <a:latin typeface="Source Sans Pro" panose="020B0503030403020204" pitchFamily="34" charset="0"/>
                <a:ea typeface="Source Sans Pro" panose="020B0503030403020204" pitchFamily="34" charset="0"/>
                <a:sym typeface="Wingdings" pitchFamily="2" charset="2"/>
              </a:rPr>
              <a:t>analysed</a:t>
            </a:r>
            <a:r>
              <a:rPr lang="en-US" sz="2600" dirty="0">
                <a:solidFill>
                  <a:schemeClr val="bg1"/>
                </a:solidFill>
                <a:latin typeface="Source Sans Pro" panose="020B0503030403020204" pitchFamily="34" charset="0"/>
                <a:ea typeface="Source Sans Pro" panose="020B0503030403020204" pitchFamily="34" charset="0"/>
                <a:sym typeface="Wingdings" pitchFamily="2" charset="2"/>
              </a:rPr>
              <a:t> proteins </a:t>
            </a:r>
            <a:r>
              <a:rPr lang="de-DE" sz="2600" b="1" dirty="0">
                <a:solidFill>
                  <a:schemeClr val="bg1"/>
                </a:solidFill>
                <a:latin typeface="Source Sans Pro" panose="020B0503030403020204" pitchFamily="34" charset="0"/>
                <a:ea typeface="Source Sans Pro" panose="020B0503030403020204" pitchFamily="34" charset="0"/>
              </a:rPr>
              <a:t>749 RNA-</a:t>
            </a:r>
            <a:r>
              <a:rPr lang="de-DE" sz="2600" b="1" dirty="0" err="1">
                <a:solidFill>
                  <a:schemeClr val="bg1"/>
                </a:solidFill>
                <a:latin typeface="Source Sans Pro" panose="020B0503030403020204" pitchFamily="34" charset="0"/>
                <a:ea typeface="Source Sans Pro" panose="020B0503030403020204" pitchFamily="34" charset="0"/>
              </a:rPr>
              <a:t>binding</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proteins</a:t>
            </a:r>
            <a:r>
              <a:rPr lang="de-DE" sz="2600" b="1" dirty="0">
                <a:solidFill>
                  <a:schemeClr val="bg1"/>
                </a:solidFill>
                <a:latin typeface="Source Sans Pro" panose="020B0503030403020204" pitchFamily="34" charset="0"/>
                <a:ea typeface="Source Sans Pro" panose="020B0503030403020204" pitchFamily="34" charset="0"/>
              </a:rPr>
              <a:t> (RBPs) </a:t>
            </a:r>
            <a:r>
              <a:rPr lang="de-DE" sz="2600" dirty="0" err="1">
                <a:solidFill>
                  <a:schemeClr val="bg1"/>
                </a:solidFill>
                <a:latin typeface="Source Sans Pro" panose="020B0503030403020204" pitchFamily="34" charset="0"/>
                <a:ea typeface="Source Sans Pro" panose="020B0503030403020204" pitchFamily="34" charset="0"/>
              </a:rPr>
              <a:t>were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identified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based</a:t>
            </a:r>
            <a:r>
              <a:rPr lang="de-DE" sz="2600" dirty="0">
                <a:solidFill>
                  <a:schemeClr val="bg1"/>
                </a:solidFill>
                <a:latin typeface="Source Sans Pro" panose="020B0503030403020204" pitchFamily="34" charset="0"/>
                <a:ea typeface="Source Sans Pro" panose="020B0503030403020204" pitchFamily="34" charset="0"/>
              </a:rPr>
              <a:t> on </a:t>
            </a:r>
            <a:r>
              <a:rPr lang="de-DE" sz="2600" dirty="0" err="1">
                <a:solidFill>
                  <a:schemeClr val="bg1"/>
                </a:solidFill>
                <a:latin typeface="Source Sans Pro" panose="020B0503030403020204" pitchFamily="34" charset="0"/>
                <a:ea typeface="Source Sans Pro" panose="020B0503030403020204" pitchFamily="34" charset="0"/>
              </a:rPr>
              <a:t>significant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distribution</a:t>
            </a:r>
            <a:endParaRPr lang="de-DE" sz="2600" dirty="0">
              <a:solidFill>
                <a:schemeClr val="bg1"/>
              </a:solidFill>
              <a:latin typeface="Source Sans Pro" panose="020B0503030403020204" pitchFamily="34" charset="0"/>
              <a:ea typeface="Source Sans Pro" panose="020B0503030403020204" pitchFamily="34" charset="0"/>
            </a:endParaRPr>
          </a:p>
          <a:p>
            <a:pPr marL="571500" indent="-571500">
              <a:lnSpc>
                <a:spcPct val="150000"/>
              </a:lnSpc>
              <a:buFont typeface="Wingdings" pitchFamily="2" charset="2"/>
              <a:buChar char="à"/>
            </a:pPr>
            <a:r>
              <a:rPr lang="de-DE" sz="2600" dirty="0" err="1">
                <a:solidFill>
                  <a:schemeClr val="bg1"/>
                </a:solidFill>
                <a:latin typeface="Source Sans Pro" panose="020B0503030403020204" pitchFamily="34" charset="0"/>
                <a:ea typeface="Source Sans Pro" panose="020B0503030403020204" pitchFamily="34" charset="0"/>
              </a:rPr>
              <a:t>Of</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these</a:t>
            </a:r>
            <a:r>
              <a:rPr lang="de-DE" sz="2600" dirty="0">
                <a:solidFill>
                  <a:schemeClr val="bg1"/>
                </a:solidFill>
                <a:latin typeface="Source Sans Pro" panose="020B0503030403020204" pitchFamily="34" charset="0"/>
                <a:ea typeface="Source Sans Pro" panose="020B0503030403020204" pitchFamily="34" charset="0"/>
              </a:rPr>
              <a:t>, 230 RBPs </a:t>
            </a:r>
            <a:r>
              <a:rPr lang="de-DE" sz="2600" dirty="0" err="1">
                <a:solidFill>
                  <a:schemeClr val="bg1"/>
                </a:solidFill>
                <a:latin typeface="Source Sans Pro" panose="020B0503030403020204" pitchFamily="34" charset="0"/>
                <a:ea typeface="Source Sans Pro" panose="020B0503030403020204" pitchFamily="34" charset="0"/>
              </a:rPr>
              <a:t>are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known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UniProt-annotated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while</a:t>
            </a:r>
            <a:r>
              <a:rPr lang="de-DE" sz="2600" dirty="0">
                <a:solidFill>
                  <a:schemeClr val="bg1"/>
                </a:solidFill>
                <a:latin typeface="Source Sans Pro" panose="020B0503030403020204" pitchFamily="34" charset="0"/>
                <a:ea typeface="Source Sans Pro" panose="020B0503030403020204" pitchFamily="34" charset="0"/>
              </a:rPr>
              <a:t> </a:t>
            </a:r>
            <a:r>
              <a:rPr lang="de-DE" sz="2600" b="1" dirty="0">
                <a:solidFill>
                  <a:schemeClr val="bg1"/>
                </a:solidFill>
                <a:latin typeface="Source Sans Pro" panose="020B0503030403020204" pitchFamily="34" charset="0"/>
                <a:ea typeface="Source Sans Pro" panose="020B0503030403020204" pitchFamily="34" charset="0"/>
              </a:rPr>
              <a:t>564 </a:t>
            </a:r>
            <a:r>
              <a:rPr lang="de-DE" sz="2600" b="1" dirty="0" err="1">
                <a:solidFill>
                  <a:schemeClr val="bg1"/>
                </a:solidFill>
                <a:latin typeface="Source Sans Pro" panose="020B0503030403020204" pitchFamily="34" charset="0"/>
                <a:ea typeface="Source Sans Pro" panose="020B0503030403020204" pitchFamily="34" charset="0"/>
              </a:rPr>
              <a:t>are</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likely</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novel</a:t>
            </a:r>
            <a:r>
              <a:rPr lang="de-DE" sz="2600" b="1" dirty="0">
                <a:solidFill>
                  <a:schemeClr val="bg1"/>
                </a:solidFill>
                <a:latin typeface="Source Sans Pro" panose="020B0503030403020204" pitchFamily="34" charset="0"/>
                <a:ea typeface="Source Sans Pro" panose="020B0503030403020204" pitchFamily="34" charset="0"/>
              </a:rPr>
              <a:t> RBP </a:t>
            </a:r>
            <a:r>
              <a:rPr lang="de-DE" sz="2600" b="1" dirty="0" err="1">
                <a:solidFill>
                  <a:schemeClr val="bg1"/>
                </a:solidFill>
                <a:latin typeface="Source Sans Pro" panose="020B0503030403020204" pitchFamily="34" charset="0"/>
                <a:ea typeface="Source Sans Pro" panose="020B0503030403020204" pitchFamily="34" charset="0"/>
              </a:rPr>
              <a:t>candidates</a:t>
            </a:r>
            <a:r>
              <a:rPr lang="de-DE" sz="2600" dirty="0">
                <a:solidFill>
                  <a:schemeClr val="bg1"/>
                </a:solidFill>
                <a:latin typeface="Source Sans Pro" panose="020B0503030403020204" pitchFamily="34" charset="0"/>
                <a:ea typeface="Source Sans Pro" panose="020B0503030403020204" pitchFamily="34" charset="0"/>
              </a:rPr>
              <a:t>.</a:t>
            </a:r>
          </a:p>
          <a:p>
            <a:pPr marL="571500" indent="-571500">
              <a:lnSpc>
                <a:spcPct val="150000"/>
              </a:lnSpc>
              <a:buFont typeface="Wingdings" pitchFamily="2" charset="2"/>
              <a:buChar char="à"/>
            </a:pPr>
            <a:r>
              <a:rPr lang="de-DE" sz="2600" b="1" dirty="0">
                <a:solidFill>
                  <a:schemeClr val="bg1"/>
                </a:solidFill>
                <a:latin typeface="Source Sans Pro" panose="020B0503030403020204" pitchFamily="34" charset="0"/>
                <a:ea typeface="Source Sans Pro" panose="020B0503030403020204" pitchFamily="34" charset="0"/>
              </a:rPr>
              <a:t>237 RBPs </a:t>
            </a:r>
            <a:r>
              <a:rPr lang="de-DE" sz="2600" b="1" dirty="0" err="1">
                <a:solidFill>
                  <a:schemeClr val="bg1"/>
                </a:solidFill>
                <a:latin typeface="Source Sans Pro" panose="020B0503030403020204" pitchFamily="34" charset="0"/>
                <a:ea typeface="Source Sans Pro" panose="020B0503030403020204" pitchFamily="34" charset="0"/>
              </a:rPr>
              <a:t>are</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specifically</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active</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during</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mitosis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confirmed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by</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direct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comparison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with</a:t>
            </a:r>
            <a:r>
              <a:rPr lang="de-DE" sz="2600" dirty="0">
                <a:solidFill>
                  <a:schemeClr val="bg1"/>
                </a:solidFill>
                <a:latin typeface="Source Sans Pro" panose="020B0503030403020204" pitchFamily="34" charset="0"/>
                <a:ea typeface="Source Sans Pro" panose="020B0503030403020204" pitchFamily="34" charset="0"/>
              </a:rPr>
              <a:t> non-</a:t>
            </a:r>
            <a:r>
              <a:rPr lang="de-DE" sz="2600" dirty="0" err="1">
                <a:solidFill>
                  <a:schemeClr val="bg1"/>
                </a:solidFill>
                <a:latin typeface="Source Sans Pro" panose="020B0503030403020204" pitchFamily="34" charset="0"/>
                <a:ea typeface="Source Sans Pro" panose="020B0503030403020204" pitchFamily="34" charset="0"/>
              </a:rPr>
              <a:t>synchronized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HeLa</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cells</a:t>
            </a:r>
            <a:r>
              <a:rPr lang="de-DE" sz="2600" dirty="0">
                <a:solidFill>
                  <a:schemeClr val="bg1"/>
                </a:solidFill>
                <a:latin typeface="Source Sans Pro" panose="020B0503030403020204" pitchFamily="34" charset="0"/>
                <a:ea typeface="Source Sans Pro" panose="020B0503030403020204" pitchFamily="34" charset="0"/>
              </a:rPr>
              <a:t>.</a:t>
            </a:r>
          </a:p>
          <a:p>
            <a:pPr marL="571500" indent="-571500">
              <a:lnSpc>
                <a:spcPct val="150000"/>
              </a:lnSpc>
              <a:buFont typeface="Wingdings" pitchFamily="2" charset="2"/>
              <a:buChar char="à"/>
            </a:pPr>
            <a:r>
              <a:rPr lang="de-DE" sz="2600" dirty="0">
                <a:solidFill>
                  <a:schemeClr val="bg1"/>
                </a:solidFill>
                <a:latin typeface="Source Sans Pro" panose="020B0503030403020204" pitchFamily="34" charset="0"/>
                <a:ea typeface="Source Sans Pro" panose="020B0503030403020204" pitchFamily="34" charset="0"/>
              </a:rPr>
              <a:t>R-</a:t>
            </a:r>
            <a:r>
              <a:rPr lang="de-DE" sz="2600" dirty="0" err="1">
                <a:solidFill>
                  <a:schemeClr val="bg1"/>
                </a:solidFill>
                <a:latin typeface="Source Sans Pro" panose="020B0503030403020204" pitchFamily="34" charset="0"/>
                <a:ea typeface="Source Sans Pro" panose="020B0503030403020204" pitchFamily="34" charset="0"/>
              </a:rPr>
              <a:t>DeeP</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successfully</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enables</a:t>
            </a:r>
            <a:r>
              <a:rPr lang="de-DE" sz="2600"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complex</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analysis</a:t>
            </a:r>
            <a:r>
              <a:rPr lang="de-DE" sz="2600" b="1" dirty="0">
                <a:solidFill>
                  <a:schemeClr val="bg1"/>
                </a:solidFill>
                <a:latin typeface="Source Sans Pro" panose="020B0503030403020204" pitchFamily="34" charset="0"/>
                <a:ea typeface="Source Sans Pro" panose="020B0503030403020204" pitchFamily="34" charset="0"/>
              </a:rPr>
              <a: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known</a:t>
            </a:r>
            <a:r>
              <a:rPr lang="de-DE" sz="2600" dirty="0">
                <a:solidFill>
                  <a:schemeClr val="bg1"/>
                </a:solidFill>
                <a:latin typeface="Source Sans Pro" panose="020B0503030403020204" pitchFamily="34" charset="0"/>
                <a:ea typeface="Source Sans Pro" panose="020B0503030403020204" pitchFamily="34" charset="0"/>
              </a:rPr>
              <a:t> and </a:t>
            </a:r>
            <a:r>
              <a:rPr lang="de-DE" sz="2600" dirty="0" err="1">
                <a:solidFill>
                  <a:schemeClr val="bg1"/>
                </a:solidFill>
                <a:latin typeface="Source Sans Pro" panose="020B0503030403020204" pitchFamily="34" charset="0"/>
                <a:ea typeface="Source Sans Pro" panose="020B0503030403020204" pitchFamily="34" charset="0"/>
              </a:rPr>
              <a:t>potentially</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novel</a:t>
            </a:r>
            <a:r>
              <a:rPr lang="de-DE" sz="2600"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protein</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complexes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can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be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detected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based</a:t>
            </a:r>
            <a:r>
              <a:rPr lang="de-DE" sz="2600" dirty="0">
                <a:solidFill>
                  <a:schemeClr val="bg1"/>
                </a:solidFill>
                <a:latin typeface="Source Sans Pro" panose="020B0503030403020204" pitchFamily="34" charset="0"/>
                <a:ea typeface="Source Sans Pro" panose="020B0503030403020204" pitchFamily="34" charset="0"/>
              </a:rPr>
              <a:t> on </a:t>
            </a:r>
            <a:r>
              <a:rPr lang="de-DE" sz="2600" dirty="0" err="1">
                <a:solidFill>
                  <a:schemeClr val="bg1"/>
                </a:solidFill>
                <a:latin typeface="Source Sans Pro" panose="020B0503030403020204" pitchFamily="34" charset="0"/>
                <a:ea typeface="Source Sans Pro" panose="020B0503030403020204" pitchFamily="34" charset="0"/>
              </a:rPr>
              <a:t>clustering</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of</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distribution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profiles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using</a:t>
            </a:r>
            <a:r>
              <a:rPr lang="de-DE" sz="2600" dirty="0">
                <a:solidFill>
                  <a:schemeClr val="bg1"/>
                </a:solidFill>
                <a:latin typeface="Source Sans Pro" panose="020B0503030403020204" pitchFamily="34" charset="0"/>
                <a:ea typeface="Source Sans Pro" panose="020B0503030403020204" pitchFamily="34" charset="0"/>
              </a:rPr>
              <a:t> DBSCAN.  </a:t>
            </a:r>
          </a:p>
          <a:p>
            <a:pPr marL="571500" indent="-571500">
              <a:lnSpc>
                <a:spcPct val="150000"/>
              </a:lnSpc>
              <a:buFont typeface="Wingdings" pitchFamily="2" charset="2"/>
              <a:buChar char="à"/>
            </a:pPr>
            <a:r>
              <a:rPr lang="de-DE" sz="2600" dirty="0" err="1">
                <a:solidFill>
                  <a:schemeClr val="bg1"/>
                </a:solidFill>
                <a:latin typeface="Source Sans Pro" panose="020B0503030403020204" pitchFamily="34" charset="0"/>
                <a:ea typeface="Source Sans Pro" panose="020B0503030403020204" pitchFamily="34" charset="0"/>
              </a:rPr>
              <a:t>No</a:t>
            </a:r>
            <a:r>
              <a:rPr lang="de-DE" sz="2600" dirty="0">
                <a:solidFill>
                  <a:schemeClr val="bg1"/>
                </a:solidFill>
                <a:latin typeface="Source Sans Pro" panose="020B0503030403020204" pitchFamily="34" charset="0"/>
                <a:ea typeface="Source Sans Pro" panose="020B0503030403020204" pitchFamily="34" charset="0"/>
              </a:rPr>
              <a:t> valid linear </a:t>
            </a:r>
            <a:r>
              <a:rPr lang="de-DE" sz="2600" dirty="0" err="1">
                <a:solidFill>
                  <a:schemeClr val="bg1"/>
                </a:solidFill>
                <a:latin typeface="Source Sans Pro" panose="020B0503030403020204" pitchFamily="34" charset="0"/>
                <a:ea typeface="Source Sans Pro" panose="020B0503030403020204" pitchFamily="34" charset="0"/>
              </a:rPr>
              <a:t>regression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model</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could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predict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molecular</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weight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from</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gradient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shifts</a:t>
            </a:r>
            <a:r>
              <a:rPr lang="de-DE" sz="2600" dirty="0">
                <a:solidFill>
                  <a:schemeClr val="bg1"/>
                </a:solidFill>
                <a:latin typeface="Source Sans Pro" panose="020B0503030403020204" pitchFamily="34" charset="0"/>
                <a:ea typeface="Source Sans Pro" panose="020B0503030403020204" pitchFamily="34" charset="0"/>
              </a:rPr>
              <a:t>. This </a:t>
            </a:r>
            <a:r>
              <a:rPr lang="de-DE" sz="2600" dirty="0" err="1">
                <a:solidFill>
                  <a:schemeClr val="bg1"/>
                </a:solidFill>
                <a:latin typeface="Source Sans Pro" panose="020B0503030403020204" pitchFamily="34" charset="0"/>
                <a:ea typeface="Source Sans Pro" panose="020B0503030403020204" pitchFamily="34" charset="0"/>
              </a:rPr>
              <a:t>approach</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might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be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to</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simplistic</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sice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elution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alsp</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depends</a:t>
            </a:r>
            <a:r>
              <a:rPr lang="de-DE" sz="2600" dirty="0">
                <a:solidFill>
                  <a:schemeClr val="bg1"/>
                </a:solidFill>
                <a:latin typeface="Source Sans Pro" panose="020B0503030403020204" pitchFamily="34" charset="0"/>
                <a:ea typeface="Source Sans Pro" panose="020B0503030403020204" pitchFamily="34" charset="0"/>
              </a:rPr>
              <a:t> on </a:t>
            </a:r>
            <a:r>
              <a:rPr lang="de-DE" sz="2600" dirty="0" err="1">
                <a:solidFill>
                  <a:schemeClr val="bg1"/>
                </a:solidFill>
                <a:latin typeface="Source Sans Pro" panose="020B0503030403020204" pitchFamily="34" charset="0"/>
                <a:ea typeface="Source Sans Pro" panose="020B0503030403020204" pitchFamily="34" charset="0"/>
              </a:rPr>
              <a:t>shape</a:t>
            </a:r>
            <a:r>
              <a:rPr lang="de-DE" sz="2600"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protein</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density</a:t>
            </a:r>
            <a:r>
              <a:rPr lang="de-DE" sz="2600" b="1" dirty="0">
                <a:solidFill>
                  <a:schemeClr val="bg1"/>
                </a:solidFill>
                <a:latin typeface="Source Sans Pro" panose="020B0503030403020204" pitchFamily="34" charset="0"/>
                <a:ea typeface="Source Sans Pro" panose="020B0503030403020204" pitchFamily="34" charset="0"/>
              </a:rPr>
              <a:t> and </a:t>
            </a:r>
            <a:r>
              <a:rPr lang="de-DE" sz="2600" b="1" dirty="0" err="1">
                <a:solidFill>
                  <a:schemeClr val="bg1"/>
                </a:solidFill>
                <a:latin typeface="Source Sans Pro" panose="020B0503030403020204" pitchFamily="34" charset="0"/>
                <a:ea typeface="Source Sans Pro" panose="020B0503030403020204" pitchFamily="34" charset="0"/>
              </a:rPr>
              <a:t>protein</a:t>
            </a:r>
            <a:r>
              <a:rPr lang="de-DE" sz="2600" b="1" dirty="0">
                <a:solidFill>
                  <a:schemeClr val="bg1"/>
                </a:solidFill>
                <a:latin typeface="Source Sans Pro" panose="020B0503030403020204" pitchFamily="34" charset="0"/>
                <a:ea typeface="Source Sans Pro" panose="020B0503030403020204" pitchFamily="34" charset="0"/>
              </a:rPr>
              <a:t> </a:t>
            </a:r>
            <a:r>
              <a:rPr lang="de-DE" sz="2600" b="1" dirty="0" err="1">
                <a:solidFill>
                  <a:schemeClr val="bg1"/>
                </a:solidFill>
                <a:latin typeface="Source Sans Pro" panose="020B0503030403020204" pitchFamily="34" charset="0"/>
                <a:ea typeface="Source Sans Pro" panose="020B0503030403020204" pitchFamily="34" charset="0"/>
              </a:rPr>
              <a:t>interactions</a:t>
            </a:r>
            <a:r>
              <a:rPr lang="de-DE" sz="2600" b="1" dirty="0">
                <a:solidFill>
                  <a:schemeClr val="bg1"/>
                </a:solidFill>
                <a:latin typeface="Source Sans Pro" panose="020B0503030403020204" pitchFamily="34" charset="0"/>
                <a:ea typeface="Source Sans Pro" panose="020B0503030403020204" pitchFamily="34" charset="0"/>
              </a:rPr>
              <a:t>.</a:t>
            </a:r>
            <a:br>
              <a:rPr lang="de-DE" sz="2600" dirty="0">
                <a:solidFill>
                  <a:schemeClr val="bg1"/>
                </a:solidFill>
                <a:latin typeface="Source Sans Pro" panose="020B0503030403020204" pitchFamily="34" charset="0"/>
                <a:ea typeface="Source Sans Pro" panose="020B0503030403020204" pitchFamily="34" charset="0"/>
              </a:rPr>
            </a:br>
            <a:endParaRPr lang="en-US" sz="2600" b="1" noProof="0" dirty="0">
              <a:solidFill>
                <a:schemeClr val="bg1"/>
              </a:solidFill>
              <a:latin typeface="Source Sans Pro" panose="020B0503030403020204" pitchFamily="34" charset="0"/>
              <a:ea typeface="Source Sans Pro" panose="020B0503030403020204" pitchFamily="34" charset="0"/>
            </a:endParaRPr>
          </a:p>
        </p:txBody>
      </p:sp>
      <p:sp>
        <p:nvSpPr>
          <p:cNvPr id="56" name="Textfeld 55">
            <a:extLst>
              <a:ext uri="{FF2B5EF4-FFF2-40B4-BE49-F238E27FC236}">
                <a16:creationId xmlns:a16="http://schemas.microsoft.com/office/drawing/2014/main" id="{4A5407C3-8125-C86A-47C3-11B3104BA513}"/>
              </a:ext>
            </a:extLst>
          </p:cNvPr>
          <p:cNvSpPr txBox="1"/>
          <p:nvPr/>
        </p:nvSpPr>
        <p:spPr>
          <a:xfrm>
            <a:off x="7783460" y="11302878"/>
            <a:ext cx="7075615" cy="646331"/>
          </a:xfrm>
          <a:prstGeom prst="rect">
            <a:avLst/>
          </a:prstGeom>
          <a:noFill/>
        </p:spPr>
        <p:txBody>
          <a:bodyPr wrap="square" rtlCol="0">
            <a:spAutoFit/>
          </a:bodyPr>
          <a:lstStyle/>
          <a:p>
            <a:r>
              <a:rPr lang="en-US" sz="1200" b="1" i="1" noProof="0" dirty="0"/>
              <a:t>Fig. X Reproducibility heatmap (RNase, Spearman correlation): </a:t>
            </a:r>
            <a:r>
              <a:rPr lang="en-US" sz="1200" noProof="0" dirty="0"/>
              <a:t>Heatmap displays pairwise Spearman correlation coefficients between all replicate–fraction combinations under RNase treatment. High correlations within 3×3 diagonal blocks indicate strong reproducibility across corresponding fractions.</a:t>
            </a:r>
            <a:endParaRPr lang="en-US" sz="1200" i="1" noProof="0" dirty="0">
              <a:latin typeface="Source Sans Pro" panose="020B0503030403020204" pitchFamily="34" charset="0"/>
              <a:ea typeface="Source Sans Pro" panose="020B0503030403020204" pitchFamily="34" charset="0"/>
            </a:endParaRPr>
          </a:p>
        </p:txBody>
      </p:sp>
      <p:pic>
        <p:nvPicPr>
          <p:cNvPr id="58" name="Grafik 57">
            <a:extLst>
              <a:ext uri="{FF2B5EF4-FFF2-40B4-BE49-F238E27FC236}">
                <a16:creationId xmlns:a16="http://schemas.microsoft.com/office/drawing/2014/main" id="{B7702A69-54DF-B4C0-DDB6-5F6E7B876DAA}"/>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2574674" y="16788305"/>
            <a:ext cx="6701692" cy="5026269"/>
          </a:xfrm>
          <a:prstGeom prst="rect">
            <a:avLst/>
          </a:prstGeom>
        </p:spPr>
      </p:pic>
      <p:sp>
        <p:nvSpPr>
          <p:cNvPr id="43" name="Textfeld 42">
            <a:extLst>
              <a:ext uri="{FF2B5EF4-FFF2-40B4-BE49-F238E27FC236}">
                <a16:creationId xmlns:a16="http://schemas.microsoft.com/office/drawing/2014/main" id="{20E2C554-5F02-9AF5-B754-139D66E17037}"/>
              </a:ext>
            </a:extLst>
          </p:cNvPr>
          <p:cNvSpPr txBox="1"/>
          <p:nvPr/>
        </p:nvSpPr>
        <p:spPr>
          <a:xfrm>
            <a:off x="22392259" y="21946492"/>
            <a:ext cx="6884107" cy="1015663"/>
          </a:xfrm>
          <a:prstGeom prst="rect">
            <a:avLst/>
          </a:prstGeom>
          <a:noFill/>
        </p:spPr>
        <p:txBody>
          <a:bodyPr wrap="square" rtlCol="0">
            <a:spAutoFit/>
          </a:bodyPr>
          <a:lstStyle/>
          <a:p>
            <a:pPr algn="just"/>
            <a:r>
              <a:rPr lang="en-US" sz="1200" b="1" noProof="0" dirty="0"/>
              <a:t>Fig. X </a:t>
            </a:r>
            <a:r>
              <a:rPr lang="en-US" sz="1200" b="1" i="1" noProof="0" dirty="0"/>
              <a:t>Comparative Shift Scatterplot (Mitosis vs. Non-Synchronized)</a:t>
            </a:r>
            <a:r>
              <a:rPr lang="en-US" sz="1200" b="1" noProof="0" dirty="0"/>
              <a:t>:</a:t>
            </a:r>
            <a:r>
              <a:rPr lang="en-US" sz="1200" noProof="0" dirty="0"/>
              <a:t> Scatterplot displays shift distances derived from center of mass (</a:t>
            </a:r>
            <a:r>
              <a:rPr lang="en-US" sz="1200" noProof="0" dirty="0" err="1"/>
              <a:t>CoM</a:t>
            </a:r>
            <a:r>
              <a:rPr lang="en-US" sz="1200" noProof="0" dirty="0"/>
              <a:t>) values for all proteins under both conditions. Each point represents one protein, color-coded by statistical significance. The red dashed identity line marks equal shift behavior; proteins below the line show mitosis-specific leftward shifts, suggesting RNA dependency unique to mitosis.</a:t>
            </a:r>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43054E74-2B3B-F7BA-51F3-98939477F128}"/>
              </a:ext>
            </a:extLst>
          </p:cNvPr>
          <p:cNvPicPr>
            <a:picLocks noChangeAspect="1"/>
          </p:cNvPicPr>
          <p:nvPr/>
        </p:nvPicPr>
        <p:blipFill>
          <a:blip>
            <a:extLst>
              <a:ext uri="{28A0092B-C50C-407E-A947-70E740481C1C}">
                <a14:useLocalDpi xmlns:a14="http://schemas.microsoft.com/office/drawing/2010/main" val="0"/>
              </a:ext>
            </a:extLst>
          </a:blip>
          <a:srcRect l="2118" t="4855" r="1441" b="4768"/>
          <a:stretch>
            <a:fillRect/>
          </a:stretch>
        </p:blipFill>
        <p:spPr>
          <a:xfrm>
            <a:off x="7783461" y="6835588"/>
            <a:ext cx="6953704" cy="4344284"/>
          </a:xfrm>
          <a:prstGeom prst="rect">
            <a:avLst/>
          </a:prstGeom>
        </p:spPr>
      </p:pic>
      <p:sp>
        <p:nvSpPr>
          <p:cNvPr id="29" name="Textfeld 28">
            <a:extLst>
              <a:ext uri="{FF2B5EF4-FFF2-40B4-BE49-F238E27FC236}">
                <a16:creationId xmlns:a16="http://schemas.microsoft.com/office/drawing/2014/main" id="{29F11822-2743-0880-A007-399C4033F306}"/>
              </a:ext>
            </a:extLst>
          </p:cNvPr>
          <p:cNvSpPr txBox="1"/>
          <p:nvPr/>
        </p:nvSpPr>
        <p:spPr>
          <a:xfrm>
            <a:off x="27025425" y="7800065"/>
            <a:ext cx="1863011" cy="830997"/>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Hi, that’s me </a:t>
            </a:r>
          </a:p>
          <a:p>
            <a:pPr algn="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sym typeface="Wingdings" pitchFamily="2" charset="2"/>
              </a:rPr>
              <a:t>:)</a:t>
            </a:r>
            <a:endParaRPr lang="en-US" sz="2400" noProof="0" dirty="0">
              <a:latin typeface="Source Sans Pro" panose="020B0503030403020204" pitchFamily="34" charset="0"/>
              <a:ea typeface="Source Sans Pro" panose="020B0503030403020204" pitchFamily="34" charset="0"/>
            </a:endParaRPr>
          </a:p>
        </p:txBody>
      </p:sp>
      <p:sp>
        <p:nvSpPr>
          <p:cNvPr id="34" name="Abgerundetes Rechteck 33">
            <a:extLst>
              <a:ext uri="{FF2B5EF4-FFF2-40B4-BE49-F238E27FC236}">
                <a16:creationId xmlns:a16="http://schemas.microsoft.com/office/drawing/2014/main" id="{A27D8A5D-9501-2057-6783-5999F42D8D5B}"/>
              </a:ext>
            </a:extLst>
          </p:cNvPr>
          <p:cNvSpPr/>
          <p:nvPr/>
        </p:nvSpPr>
        <p:spPr>
          <a:xfrm>
            <a:off x="603395" y="28191603"/>
            <a:ext cx="14295600" cy="10272348"/>
          </a:xfrm>
          <a:prstGeom prst="roundRect">
            <a:avLst>
              <a:gd name="adj" fmla="val 3505"/>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7" name="Abgerundetes Rechteck 36">
            <a:extLst>
              <a:ext uri="{FF2B5EF4-FFF2-40B4-BE49-F238E27FC236}">
                <a16:creationId xmlns:a16="http://schemas.microsoft.com/office/drawing/2014/main" id="{6C8393F4-EF15-896B-9246-31CEA0C29B1A}"/>
              </a:ext>
            </a:extLst>
          </p:cNvPr>
          <p:cNvSpPr/>
          <p:nvPr/>
        </p:nvSpPr>
        <p:spPr>
          <a:xfrm>
            <a:off x="603395" y="12441723"/>
            <a:ext cx="14295600" cy="15446092"/>
          </a:xfrm>
          <a:prstGeom prst="roundRect">
            <a:avLst>
              <a:gd name="adj" fmla="val 251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40" name="Grafik 39" descr="Ein Bild, das Reihe, Diagramm, Text, Screenshot enthält.&#10;&#10;KI-generierte Inhalte können fehlerhaft sein.">
            <a:extLst>
              <a:ext uri="{FF2B5EF4-FFF2-40B4-BE49-F238E27FC236}">
                <a16:creationId xmlns:a16="http://schemas.microsoft.com/office/drawing/2014/main" id="{59E7CFD7-F353-709F-AB88-0038ABB1530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98621" y="23811317"/>
            <a:ext cx="5409638" cy="3744000"/>
          </a:xfrm>
          <a:prstGeom prst="rect">
            <a:avLst/>
          </a:prstGeom>
        </p:spPr>
      </p:pic>
      <p:pic>
        <p:nvPicPr>
          <p:cNvPr id="41" name="Grafik 40" descr="Ein Bild, das Text, Diagramm, Reihe, Screenshot enthält.&#10;&#10;KI-generierte Inhalte können fehlerhaft sein.">
            <a:extLst>
              <a:ext uri="{FF2B5EF4-FFF2-40B4-BE49-F238E27FC236}">
                <a16:creationId xmlns:a16="http://schemas.microsoft.com/office/drawing/2014/main" id="{ACB9FC1B-D7FC-E1E5-9AEB-DCFA0B1482B1}"/>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898676" y="19002512"/>
            <a:ext cx="5409583" cy="3743962"/>
          </a:xfrm>
          <a:prstGeom prst="rect">
            <a:avLst/>
          </a:prstGeom>
        </p:spPr>
      </p:pic>
      <p:sp>
        <p:nvSpPr>
          <p:cNvPr id="42" name="Textfeld 41">
            <a:extLst>
              <a:ext uri="{FF2B5EF4-FFF2-40B4-BE49-F238E27FC236}">
                <a16:creationId xmlns:a16="http://schemas.microsoft.com/office/drawing/2014/main" id="{1B448DEB-A478-5E68-A1D7-8976E6D13E99}"/>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215FDA0-B492-9C05-AF90-45F983F52CAA}"/>
              </a:ext>
            </a:extLst>
          </p:cNvPr>
          <p:cNvSpPr txBox="1"/>
          <p:nvPr/>
        </p:nvSpPr>
        <p:spPr>
          <a:xfrm>
            <a:off x="866279" y="13492527"/>
            <a:ext cx="7293979" cy="400109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like</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(Threshold : 3% of maximal signal intensity) </a:t>
            </a:r>
          </a:p>
          <a:p>
            <a:pPr algn="just"/>
            <a:endParaRPr lang="en-US" sz="1000" noProof="0" dirty="0"/>
          </a:p>
          <a:p>
            <a:pPr algn="just"/>
            <a:r>
              <a:rPr lang="en-US" sz="2400" b="1" dirty="0"/>
              <a:t>Shift Characteristics </a:t>
            </a:r>
            <a:r>
              <a:rPr lang="en-US" sz="2400" dirty="0">
                <a:latin typeface="Source Sans Pro" panose="020B0503030403020204" pitchFamily="34" charset="0"/>
                <a:ea typeface="Source Sans Pro" panose="020B0503030403020204" pitchFamily="34" charset="0"/>
              </a:rPr>
              <a:t>Protein distributions were summarized using the Center of Mass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calculated as the weighted average across all fractions. </a:t>
            </a:r>
          </a:p>
          <a:p>
            <a:pPr algn="just"/>
            <a:endParaRPr lang="en-US" sz="2400" noProof="0" dirty="0"/>
          </a:p>
          <a:p>
            <a:endParaRPr lang="en-US" noProof="0" dirty="0"/>
          </a:p>
        </p:txBody>
      </p:sp>
      <p:grpSp>
        <p:nvGrpSpPr>
          <p:cNvPr id="48" name="Gruppieren 47">
            <a:extLst>
              <a:ext uri="{FF2B5EF4-FFF2-40B4-BE49-F238E27FC236}">
                <a16:creationId xmlns:a16="http://schemas.microsoft.com/office/drawing/2014/main" id="{802D75F0-4DDB-56C8-15C9-B3C9BBB058A0}"/>
              </a:ext>
            </a:extLst>
          </p:cNvPr>
          <p:cNvGrpSpPr/>
          <p:nvPr/>
        </p:nvGrpSpPr>
        <p:grpSpPr>
          <a:xfrm>
            <a:off x="9173881" y="17846878"/>
            <a:ext cx="4328867" cy="860116"/>
            <a:chOff x="9061760" y="14098081"/>
            <a:chExt cx="4328867" cy="860116"/>
          </a:xfrm>
        </p:grpSpPr>
        <p:sp>
          <p:nvSpPr>
            <p:cNvPr id="49" name="Abgerundetes Rechteck 48">
              <a:extLst>
                <a:ext uri="{FF2B5EF4-FFF2-40B4-BE49-F238E27FC236}">
                  <a16:creationId xmlns:a16="http://schemas.microsoft.com/office/drawing/2014/main" id="{37C59A2D-1A25-C287-A4BE-5424934ACB06}"/>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168CE107-6B4E-D9F2-0D89-01CFFF95D54F}"/>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50" name="Textfeld 49">
                  <a:extLst>
                    <a:ext uri="{FF2B5EF4-FFF2-40B4-BE49-F238E27FC236}">
                      <a16:creationId xmlns:a16="http://schemas.microsoft.com/office/drawing/2014/main" id="{5C3ECA6D-9A69-8DEB-2334-F51E083438B5}"/>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4"/>
                  <a:stretch>
                    <a:fillRect/>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DFEBC794-7DED-8DEB-0C0E-F8FA851CFEA1}"/>
              </a:ext>
            </a:extLst>
          </p:cNvPr>
          <p:cNvGraphicFramePr/>
          <p:nvPr>
            <p:extLst>
              <p:ext uri="{D42A27DB-BD31-4B8C-83A1-F6EECF244321}">
                <p14:modId xmlns:p14="http://schemas.microsoft.com/office/powerpoint/2010/main" val="313476620"/>
              </p:ext>
            </p:extLst>
          </p:nvPr>
        </p:nvGraphicFramePr>
        <p:xfrm>
          <a:off x="10445252" y="20615404"/>
          <a:ext cx="4328867" cy="2525627"/>
        </p:xfrm>
        <a:graphic>
          <a:graphicData uri="http://schemas.openxmlformats.org/drawingml/2006/chart">
            <c:chart xmlns:c="http://schemas.openxmlformats.org/drawingml/2006/chart" xmlns:r="http://schemas.openxmlformats.org/officeDocument/2006/relationships" r:id="rId15"/>
          </a:graphicData>
        </a:graphic>
      </p:graphicFrame>
      <p:sp>
        <p:nvSpPr>
          <p:cNvPr id="88" name="Textfeld 87">
            <a:extLst>
              <a:ext uri="{FF2B5EF4-FFF2-40B4-BE49-F238E27FC236}">
                <a16:creationId xmlns:a16="http://schemas.microsoft.com/office/drawing/2014/main" id="{FE80E6D1-0438-5A4F-E743-F2EB7C0BBFBB}"/>
              </a:ext>
            </a:extLst>
          </p:cNvPr>
          <p:cNvSpPr txBox="1"/>
          <p:nvPr/>
        </p:nvSpPr>
        <p:spPr>
          <a:xfrm>
            <a:off x="831404" y="18497738"/>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11882F40-1011-C394-71A0-D17966A86E8F}"/>
              </a:ext>
            </a:extLst>
          </p:cNvPr>
          <p:cNvSpPr txBox="1"/>
          <p:nvPr/>
        </p:nvSpPr>
        <p:spPr>
          <a:xfrm>
            <a:off x="10379467" y="23000191"/>
            <a:ext cx="4327290"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6FD27E14-B55F-FAF6-AD0C-63B09302B03F}"/>
              </a:ext>
            </a:extLst>
          </p:cNvPr>
          <p:cNvSpPr txBox="1"/>
          <p:nvPr/>
        </p:nvSpPr>
        <p:spPr>
          <a:xfrm>
            <a:off x="8284652" y="17118345"/>
            <a:ext cx="6477177" cy="461665"/>
          </a:xfrm>
          <a:prstGeom prst="rect">
            <a:avLst/>
          </a:prstGeom>
          <a:noFill/>
        </p:spPr>
        <p:txBody>
          <a:bodyPr wrap="square" rtlCol="0">
            <a:spAutoFit/>
          </a:bodyPr>
          <a:lstStyle/>
          <a:p>
            <a:r>
              <a:rPr lang="en-US" sz="1200" b="1" i="1" noProof="0" dirty="0">
                <a:latin typeface="Source Sans Pro" panose="020B0503030403020204" pitchFamily="34" charset="0"/>
                <a:ea typeface="Source Sans Pro" panose="020B0503030403020204" pitchFamily="34" charset="0"/>
              </a:rPr>
              <a:t>Fig.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F1C4C21E-07DA-1791-5444-7D71B46D15A7}"/>
              </a:ext>
            </a:extLst>
          </p:cNvPr>
          <p:cNvSpPr txBox="1"/>
          <p:nvPr/>
        </p:nvSpPr>
        <p:spPr>
          <a:xfrm>
            <a:off x="6462072" y="18814360"/>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were computed.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CF21CD63-86AA-9582-707E-EE0A049A8547}"/>
              </a:ext>
            </a:extLst>
          </p:cNvPr>
          <p:cNvSpPr txBox="1"/>
          <p:nvPr/>
        </p:nvSpPr>
        <p:spPr>
          <a:xfrm>
            <a:off x="854627" y="22778233"/>
            <a:ext cx="5409583" cy="461665"/>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Visual Presentation of T-Test Results: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7756A58A-8B5E-2BD9-CB5C-B84B68AA3B1D}"/>
              </a:ext>
            </a:extLst>
          </p:cNvPr>
          <p:cNvSpPr txBox="1"/>
          <p:nvPr/>
        </p:nvSpPr>
        <p:spPr>
          <a:xfrm>
            <a:off x="6468935" y="20966353"/>
            <a:ext cx="3773117" cy="156966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794 </a:t>
            </a:r>
            <a:r>
              <a:rPr lang="en-US" sz="2400" b="1" dirty="0">
                <a:latin typeface="Source Sans Pro" panose="020B0503030403020204" pitchFamily="34" charset="0"/>
                <a:ea typeface="Source Sans Pro" panose="020B0503030403020204" pitchFamily="34" charset="0"/>
              </a:rPr>
              <a:t>p</a:t>
            </a:r>
            <a:r>
              <a:rPr lang="en-US" sz="2400" b="1" noProof="0" dirty="0" err="1">
                <a:latin typeface="Source Sans Pro" panose="020B0503030403020204" pitchFamily="34" charset="0"/>
                <a:ea typeface="Source Sans Pro" panose="020B0503030403020204" pitchFamily="34" charset="0"/>
              </a:rPr>
              <a:t>roteins</a:t>
            </a:r>
            <a:r>
              <a:rPr lang="en-US" sz="2400" b="1" noProof="0" dirty="0">
                <a:latin typeface="Source Sans Pro" panose="020B0503030403020204" pitchFamily="34" charset="0"/>
                <a:ea typeface="Source Sans Pro" panose="020B0503030403020204" pitchFamily="34" charset="0"/>
              </a:rPr>
              <a:t> exhibited a significant left shift and where classified as RBPs including </a:t>
            </a:r>
            <a:r>
              <a:rPr lang="en-US" sz="2400" b="1" noProof="0" dirty="0" err="1">
                <a:latin typeface="Source Sans Pro" panose="020B0503030403020204" pitchFamily="34" charset="0"/>
                <a:ea typeface="Source Sans Pro" panose="020B0503030403020204" pitchFamily="34" charset="0"/>
              </a:rPr>
              <a:t>RiboSix</a:t>
            </a:r>
            <a:r>
              <a:rPr lang="en-US" sz="2400" b="1" noProof="0" dirty="0">
                <a:latin typeface="Source Sans Pro" panose="020B0503030403020204" pitchFamily="34" charset="0"/>
                <a:ea typeface="Source Sans Pro" panose="020B0503030403020204" pitchFamily="34" charset="0"/>
              </a:rPr>
              <a:t> !</a:t>
            </a:r>
          </a:p>
        </p:txBody>
      </p:sp>
      <p:sp>
        <p:nvSpPr>
          <p:cNvPr id="94" name="Textfeld 93">
            <a:extLst>
              <a:ext uri="{FF2B5EF4-FFF2-40B4-BE49-F238E27FC236}">
                <a16:creationId xmlns:a16="http://schemas.microsoft.com/office/drawing/2014/main" id="{DDFE3540-54A2-AF93-6F1E-695FAAEBA9E7}"/>
              </a:ext>
            </a:extLst>
          </p:cNvPr>
          <p:cNvSpPr txBox="1"/>
          <p:nvPr/>
        </p:nvSpPr>
        <p:spPr>
          <a:xfrm>
            <a:off x="831404" y="23238711"/>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Validation of Test Results – Comparing with </a:t>
            </a:r>
            <a:r>
              <a:rPr lang="en-US" sz="2400" b="1" noProof="0"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500507BF-AB8D-7576-5896-0873F484EFA4}"/>
              </a:ext>
            </a:extLst>
          </p:cNvPr>
          <p:cNvSpPr txBox="1"/>
          <p:nvPr/>
        </p:nvSpPr>
        <p:spPr>
          <a:xfrm>
            <a:off x="6399324" y="23756677"/>
            <a:ext cx="8137048" cy="1938992"/>
          </a:xfrm>
          <a:prstGeom prst="rect">
            <a:avLst/>
          </a:prstGeom>
          <a:noFill/>
        </p:spPr>
        <p:txBody>
          <a:bodyPr wrap="square" rtlCol="0">
            <a:spAutoFit/>
          </a:bodyPr>
          <a:lstStyle/>
          <a:p>
            <a:pPr algn="just"/>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was used as a reference to identify proteins previously annotated as RNA-binding or RNA-interacting.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3,114 human proteins with RNA-binding function  are listed in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(based on experimental data and literature)</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543 were present </a:t>
            </a:r>
            <a:r>
              <a:rPr lang="en-US" sz="2400" dirty="0">
                <a:latin typeface="Source Sans Pro" panose="020B0503030403020204" pitchFamily="34" charset="0"/>
                <a:ea typeface="Source Sans Pro" panose="020B0503030403020204" pitchFamily="34" charset="0"/>
              </a:rPr>
              <a:t>in our dataset</a:t>
            </a:r>
          </a:p>
        </p:txBody>
      </p:sp>
      <p:sp>
        <p:nvSpPr>
          <p:cNvPr id="96" name="Textfeld 95">
            <a:extLst>
              <a:ext uri="{FF2B5EF4-FFF2-40B4-BE49-F238E27FC236}">
                <a16:creationId xmlns:a16="http://schemas.microsoft.com/office/drawing/2014/main" id="{37985976-C34E-2363-499C-B4142D329B42}"/>
              </a:ext>
            </a:extLst>
          </p:cNvPr>
          <p:cNvSpPr txBox="1"/>
          <p:nvPr/>
        </p:nvSpPr>
        <p:spPr>
          <a:xfrm>
            <a:off x="6399324" y="25599815"/>
            <a:ext cx="464906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Source Sans Pro" panose="020B0503030403020204" pitchFamily="34" charset="0"/>
                <a:ea typeface="Source Sans Pro" panose="020B0503030403020204" pitchFamily="34" charset="0"/>
              </a:rPr>
              <a:t>230 were correctly identified as RNA-dependent </a:t>
            </a:r>
          </a:p>
          <a:p>
            <a:pPr marL="322263" algn="just"/>
            <a:r>
              <a:rPr lang="en-US" sz="2400" b="1" dirty="0">
                <a:latin typeface="Source Sans Pro" panose="020B0503030403020204" pitchFamily="34" charset="0"/>
                <a:ea typeface="Source Sans Pro" panose="020B0503030403020204" pitchFamily="34" charset="0"/>
              </a:rPr>
              <a:t>(hit rate: 42.4%)</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564  identified remaining proteins are  novel candidates </a:t>
            </a:r>
          </a:p>
        </p:txBody>
      </p:sp>
      <p:sp>
        <p:nvSpPr>
          <p:cNvPr id="97" name="Textfeld 96">
            <a:extLst>
              <a:ext uri="{FF2B5EF4-FFF2-40B4-BE49-F238E27FC236}">
                <a16:creationId xmlns:a16="http://schemas.microsoft.com/office/drawing/2014/main" id="{37F46457-3925-6D5D-4DBC-97D9786B971B}"/>
              </a:ext>
            </a:extLst>
          </p:cNvPr>
          <p:cNvSpPr txBox="1"/>
          <p:nvPr/>
        </p:nvSpPr>
        <p:spPr>
          <a:xfrm>
            <a:off x="11048389" y="27167228"/>
            <a:ext cx="3690206"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RBPs identified by this pipeline</a:t>
            </a:r>
          </a:p>
        </p:txBody>
      </p:sp>
      <p:grpSp>
        <p:nvGrpSpPr>
          <p:cNvPr id="98" name="Gruppieren 97">
            <a:extLst>
              <a:ext uri="{FF2B5EF4-FFF2-40B4-BE49-F238E27FC236}">
                <a16:creationId xmlns:a16="http://schemas.microsoft.com/office/drawing/2014/main" id="{4BA06D4F-8BF8-2FA7-1803-298E34175C4F}"/>
              </a:ext>
            </a:extLst>
          </p:cNvPr>
          <p:cNvGrpSpPr/>
          <p:nvPr/>
        </p:nvGrpSpPr>
        <p:grpSpPr>
          <a:xfrm>
            <a:off x="10890408" y="25289507"/>
            <a:ext cx="4029448" cy="1817068"/>
            <a:chOff x="10890314" y="25390782"/>
            <a:chExt cx="4029448" cy="1817068"/>
          </a:xfrm>
        </p:grpSpPr>
        <p:pic>
          <p:nvPicPr>
            <p:cNvPr id="99" name="Grafik 98">
              <a:extLst>
                <a:ext uri="{FF2B5EF4-FFF2-40B4-BE49-F238E27FC236}">
                  <a16:creationId xmlns:a16="http://schemas.microsoft.com/office/drawing/2014/main" id="{EF183F03-98D1-4661-CF43-920414B787E3}"/>
                </a:ext>
              </a:extLst>
            </p:cNvPr>
            <p:cNvPicPr>
              <a:picLocks noChangeAspect="1"/>
            </p:cNvPicPr>
            <p:nvPr/>
          </p:nvPicPr>
          <p:blipFill>
            <a:blip/>
            <a:stretch>
              <a:fillRect/>
            </a:stretch>
          </p:blipFill>
          <p:spPr>
            <a:xfrm>
              <a:off x="11430000" y="25484539"/>
              <a:ext cx="3011842" cy="1723311"/>
            </a:xfrm>
            <a:prstGeom prst="rect">
              <a:avLst/>
            </a:prstGeom>
          </p:spPr>
        </p:pic>
        <p:sp>
          <p:nvSpPr>
            <p:cNvPr id="100" name="Textfeld 99">
              <a:extLst>
                <a:ext uri="{FF2B5EF4-FFF2-40B4-BE49-F238E27FC236}">
                  <a16:creationId xmlns:a16="http://schemas.microsoft.com/office/drawing/2014/main" id="{DED97B75-FEF7-F81F-C79B-C36901444222}"/>
                </a:ext>
              </a:extLst>
            </p:cNvPr>
            <p:cNvSpPr txBox="1"/>
            <p:nvPr/>
          </p:nvSpPr>
          <p:spPr>
            <a:xfrm>
              <a:off x="11900087" y="26142788"/>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987F8757-685A-FAA0-A0FC-85C0A7557077}"/>
                </a:ext>
              </a:extLst>
            </p:cNvPr>
            <p:cNvSpPr txBox="1"/>
            <p:nvPr/>
          </p:nvSpPr>
          <p:spPr>
            <a:xfrm>
              <a:off x="12785535" y="26127453"/>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129D5892-4870-C7BC-CB2D-085DECC438D6}"/>
                </a:ext>
              </a:extLst>
            </p:cNvPr>
            <p:cNvSpPr txBox="1"/>
            <p:nvPr/>
          </p:nvSpPr>
          <p:spPr>
            <a:xfrm>
              <a:off x="13557147" y="26127452"/>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DC9170A-71F8-C2A0-76D1-CD298EA50348}"/>
                </a:ext>
              </a:extLst>
            </p:cNvPr>
            <p:cNvSpPr txBox="1"/>
            <p:nvPr/>
          </p:nvSpPr>
          <p:spPr>
            <a:xfrm>
              <a:off x="13693936" y="25390782"/>
              <a:ext cx="1225826" cy="584775"/>
            </a:xfrm>
            <a:prstGeom prst="rect">
              <a:avLst/>
            </a:prstGeom>
            <a:noFill/>
          </p:spPr>
          <p:txBody>
            <a:bodyPr wrap="square" rtlCol="0">
              <a:spAutoFit/>
            </a:bodyPr>
            <a:lstStyle/>
            <a:p>
              <a:pPr algn="ctr"/>
              <a:r>
                <a:rPr lang="en-US" sz="1600" noProof="0" dirty="0" err="1">
                  <a:latin typeface="Source Sans Pro" panose="020B0503030403020204" pitchFamily="34" charset="0"/>
                  <a:ea typeface="Source Sans Pro" panose="020B0503030403020204" pitchFamily="34" charset="0"/>
                </a:rPr>
                <a:t>UniProt</a:t>
              </a:r>
              <a:r>
                <a:rPr lang="en-US" sz="1600" noProof="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5E3F8A40-7B8E-63C9-4C5E-3BEBC17A7B4B}"/>
                </a:ext>
              </a:extLst>
            </p:cNvPr>
            <p:cNvSpPr txBox="1"/>
            <p:nvPr/>
          </p:nvSpPr>
          <p:spPr>
            <a:xfrm>
              <a:off x="10890314" y="25401192"/>
              <a:ext cx="1225826" cy="584775"/>
            </a:xfrm>
            <a:prstGeom prst="rect">
              <a:avLst/>
            </a:prstGeom>
            <a:noFill/>
          </p:spPr>
          <p:txBody>
            <a:bodyPr wrap="square" rtlCol="0">
              <a:spAutoFit/>
            </a:bodyPr>
            <a:lstStyle/>
            <a:p>
              <a:pPr algn="ctr"/>
              <a:r>
                <a:rPr lang="en-US" sz="1600" noProof="0" dirty="0">
                  <a:latin typeface="Source Sans Pro" panose="020B0503030403020204" pitchFamily="34" charset="0"/>
                  <a:ea typeface="Source Sans Pro" panose="020B0503030403020204" pitchFamily="34" charset="0"/>
                </a:rPr>
                <a:t>Identified  RBPs</a:t>
              </a:r>
            </a:p>
          </p:txBody>
        </p:sp>
      </p:grpSp>
      <p:grpSp>
        <p:nvGrpSpPr>
          <p:cNvPr id="105" name="Gruppieren 104">
            <a:extLst>
              <a:ext uri="{FF2B5EF4-FFF2-40B4-BE49-F238E27FC236}">
                <a16:creationId xmlns:a16="http://schemas.microsoft.com/office/drawing/2014/main" id="{ABEA8F32-71ED-525D-C840-627988273619}"/>
              </a:ext>
            </a:extLst>
          </p:cNvPr>
          <p:cNvGrpSpPr/>
          <p:nvPr/>
        </p:nvGrpSpPr>
        <p:grpSpPr>
          <a:xfrm>
            <a:off x="8330622" y="13355534"/>
            <a:ext cx="6325335" cy="3697912"/>
            <a:chOff x="8330622" y="13316348"/>
            <a:chExt cx="6325335" cy="3697912"/>
          </a:xfrm>
        </p:grpSpPr>
        <p:pic>
          <p:nvPicPr>
            <p:cNvPr id="106" name="Grafik 105">
              <a:extLst>
                <a:ext uri="{FF2B5EF4-FFF2-40B4-BE49-F238E27FC236}">
                  <a16:creationId xmlns:a16="http://schemas.microsoft.com/office/drawing/2014/main" id="{C8B57DE8-8EBC-2849-2C47-EFB93C0DA2A2}"/>
                </a:ext>
              </a:extLst>
            </p:cNvPr>
            <p:cNvPicPr>
              <a:picLocks noChangeAspect="1"/>
            </p:cNvPicPr>
            <p:nvPr/>
          </p:nvPicPr>
          <p:blipFill>
            <a:blip/>
            <a:srcRect r="35845"/>
            <a:stretch>
              <a:fillRect/>
            </a:stretch>
          </p:blipFill>
          <p:spPr>
            <a:xfrm>
              <a:off x="8330622" y="13319527"/>
              <a:ext cx="4320000" cy="3694733"/>
            </a:xfrm>
            <a:prstGeom prst="rect">
              <a:avLst/>
            </a:prstGeom>
          </p:spPr>
        </p:pic>
        <p:pic>
          <p:nvPicPr>
            <p:cNvPr id="107" name="Grafik 106">
              <a:extLst>
                <a:ext uri="{FF2B5EF4-FFF2-40B4-BE49-F238E27FC236}">
                  <a16:creationId xmlns:a16="http://schemas.microsoft.com/office/drawing/2014/main" id="{E1FA3FB4-6A42-7C90-F132-25F1C873C608}"/>
                </a:ext>
              </a:extLst>
            </p:cNvPr>
            <p:cNvPicPr>
              <a:picLocks noChangeAspect="1"/>
            </p:cNvPicPr>
            <p:nvPr/>
          </p:nvPicPr>
          <p:blipFill>
            <a:blip/>
            <a:srcRect l="68080"/>
            <a:stretch>
              <a:fillRect/>
            </a:stretch>
          </p:blipFill>
          <p:spPr>
            <a:xfrm>
              <a:off x="12507242" y="13316348"/>
              <a:ext cx="2148715" cy="3693600"/>
            </a:xfrm>
            <a:prstGeom prst="rect">
              <a:avLst/>
            </a:prstGeom>
          </p:spPr>
        </p:pic>
      </p:grpSp>
      <p:pic>
        <p:nvPicPr>
          <p:cNvPr id="108" name="Grafik 107" descr="Ein Bild, das Text, Reihe, Diagramm, Screenshot enthält.&#10;&#10;KI-generierte Inhalte können fehlerhaft sein.">
            <a:extLst>
              <a:ext uri="{FF2B5EF4-FFF2-40B4-BE49-F238E27FC236}">
                <a16:creationId xmlns:a16="http://schemas.microsoft.com/office/drawing/2014/main" id="{007735B7-B7B0-87F8-82FD-9BBB0750ADB0}"/>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sp>
        <p:nvSpPr>
          <p:cNvPr id="109" name="Textfeld 108">
            <a:extLst>
              <a:ext uri="{FF2B5EF4-FFF2-40B4-BE49-F238E27FC236}">
                <a16:creationId xmlns:a16="http://schemas.microsoft.com/office/drawing/2014/main" id="{D32931F3-6028-9804-A57B-4F449CDAAB40}"/>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dirty="0"/>
              <a:t>Hypothesis: </a:t>
            </a:r>
            <a:r>
              <a:rPr lang="en-US" sz="2400" noProof="0" dirty="0"/>
              <a:t>In theory, heavier proteins migrate to deeper fractions in a sucrose gradient, so we therefore hypothesized, that a protein‘s peak position after RNase treatment might reflect its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A778C1D0-3907-9F3F-7BE4-AA1B5AB01E54}"/>
              </a:ext>
            </a:extLst>
          </p:cNvPr>
          <p:cNvSpPr txBox="1"/>
          <p:nvPr/>
        </p:nvSpPr>
        <p:spPr>
          <a:xfrm>
            <a:off x="6512381" y="30711489"/>
            <a:ext cx="8143576" cy="461665"/>
          </a:xfrm>
          <a:prstGeom prst="rect">
            <a:avLst/>
          </a:prstGeom>
          <a:noFill/>
        </p:spPr>
        <p:txBody>
          <a:bodyPr wrap="none" rtlCol="0">
            <a:spAutoFit/>
          </a:bodyPr>
          <a:lstStyle/>
          <a:p>
            <a:r>
              <a:rPr lang="en-US" sz="2400" b="1" noProof="0" dirty="0">
                <a:latin typeface="Source Sans Pro" panose="020B0503030403020204" pitchFamily="34" charset="0"/>
                <a:ea typeface="Source Sans Pro" panose="020B0503030403020204" pitchFamily="34" charset="0"/>
              </a:rPr>
              <a:t>However, most proteins did not follow the expected trend!</a:t>
            </a:r>
            <a:endParaRPr lang="en-US" sz="2400" b="1" noProof="0" dirty="0"/>
          </a:p>
        </p:txBody>
      </p:sp>
      <p:sp>
        <p:nvSpPr>
          <p:cNvPr id="111" name="Textfeld 110">
            <a:extLst>
              <a:ext uri="{FF2B5EF4-FFF2-40B4-BE49-F238E27FC236}">
                <a16:creationId xmlns:a16="http://schemas.microsoft.com/office/drawing/2014/main" id="{8C8BDD8E-9ECA-BFE8-2735-C64778FD3117}"/>
              </a:ext>
            </a:extLst>
          </p:cNvPr>
          <p:cNvSpPr txBox="1"/>
          <p:nvPr/>
        </p:nvSpPr>
        <p:spPr>
          <a:xfrm>
            <a:off x="830996" y="31191817"/>
            <a:ext cx="13847641" cy="156966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Results: </a:t>
            </a:r>
            <a:r>
              <a:rPr lang="en-US" sz="2400" noProof="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Spearman Correlation</a:t>
            </a:r>
            <a:r>
              <a:rPr lang="en-US" sz="2400" i="1" noProof="0" dirty="0">
                <a:latin typeface="Source Sans Pro" panose="020B0503030403020204" pitchFamily="34" charset="0"/>
                <a:ea typeface="Source Sans Pro" panose="020B0503030403020204" pitchFamily="34" charset="0"/>
              </a:rPr>
              <a:t>: </a:t>
            </a:r>
            <a:r>
              <a:rPr lang="en-US" sz="2400" i="1" noProof="0" dirty="0">
                <a:ea typeface="Source Sans Pro" panose="020B0503030403020204" pitchFamily="34" charset="0"/>
              </a:rPr>
              <a:t>ρ</a:t>
            </a:r>
            <a:r>
              <a:rPr lang="en-US" sz="2400" i="1" noProof="0" dirty="0">
                <a:latin typeface="Source Sans Pro" panose="020B0503030403020204" pitchFamily="34" charset="0"/>
                <a:ea typeface="Source Sans Pro" panose="020B0503030403020204" pitchFamily="34" charset="0"/>
              </a:rPr>
              <a:t> = 0.014, p = 0.25</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Linear Regression:  </a:t>
            </a:r>
            <a:r>
              <a:rPr lang="en-US" sz="2400" i="1" noProof="0" dirty="0">
                <a:latin typeface="Source Sans Pro" panose="020B0503030403020204" pitchFamily="34" charset="0"/>
                <a:ea typeface="Source Sans Pro" panose="020B0503030403020204" pitchFamily="34" charset="0"/>
              </a:rPr>
              <a:t>R² = 0.00017, p = 0.26 (F-Test)</a:t>
            </a:r>
          </a:p>
          <a:p>
            <a:pPr algn="just"/>
            <a:endParaRPr lang="en-US" sz="2400" noProof="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F3F49578-02DA-2351-8F1E-C16F28B86240}"/>
              </a:ext>
            </a:extLst>
          </p:cNvPr>
          <p:cNvSpPr txBox="1"/>
          <p:nvPr/>
        </p:nvSpPr>
        <p:spPr>
          <a:xfrm>
            <a:off x="830996" y="32472462"/>
            <a:ext cx="6504395" cy="378565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All tests we repeated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noProof="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691D1E7B-3388-6F21-E335-9493E947B1BB}"/>
              </a:ext>
            </a:extLst>
          </p:cNvPr>
          <p:cNvSpPr txBox="1"/>
          <p:nvPr/>
        </p:nvSpPr>
        <p:spPr>
          <a:xfrm>
            <a:off x="830996" y="36276838"/>
            <a:ext cx="6728934" cy="193899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Discussion:</a:t>
            </a:r>
          </a:p>
          <a:p>
            <a:pPr algn="just"/>
            <a:r>
              <a:rPr lang="en-US" sz="2400" noProof="0" dirty="0">
                <a:latin typeface="Source Sans Pro" panose="020B0503030403020204" pitchFamily="34" charset="0"/>
                <a:ea typeface="Source Sans Pro" panose="020B0503030403020204" pitchFamily="34" charset="0"/>
              </a:rPr>
              <a:t>Elution does not only depend on </a:t>
            </a:r>
            <a:r>
              <a:rPr lang="en-US" sz="2400" dirty="0">
                <a:latin typeface="Source Sans Pro" panose="020B0503030403020204" pitchFamily="34" charset="0"/>
                <a:ea typeface="Source Sans Pro" panose="020B0503030403020204" pitchFamily="34" charset="0"/>
              </a:rPr>
              <a:t>weight</a:t>
            </a:r>
            <a:r>
              <a:rPr lang="en-US" sz="2400" noProof="0" dirty="0">
                <a:latin typeface="Source Sans Pro" panose="020B0503030403020204" pitchFamily="34" charset="0"/>
                <a:ea typeface="Source Sans Pro" panose="020B0503030403020204" pitchFamily="34" charset="0"/>
              </a:rPr>
              <a:t>, but also on shape, size and density, so peak based features might be to simplistic. CORUM does not reflect all protein interactions, that might influence elution. </a:t>
            </a:r>
          </a:p>
        </p:txBody>
      </p:sp>
      <p:sp>
        <p:nvSpPr>
          <p:cNvPr id="114" name="Textfeld 113">
            <a:extLst>
              <a:ext uri="{FF2B5EF4-FFF2-40B4-BE49-F238E27FC236}">
                <a16:creationId xmlns:a16="http://schemas.microsoft.com/office/drawing/2014/main" id="{7D126FA8-3CA9-D230-2777-FF06056A629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Relation of monomeric molecular weight and maximal peak position : </a:t>
            </a:r>
            <a:r>
              <a:rPr lang="en-US" sz="1200" i="1" noProof="0" dirty="0">
                <a:latin typeface="Source Sans Pro" panose="020B0503030403020204" pitchFamily="34" charset="0"/>
                <a:ea typeface="Source Sans Pro" panose="020B0503030403020204" pitchFamily="34" charset="0"/>
              </a:rPr>
              <a:t>Scatterplot</a:t>
            </a:r>
            <a:r>
              <a:rPr lang="en-US" noProof="0" dirty="0"/>
              <a:t> </a:t>
            </a:r>
            <a:r>
              <a:rPr lang="en-US" sz="1200" i="1" noProof="0" dirty="0">
                <a:latin typeface="Source Sans Pro" panose="020B0503030403020204" pitchFamily="34" charset="0"/>
                <a:ea typeface="Source Sans Pro" panose="020B0503030403020204" pitchFamily="34" charset="0"/>
              </a:rPr>
              <a:t>of all analyzed proteins, showing their monomeric molecular weight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noProof="0" dirty="0">
              <a:latin typeface="Source Sans Pro" panose="020B0503030403020204" pitchFamily="34" charset="0"/>
              <a:ea typeface="Source Sans Pro" panose="020B0503030403020204" pitchFamily="34" charset="0"/>
            </a:endParaRPr>
          </a:p>
          <a:p>
            <a:pPr algn="just"/>
            <a:r>
              <a:rPr lang="en-US" sz="1200" i="1" noProof="0"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mc:Choice xmlns:a14="http://schemas.microsoft.com/office/drawing/2010/main" Requires="a14">
          <p:sp>
            <p:nvSpPr>
              <p:cNvPr id="115" name="Textfeld 114">
                <a:extLst>
                  <a:ext uri="{FF2B5EF4-FFF2-40B4-BE49-F238E27FC236}">
                    <a16:creationId xmlns:a16="http://schemas.microsoft.com/office/drawing/2014/main" id="{70E290FA-73BE-725D-AEB1-9462E5C305BB}"/>
                  </a:ext>
                </a:extLst>
              </p:cNvPr>
              <p:cNvSpPr txBox="1"/>
              <p:nvPr/>
            </p:nvSpPr>
            <p:spPr>
              <a:xfrm>
                <a:off x="1627446" y="16950655"/>
                <a:ext cx="5771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noProof="0" smtClean="0">
                          <a:latin typeface="Cambria Math" panose="02040503050406030204" pitchFamily="18" charset="0"/>
                        </a:rPr>
                        <m:t>𝑆h𝑖𝑓𝑡</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𝑑𝑖𝑠𝑡𝑎𝑛𝑐𝑒</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𝐶𝑡𝑟𝑙</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𝑅𝑁𝑎𝑠𝑒</m:t>
                      </m:r>
                    </m:oMath>
                  </m:oMathPara>
                </a14:m>
                <a:endParaRPr lang="en-US" sz="2400" noProof="0" dirty="0"/>
              </a:p>
            </p:txBody>
          </p:sp>
        </mc:Choice>
        <mc:Fallback>
          <p:sp>
            <p:nvSpPr>
              <p:cNvPr id="115" name="Textfeld 114">
                <a:extLst>
                  <a:ext uri="{FF2B5EF4-FFF2-40B4-BE49-F238E27FC236}">
                    <a16:creationId xmlns:a16="http://schemas.microsoft.com/office/drawing/2014/main" id="{70E290FA-73BE-725D-AEB1-9462E5C305BB}"/>
                  </a:ext>
                </a:extLst>
              </p:cNvPr>
              <p:cNvSpPr txBox="1">
                <a:spLocks noRot="1" noChangeAspect="1" noMove="1" noResize="1" noEditPoints="1" noAdjustHandles="1" noChangeArrowheads="1" noChangeShapeType="1" noTextEdit="1"/>
              </p:cNvSpPr>
              <p:nvPr/>
            </p:nvSpPr>
            <p:spPr>
              <a:xfrm>
                <a:off x="1627446" y="16950655"/>
                <a:ext cx="5771644" cy="369332"/>
              </a:xfrm>
              <a:prstGeom prst="rect">
                <a:avLst/>
              </a:prstGeom>
              <a:blipFill>
                <a:blip r:embed="rId16"/>
                <a:stretch>
                  <a:fillRect l="-1538" t="-6667" r="-659" b="-36667"/>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2DDF5BF8-0180-9442-A742-B1CD4D17AEA1}"/>
              </a:ext>
            </a:extLst>
          </p:cNvPr>
          <p:cNvSpPr txBox="1"/>
          <p:nvPr/>
        </p:nvSpPr>
        <p:spPr>
          <a:xfrm>
            <a:off x="866279" y="17422890"/>
            <a:ext cx="6325771" cy="1200329"/>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Left shift: distance &gt; 0 ; Right shift: distance &lt; 0 ; </a:t>
            </a:r>
          </a:p>
          <a:p>
            <a:r>
              <a:rPr lang="en-US" sz="2400" noProof="0" dirty="0">
                <a:latin typeface="Source Sans Pro" panose="020B0503030403020204" pitchFamily="34" charset="0"/>
                <a:ea typeface="Source Sans Pro" panose="020B0503030403020204" pitchFamily="34" charset="0"/>
              </a:rPr>
              <a:t>No shift: distance ~ 0 </a:t>
            </a:r>
          </a:p>
          <a:p>
            <a:endParaRPr lang="en-US" sz="2400" noProof="0" dirty="0"/>
          </a:p>
        </p:txBody>
      </p:sp>
      <p:sp>
        <p:nvSpPr>
          <p:cNvPr id="14" name="Abgerundetes Rechteck 18">
            <a:extLst>
              <a:ext uri="{FF2B5EF4-FFF2-40B4-BE49-F238E27FC236}">
                <a16:creationId xmlns:a16="http://schemas.microsoft.com/office/drawing/2014/main" id="{F7C2A3A5-FA33-C1A6-F95B-F8392B138C9B}"/>
              </a:ext>
            </a:extLst>
          </p:cNvPr>
          <p:cNvSpPr/>
          <p:nvPr/>
        </p:nvSpPr>
        <p:spPr>
          <a:xfrm>
            <a:off x="15351517" y="9094236"/>
            <a:ext cx="14295120" cy="6163070"/>
          </a:xfrm>
          <a:prstGeom prst="roundRect">
            <a:avLst>
              <a:gd name="adj" fmla="val 493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grpSp>
        <p:nvGrpSpPr>
          <p:cNvPr id="120" name="Gruppieren 119">
            <a:extLst>
              <a:ext uri="{FF2B5EF4-FFF2-40B4-BE49-F238E27FC236}">
                <a16:creationId xmlns:a16="http://schemas.microsoft.com/office/drawing/2014/main" id="{1F8F5A15-EA47-39BE-578D-E8D6E1FA28F4}"/>
              </a:ext>
            </a:extLst>
          </p:cNvPr>
          <p:cNvGrpSpPr/>
          <p:nvPr/>
        </p:nvGrpSpPr>
        <p:grpSpPr>
          <a:xfrm>
            <a:off x="15571016" y="10029698"/>
            <a:ext cx="5359001" cy="3924705"/>
            <a:chOff x="15804632" y="10370519"/>
            <a:chExt cx="5359001" cy="3924705"/>
          </a:xfrm>
        </p:grpSpPr>
        <p:sp>
          <p:nvSpPr>
            <p:cNvPr id="46" name="Rectangle 45">
              <a:extLst>
                <a:ext uri="{FF2B5EF4-FFF2-40B4-BE49-F238E27FC236}">
                  <a16:creationId xmlns:a16="http://schemas.microsoft.com/office/drawing/2014/main" id="{AFA512E5-AB55-B0DE-5675-5A22A2AFA1C6}"/>
                </a:ext>
              </a:extLst>
            </p:cNvPr>
            <p:cNvSpPr/>
            <p:nvPr/>
          </p:nvSpPr>
          <p:spPr>
            <a:xfrm>
              <a:off x="15804632" y="10370519"/>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52" name="Picture 51" descr="A graph with red dots&#10;&#10;AI-generated content may be incorrect.">
              <a:extLst>
                <a:ext uri="{FF2B5EF4-FFF2-40B4-BE49-F238E27FC236}">
                  <a16:creationId xmlns:a16="http://schemas.microsoft.com/office/drawing/2014/main" id="{1C6C2041-99BF-4FCB-EEC3-4CCC0A964AB6}"/>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5867664" y="10370520"/>
              <a:ext cx="5232939" cy="3924704"/>
            </a:xfrm>
            <a:prstGeom prst="rect">
              <a:avLst/>
            </a:prstGeom>
          </p:spPr>
        </p:pic>
      </p:grpSp>
      <p:sp>
        <p:nvSpPr>
          <p:cNvPr id="80" name="Textfeld 35">
            <a:extLst>
              <a:ext uri="{FF2B5EF4-FFF2-40B4-BE49-F238E27FC236}">
                <a16:creationId xmlns:a16="http://schemas.microsoft.com/office/drawing/2014/main" id="{58C83B57-8321-CC84-E787-6776557E63C2}"/>
              </a:ext>
            </a:extLst>
          </p:cNvPr>
          <p:cNvSpPr txBox="1"/>
          <p:nvPr/>
        </p:nvSpPr>
        <p:spPr>
          <a:xfrm>
            <a:off x="21106531" y="9989696"/>
            <a:ext cx="8314055" cy="5047536"/>
          </a:xfrm>
          <a:prstGeom prst="rect">
            <a:avLst/>
          </a:prstGeom>
          <a:noFill/>
        </p:spPr>
        <p:txBody>
          <a:bodyPr wrap="square" rtlCol="0">
            <a:spAutoFit/>
          </a:bodyPr>
          <a:lstStyle/>
          <a:p>
            <a:pPr algn="just"/>
            <a:r>
              <a:rPr lang="en-US" sz="2400" b="1" dirty="0"/>
              <a:t>Description of MS-Dataset</a:t>
            </a:r>
            <a:endParaRPr lang="en-US" sz="2400" b="1" noProof="0" dirty="0"/>
          </a:p>
          <a:p>
            <a:pPr marL="342900" indent="-342900" algn="just">
              <a:buFont typeface="Arial" panose="020B0604020202020204" pitchFamily="34" charset="0"/>
              <a:buChar char="•"/>
            </a:pPr>
            <a:r>
              <a:rPr lang="en-US" sz="2400" dirty="0"/>
              <a:t>N</a:t>
            </a:r>
            <a:r>
              <a:rPr lang="en-US" sz="2400" noProof="0" dirty="0"/>
              <a:t>umber of rows: 7195 (</a:t>
            </a:r>
            <a:r>
              <a:rPr lang="en-US" sz="2400" noProof="0" dirty="0" err="1"/>
              <a:t>Analysed</a:t>
            </a:r>
            <a:r>
              <a:rPr lang="en-US" sz="2400" noProof="0" dirty="0"/>
              <a:t> Proteins)</a:t>
            </a:r>
          </a:p>
          <a:p>
            <a:pPr marL="342900" indent="-342900" algn="just">
              <a:buFont typeface="Arial" panose="020B0604020202020204" pitchFamily="34" charset="0"/>
              <a:buChar char="•"/>
            </a:pPr>
            <a:r>
              <a:rPr lang="en-US" sz="2400" noProof="0" dirty="0"/>
              <a:t>Number of c</a:t>
            </a:r>
            <a:r>
              <a:rPr lang="en-US" sz="2400" dirty="0" err="1"/>
              <a:t>olumns</a:t>
            </a:r>
            <a:r>
              <a:rPr lang="en-US" sz="2400" noProof="0" dirty="0"/>
              <a:t>: 150 (Fractions, Reps and Treatments)</a:t>
            </a:r>
          </a:p>
          <a:p>
            <a:pPr marL="342900" indent="-342900" algn="just">
              <a:buFont typeface="Arial" panose="020B0604020202020204" pitchFamily="34" charset="0"/>
              <a:buChar char="•"/>
            </a:pPr>
            <a:r>
              <a:rPr lang="en-US" sz="2400" noProof="0" dirty="0"/>
              <a:t>Overall maximum intensity: ~ 15 x 10</a:t>
            </a:r>
            <a:r>
              <a:rPr lang="en-US" sz="2400" baseline="30000" dirty="0"/>
              <a:t>8 </a:t>
            </a:r>
            <a:endParaRPr lang="en-US" sz="2400" baseline="30000" noProof="0" dirty="0"/>
          </a:p>
          <a:p>
            <a:pPr marL="342900" indent="-342900" algn="just">
              <a:buFont typeface="Arial" panose="020B0604020202020204" pitchFamily="34" charset="0"/>
              <a:buChar char="•"/>
            </a:pPr>
            <a:r>
              <a:rPr lang="en-US" sz="2400" noProof="0" dirty="0"/>
              <a:t>Overall minimum intensity: 0</a:t>
            </a:r>
          </a:p>
          <a:p>
            <a:pPr marL="342900" indent="-342900" algn="just">
              <a:buFont typeface="Arial" panose="020B0604020202020204" pitchFamily="34" charset="0"/>
              <a:buChar char="•"/>
            </a:pPr>
            <a:r>
              <a:rPr lang="en-US" sz="2400" dirty="0"/>
              <a:t>No NAs and only numerical values</a:t>
            </a:r>
          </a:p>
          <a:p>
            <a:pPr marL="342900" indent="-342900" algn="just">
              <a:buFont typeface="Arial" panose="020B0604020202020204" pitchFamily="34" charset="0"/>
              <a:buChar char="•"/>
            </a:pPr>
            <a:r>
              <a:rPr lang="en-US" sz="2400" dirty="0"/>
              <a:t>High variance in intensity between proteins</a:t>
            </a:r>
          </a:p>
          <a:p>
            <a:pPr algn="just"/>
            <a:endParaRPr lang="en-US" sz="1000" noProof="0" dirty="0"/>
          </a:p>
          <a:p>
            <a:pPr algn="just"/>
            <a:r>
              <a:rPr lang="en-US" sz="2400" b="1" noProof="0" dirty="0"/>
              <a:t>How we </a:t>
            </a:r>
            <a:r>
              <a:rPr lang="en-US" sz="2400" b="1" dirty="0"/>
              <a:t>normalizes</a:t>
            </a:r>
            <a:r>
              <a:rPr lang="en-US" sz="2400" b="1" noProof="0" dirty="0"/>
              <a:t> </a:t>
            </a:r>
            <a:r>
              <a:rPr lang="en-US" sz="2400" b="1" dirty="0"/>
              <a:t>MS </a:t>
            </a:r>
            <a:r>
              <a:rPr lang="en-US" sz="2400" b="1" noProof="0" dirty="0"/>
              <a:t>data for our analysis</a:t>
            </a:r>
          </a:p>
          <a:p>
            <a:pPr marL="342900" indent="-342900" algn="just">
              <a:buFont typeface="Arial" panose="020B0604020202020204" pitchFamily="34" charset="0"/>
              <a:buChar char="•"/>
            </a:pPr>
            <a:r>
              <a:rPr lang="en-US" sz="2400" noProof="0" dirty="0"/>
              <a:t>Average of the triplicates for every fraction and condition was computed </a:t>
            </a:r>
          </a:p>
          <a:p>
            <a:pPr marL="342900" indent="-342900" algn="just">
              <a:buFont typeface="Arial" panose="020B0604020202020204" pitchFamily="34" charset="0"/>
              <a:buChar char="•"/>
            </a:pPr>
            <a:r>
              <a:rPr lang="en-US" sz="2400" noProof="0" dirty="0"/>
              <a:t>To ensure comparability between proteins, each protein is scaled so that the distribution within the Ctrl and RNase conditions each sums to 100 </a:t>
            </a:r>
          </a:p>
        </p:txBody>
      </p:sp>
      <p:sp>
        <p:nvSpPr>
          <p:cNvPr id="81" name="Textfeld 42">
            <a:extLst>
              <a:ext uri="{FF2B5EF4-FFF2-40B4-BE49-F238E27FC236}">
                <a16:creationId xmlns:a16="http://schemas.microsoft.com/office/drawing/2014/main" id="{012EE184-77DB-3CF8-3661-E1E5C6B07473}"/>
              </a:ext>
            </a:extLst>
          </p:cNvPr>
          <p:cNvSpPr txBox="1"/>
          <p:nvPr/>
        </p:nvSpPr>
        <p:spPr>
          <a:xfrm>
            <a:off x="15510016" y="14021114"/>
            <a:ext cx="5438016" cy="1200329"/>
          </a:xfrm>
          <a:prstGeom prst="rect">
            <a:avLst/>
          </a:prstGeom>
          <a:noFill/>
        </p:spPr>
        <p:txBody>
          <a:bodyPr wrap="square" rtlCol="0">
            <a:spAutoFit/>
          </a:bodyPr>
          <a:lstStyle/>
          <a:p>
            <a:pPr algn="just"/>
            <a:r>
              <a:rPr lang="en-US" sz="1200" b="1" noProof="0" dirty="0"/>
              <a:t>Fig. X Mean protein intensities across 25 fractions under control conditions: </a:t>
            </a:r>
            <a:r>
              <a:rPr lang="en-US" sz="1200" noProof="0" dirty="0"/>
              <a:t>Bar plot showing the average intensity for 25 random proteins measured across 25 fractions in the Ctrl condition. Each bar represents the mean intensity per protein, with error bars indicating the standard error of the mean (SEM) across fractions. This visualization highlights the variability in abundance profiles among different proteins across the cellular gradient. </a:t>
            </a:r>
          </a:p>
        </p:txBody>
      </p:sp>
      <p:sp>
        <p:nvSpPr>
          <p:cNvPr id="68" name="Abgerundetes Rechteck 21">
            <a:extLst>
              <a:ext uri="{FF2B5EF4-FFF2-40B4-BE49-F238E27FC236}">
                <a16:creationId xmlns:a16="http://schemas.microsoft.com/office/drawing/2014/main" id="{549EE45B-CFBE-6FD7-DA5F-E5C9A3687778}"/>
              </a:ext>
            </a:extLst>
          </p:cNvPr>
          <p:cNvSpPr/>
          <p:nvPr/>
        </p:nvSpPr>
        <p:spPr>
          <a:xfrm>
            <a:off x="15351517" y="23564707"/>
            <a:ext cx="14295600" cy="14893572"/>
          </a:xfrm>
          <a:prstGeom prst="roundRect">
            <a:avLst>
              <a:gd name="adj" fmla="val 2674"/>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grpSp>
        <p:nvGrpSpPr>
          <p:cNvPr id="12" name="Gruppieren 11">
            <a:extLst>
              <a:ext uri="{FF2B5EF4-FFF2-40B4-BE49-F238E27FC236}">
                <a16:creationId xmlns:a16="http://schemas.microsoft.com/office/drawing/2014/main" id="{1E0790FE-668C-5722-87C5-72D1B2F7E6EC}"/>
              </a:ext>
            </a:extLst>
          </p:cNvPr>
          <p:cNvGrpSpPr/>
          <p:nvPr/>
        </p:nvGrpSpPr>
        <p:grpSpPr>
          <a:xfrm>
            <a:off x="15610415" y="31568548"/>
            <a:ext cx="7727209" cy="5143339"/>
            <a:chOff x="24910452" y="25039539"/>
            <a:chExt cx="5571050" cy="4026719"/>
          </a:xfrm>
        </p:grpSpPr>
        <p:sp>
          <p:nvSpPr>
            <p:cNvPr id="69" name="Rectangle 68">
              <a:extLst>
                <a:ext uri="{FF2B5EF4-FFF2-40B4-BE49-F238E27FC236}">
                  <a16:creationId xmlns:a16="http://schemas.microsoft.com/office/drawing/2014/main" id="{F06E0547-91A6-2378-D280-F9156E6D5DEB}"/>
                </a:ext>
              </a:extLst>
            </p:cNvPr>
            <p:cNvSpPr/>
            <p:nvPr/>
          </p:nvSpPr>
          <p:spPr>
            <a:xfrm>
              <a:off x="24910452" y="25039540"/>
              <a:ext cx="5571050" cy="4026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70" name="Picture 69" descr="A screenshot of a video game&#10;&#10;AI-generated content may be incorrect.">
              <a:extLst>
                <a:ext uri="{FF2B5EF4-FFF2-40B4-BE49-F238E27FC236}">
                  <a16:creationId xmlns:a16="http://schemas.microsoft.com/office/drawing/2014/main" id="{EBA7E09E-9C89-127D-8CC1-09D464464ED2}"/>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5011498" y="25039539"/>
              <a:ext cx="5368957" cy="4026719"/>
            </a:xfrm>
            <a:prstGeom prst="rect">
              <a:avLst/>
            </a:prstGeom>
          </p:spPr>
        </p:pic>
      </p:grpSp>
      <p:grpSp>
        <p:nvGrpSpPr>
          <p:cNvPr id="23" name="Gruppieren 22">
            <a:extLst>
              <a:ext uri="{FF2B5EF4-FFF2-40B4-BE49-F238E27FC236}">
                <a16:creationId xmlns:a16="http://schemas.microsoft.com/office/drawing/2014/main" id="{BADFF1C1-C9BE-BF9F-B5E9-FE69176B3CF7}"/>
              </a:ext>
            </a:extLst>
          </p:cNvPr>
          <p:cNvGrpSpPr/>
          <p:nvPr/>
        </p:nvGrpSpPr>
        <p:grpSpPr>
          <a:xfrm>
            <a:off x="23635154" y="25815440"/>
            <a:ext cx="5590875" cy="4057506"/>
            <a:chOff x="15725617" y="33183419"/>
            <a:chExt cx="4508066" cy="3264631"/>
          </a:xfrm>
        </p:grpSpPr>
        <p:sp>
          <p:nvSpPr>
            <p:cNvPr id="71" name="Rectangle 70">
              <a:extLst>
                <a:ext uri="{FF2B5EF4-FFF2-40B4-BE49-F238E27FC236}">
                  <a16:creationId xmlns:a16="http://schemas.microsoft.com/office/drawing/2014/main" id="{9EC6B1E2-8E78-ECCC-44CD-9E3145BD7268}"/>
                </a:ext>
              </a:extLst>
            </p:cNvPr>
            <p:cNvSpPr/>
            <p:nvPr/>
          </p:nvSpPr>
          <p:spPr>
            <a:xfrm>
              <a:off x="15725617" y="33183419"/>
              <a:ext cx="4508066" cy="32646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72" name="Picture 71" descr="A yellow and orange squares&#10;&#10;AI-generated content may be incorrect.">
              <a:extLst>
                <a:ext uri="{FF2B5EF4-FFF2-40B4-BE49-F238E27FC236}">
                  <a16:creationId xmlns:a16="http://schemas.microsoft.com/office/drawing/2014/main" id="{1AFC2FD9-C25E-AAE6-348F-16FB46C55484}"/>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15839213" y="33210407"/>
              <a:ext cx="4280873" cy="3210655"/>
            </a:xfrm>
            <a:prstGeom prst="rect">
              <a:avLst/>
            </a:prstGeom>
          </p:spPr>
        </p:pic>
      </p:grpSp>
      <p:sp>
        <p:nvSpPr>
          <p:cNvPr id="74" name="Textfeld 48">
            <a:extLst>
              <a:ext uri="{FF2B5EF4-FFF2-40B4-BE49-F238E27FC236}">
                <a16:creationId xmlns:a16="http://schemas.microsoft.com/office/drawing/2014/main" id="{60154CAE-2CD4-18FD-F099-F93AD68477BC}"/>
              </a:ext>
            </a:extLst>
          </p:cNvPr>
          <p:cNvSpPr txBox="1"/>
          <p:nvPr/>
        </p:nvSpPr>
        <p:spPr>
          <a:xfrm>
            <a:off x="15510016" y="25784519"/>
            <a:ext cx="7839484" cy="310854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DBSCAN: </a:t>
            </a:r>
            <a:r>
              <a:rPr lang="en-US" sz="2400" noProof="0" dirty="0">
                <a:latin typeface="Source Sans Pro" panose="020B0503030403020204" pitchFamily="34" charset="0"/>
                <a:ea typeface="Source Sans Pro" panose="020B0503030403020204" pitchFamily="34" charset="0"/>
              </a:rPr>
              <a:t>is a clustering algorithm that considers point density and distance.</a:t>
            </a:r>
          </a:p>
          <a:p>
            <a:pPr algn="just"/>
            <a:endParaRPr lang="en-US" sz="1000" noProof="0" dirty="0">
              <a:latin typeface="Source Sans Pro" panose="020B0503030403020204" pitchFamily="34" charset="0"/>
              <a:ea typeface="Source Sans Pro" panose="020B0503030403020204" pitchFamily="34" charset="0"/>
            </a:endParaRPr>
          </a:p>
          <a:p>
            <a:pPr marL="342900" indent="-342900" algn="just">
              <a:buFont typeface="Arial" panose="020B0604020202020204" pitchFamily="34" charset="0"/>
              <a:buChar char="•"/>
            </a:pPr>
            <a:r>
              <a:rPr lang="en-US" sz="2400" b="1" dirty="0" err="1">
                <a:latin typeface="Source Sans Pro" panose="020B0503030403020204" pitchFamily="34" charset="0"/>
                <a:ea typeface="Source Sans Pro" panose="020B0503030403020204" pitchFamily="34" charset="0"/>
              </a:rPr>
              <a:t>ε</a:t>
            </a:r>
            <a:r>
              <a:rPr lang="en-US" sz="2400" b="1"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The maximum distance between two points to be considered neighbors. </a:t>
            </a:r>
          </a:p>
          <a:p>
            <a:pPr marL="342900" indent="-342900" algn="just">
              <a:buFont typeface="Arial" panose="020B0604020202020204" pitchFamily="34" charset="0"/>
              <a:buChar char="•"/>
            </a:pPr>
            <a:r>
              <a:rPr lang="en-US" sz="2400" b="1" noProof="0" dirty="0" err="1">
                <a:latin typeface="Source Sans Pro" panose="020B0503030403020204" pitchFamily="34" charset="0"/>
                <a:ea typeface="Source Sans Pro" panose="020B0503030403020204" pitchFamily="34" charset="0"/>
              </a:rPr>
              <a:t>MinPts</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The minimum number of neighbors (within ε distance) to form a core point, border points are those within ε of a core point.</a:t>
            </a:r>
          </a:p>
          <a:p>
            <a:pPr algn="just"/>
            <a:endParaRPr lang="en-US" noProof="0" dirty="0">
              <a:latin typeface="Source Sans Pro" panose="020B0503030403020204" pitchFamily="34" charset="0"/>
              <a:ea typeface="Source Sans Pro" panose="020B0503030403020204" pitchFamily="34" charset="0"/>
            </a:endParaRPr>
          </a:p>
        </p:txBody>
      </p:sp>
      <p:sp>
        <p:nvSpPr>
          <p:cNvPr id="75" name="Textfeld 48">
            <a:extLst>
              <a:ext uri="{FF2B5EF4-FFF2-40B4-BE49-F238E27FC236}">
                <a16:creationId xmlns:a16="http://schemas.microsoft.com/office/drawing/2014/main" id="{90A7D00B-BD76-9EA1-CE01-64B6B8888C10}"/>
              </a:ext>
            </a:extLst>
          </p:cNvPr>
          <p:cNvSpPr txBox="1"/>
          <p:nvPr/>
        </p:nvSpPr>
        <p:spPr>
          <a:xfrm>
            <a:off x="15569712" y="28626292"/>
            <a:ext cx="7932881" cy="393954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Choosing parameters  based on control proteins</a:t>
            </a:r>
            <a:endParaRPr lang="en-US" sz="24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To validate the efficiency in clustering </a:t>
            </a:r>
            <a:r>
              <a:rPr lang="en-US" sz="2400" dirty="0">
                <a:latin typeface="Source Sans Pro" panose="020B0503030403020204" pitchFamily="34" charset="0"/>
                <a:ea typeface="Source Sans Pro" panose="020B0503030403020204" pitchFamily="34" charset="0"/>
              </a:rPr>
              <a:t>a heatmap with a specific scoring logic was </a:t>
            </a:r>
            <a:r>
              <a:rPr lang="en-US" sz="2400" noProof="0" dirty="0">
                <a:latin typeface="Source Sans Pro" panose="020B0503030403020204" pitchFamily="34" charset="0"/>
                <a:ea typeface="Source Sans Pro" panose="020B0503030403020204" pitchFamily="34" charset="0"/>
              </a:rPr>
              <a:t> created.  Parameters were </a:t>
            </a:r>
            <a:r>
              <a:rPr lang="en-US" sz="2400" dirty="0">
                <a:latin typeface="Source Sans Pro" panose="020B0503030403020204" pitchFamily="34" charset="0"/>
                <a:ea typeface="Source Sans Pro" panose="020B0503030403020204" pitchFamily="34" charset="0"/>
              </a:rPr>
              <a:t>a</a:t>
            </a:r>
            <a:r>
              <a:rPr lang="en-US" sz="2400" noProof="0" dirty="0" err="1">
                <a:latin typeface="Source Sans Pro" panose="020B0503030403020204" pitchFamily="34" charset="0"/>
                <a:ea typeface="Source Sans Pro" panose="020B0503030403020204" pitchFamily="34" charset="0"/>
              </a:rPr>
              <a:t>djusted</a:t>
            </a:r>
            <a:r>
              <a:rPr lang="en-US" sz="2400" noProof="0" dirty="0">
                <a:latin typeface="Source Sans Pro" panose="020B0503030403020204" pitchFamily="34" charset="0"/>
                <a:ea typeface="Source Sans Pro" panose="020B0503030403020204" pitchFamily="34" charset="0"/>
              </a:rPr>
              <a:t>  accordingly </a:t>
            </a:r>
            <a:r>
              <a:rPr lang="en-US" sz="2400" b="1" noProof="0" dirty="0">
                <a:latin typeface="Source Sans Pro" panose="020B0503030403020204" pitchFamily="34" charset="0"/>
                <a:ea typeface="Source Sans Pro" panose="020B0503030403020204" pitchFamily="34" charset="0"/>
              </a:rPr>
              <a:t>to ε = 0.7 and </a:t>
            </a:r>
            <a:r>
              <a:rPr lang="en-US" sz="2400" b="1" noProof="0" dirty="0" err="1">
                <a:latin typeface="Source Sans Pro" panose="020B0503030403020204" pitchFamily="34" charset="0"/>
                <a:ea typeface="Source Sans Pro" panose="020B0503030403020204" pitchFamily="34" charset="0"/>
              </a:rPr>
              <a:t>MintPts</a:t>
            </a:r>
            <a:r>
              <a:rPr lang="en-US" sz="2400" b="1" noProof="0" dirty="0">
                <a:latin typeface="Source Sans Pro" panose="020B0503030403020204" pitchFamily="34" charset="0"/>
                <a:ea typeface="Source Sans Pro" panose="020B0503030403020204" pitchFamily="34" charset="0"/>
              </a:rPr>
              <a:t> = 4. </a:t>
            </a:r>
          </a:p>
          <a:p>
            <a:pPr algn="just"/>
            <a:endParaRPr lang="en-US" sz="1000" b="1" dirty="0">
              <a:latin typeface="Source Sans Pro" panose="020B0503030403020204" pitchFamily="34" charset="0"/>
              <a:ea typeface="Source Sans Pro" panose="020B0503030403020204" pitchFamily="34" charset="0"/>
            </a:endParaRPr>
          </a:p>
          <a:p>
            <a:pPr algn="just"/>
            <a:r>
              <a:rPr lang="en-US" sz="2400" b="1" dirty="0">
                <a:latin typeface="Source Sans Pro" panose="020B0503030403020204" pitchFamily="34" charset="0"/>
                <a:ea typeface="Source Sans Pro" panose="020B0503030403020204" pitchFamily="34" charset="0"/>
              </a:rPr>
              <a:t>Positive control:  </a:t>
            </a:r>
            <a:r>
              <a:rPr lang="en-US" sz="2400" dirty="0">
                <a:latin typeface="Source Sans Pro" panose="020B0503030403020204" pitchFamily="34" charset="0"/>
                <a:ea typeface="Source Sans Pro" panose="020B0503030403020204" pitchFamily="34" charset="0"/>
              </a:rPr>
              <a:t>4 proteins of our mitosis specific RBPs known to be  in the 40S Ribosomal Complex </a:t>
            </a:r>
          </a:p>
          <a:p>
            <a:r>
              <a:rPr lang="en-US" sz="2400" b="1" dirty="0">
                <a:latin typeface="Source Sans Pro" panose="020B0503030403020204" pitchFamily="34" charset="0"/>
                <a:ea typeface="Source Sans Pro" panose="020B0503030403020204" pitchFamily="34" charset="0"/>
              </a:rPr>
              <a:t>Negative control:  </a:t>
            </a:r>
            <a:r>
              <a:rPr lang="en-US" sz="2400" dirty="0">
                <a:latin typeface="Source Sans Pro" panose="020B0503030403020204" pitchFamily="34" charset="0"/>
                <a:ea typeface="Source Sans Pro" panose="020B0503030403020204" pitchFamily="34" charset="0"/>
              </a:rPr>
              <a:t>UIMC1_HUMAN and LPPRC_HUMAN</a:t>
            </a:r>
          </a:p>
          <a:p>
            <a:pPr algn="just"/>
            <a:endParaRPr lang="en-US" sz="2400" b="1" noProof="0" dirty="0">
              <a:latin typeface="Source Sans Pro" panose="020B0503030403020204" pitchFamily="34" charset="0"/>
              <a:ea typeface="Source Sans Pro" panose="020B0503030403020204" pitchFamily="34" charset="0"/>
            </a:endParaRPr>
          </a:p>
          <a:p>
            <a:pPr algn="just"/>
            <a:endParaRPr lang="en-US" sz="2400" b="1" dirty="0">
              <a:latin typeface="Source Sans Pro" panose="020B0503030403020204" pitchFamily="34" charset="0"/>
              <a:ea typeface="Source Sans Pro" panose="020B0503030403020204" pitchFamily="34" charset="0"/>
            </a:endParaRPr>
          </a:p>
          <a:p>
            <a:pPr algn="just"/>
            <a:endParaRPr lang="en-US" sz="2400" b="1" dirty="0">
              <a:latin typeface="Source Sans Pro" panose="020B0503030403020204" pitchFamily="34" charset="0"/>
              <a:ea typeface="Source Sans Pro" panose="020B0503030403020204" pitchFamily="34" charset="0"/>
            </a:endParaRPr>
          </a:p>
        </p:txBody>
      </p:sp>
      <p:pic>
        <p:nvPicPr>
          <p:cNvPr id="77" name="Picture 76" descr="A graph of a number of lines&#10;&#10;AI-generated content may be incorrect.">
            <a:extLst>
              <a:ext uri="{FF2B5EF4-FFF2-40B4-BE49-F238E27FC236}">
                <a16:creationId xmlns:a16="http://schemas.microsoft.com/office/drawing/2014/main" id="{AAC7AD7C-2291-E152-A368-8F592349AA19}"/>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6517141" y="30802824"/>
            <a:ext cx="2880000" cy="2159999"/>
          </a:xfrm>
          <a:prstGeom prst="rect">
            <a:avLst/>
          </a:prstGeom>
        </p:spPr>
      </p:pic>
      <p:pic>
        <p:nvPicPr>
          <p:cNvPr id="78" name="Picture 77" descr="A graph of a number of fractions&#10;&#10;AI-generated content may be incorrect.">
            <a:extLst>
              <a:ext uri="{FF2B5EF4-FFF2-40B4-BE49-F238E27FC236}">
                <a16:creationId xmlns:a16="http://schemas.microsoft.com/office/drawing/2014/main" id="{2F30E93A-EADE-AD7B-27A5-2E3862BED5A7}"/>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502593" y="33132175"/>
            <a:ext cx="2880000" cy="2159999"/>
          </a:xfrm>
          <a:prstGeom prst="rect">
            <a:avLst/>
          </a:prstGeom>
        </p:spPr>
      </p:pic>
      <p:pic>
        <p:nvPicPr>
          <p:cNvPr id="79" name="Picture 78" descr="A graph of a number of people&#10;&#10;AI-generated content may be incorrect.">
            <a:extLst>
              <a:ext uri="{FF2B5EF4-FFF2-40B4-BE49-F238E27FC236}">
                <a16:creationId xmlns:a16="http://schemas.microsoft.com/office/drawing/2014/main" id="{D48852CB-42DA-C613-296D-434044312FAB}"/>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6540586" y="33129885"/>
            <a:ext cx="2880000" cy="2159999"/>
          </a:xfrm>
          <a:prstGeom prst="rect">
            <a:avLst/>
          </a:prstGeom>
        </p:spPr>
      </p:pic>
      <p:pic>
        <p:nvPicPr>
          <p:cNvPr id="82" name="Picture 81" descr="A graph with lines and numbers&#10;&#10;AI-generated content may be incorrect.">
            <a:extLst>
              <a:ext uri="{FF2B5EF4-FFF2-40B4-BE49-F238E27FC236}">
                <a16:creationId xmlns:a16="http://schemas.microsoft.com/office/drawing/2014/main" id="{2585833A-F8BF-0467-A40A-C3A17F2F200C}"/>
              </a:ext>
            </a:extLst>
          </p:cNvPr>
          <p:cNvPicPr>
            <a:picLocks noChangeAspect="1"/>
          </p:cNvPicPr>
          <p:nvPr/>
        </p:nvPicPr>
        <p:blipFill>
          <a:blip>
            <a:extLst>
              <a:ext uri="{28A0092B-C50C-407E-A947-70E740481C1C}">
                <a14:useLocalDpi xmlns:a14="http://schemas.microsoft.com/office/drawing/2010/main" val="0"/>
              </a:ext>
            </a:extLst>
          </a:blip>
          <a:stretch>
            <a:fillRect/>
          </a:stretch>
        </p:blipFill>
        <p:spPr>
          <a:xfrm>
            <a:off x="23502593" y="30827780"/>
            <a:ext cx="2880000" cy="2160001"/>
          </a:xfrm>
          <a:prstGeom prst="rect">
            <a:avLst/>
          </a:prstGeom>
        </p:spPr>
      </p:pic>
      <p:sp>
        <p:nvSpPr>
          <p:cNvPr id="85" name="Textfeld 42">
            <a:extLst>
              <a:ext uri="{FF2B5EF4-FFF2-40B4-BE49-F238E27FC236}">
                <a16:creationId xmlns:a16="http://schemas.microsoft.com/office/drawing/2014/main" id="{C078C424-D1AB-B772-ACAD-8DAEF06411C9}"/>
              </a:ext>
            </a:extLst>
          </p:cNvPr>
          <p:cNvSpPr txBox="1"/>
          <p:nvPr/>
        </p:nvSpPr>
        <p:spPr>
          <a:xfrm>
            <a:off x="23635154" y="29911046"/>
            <a:ext cx="5785433" cy="646331"/>
          </a:xfrm>
          <a:prstGeom prst="rect">
            <a:avLst/>
          </a:prstGeom>
          <a:noFill/>
        </p:spPr>
        <p:txBody>
          <a:bodyPr wrap="square" rtlCol="0">
            <a:spAutoFit/>
          </a:bodyPr>
          <a:lstStyle/>
          <a:p>
            <a:r>
              <a:rPr lang="en-US" sz="1200" b="1" noProof="0">
                <a:latin typeface="Source Sans Pro" panose="020B0503030403020204" pitchFamily="34" charset="0"/>
                <a:ea typeface="Source Sans Pro" panose="020B0503030403020204" pitchFamily="34" charset="0"/>
              </a:rPr>
              <a:t>Fig. </a:t>
            </a:r>
            <a:r>
              <a:rPr lang="en-US" sz="1200" b="1" noProof="0" dirty="0">
                <a:latin typeface="Source Sans Pro" panose="020B0503030403020204" pitchFamily="34" charset="0"/>
                <a:ea typeface="Source Sans Pro" panose="020B0503030403020204" pitchFamily="34" charset="0"/>
              </a:rPr>
              <a:t>X </a:t>
            </a:r>
            <a:r>
              <a:rPr lang="en-US" sz="1200" b="1" i="1" noProof="0" dirty="0">
                <a:latin typeface="Source Sans Pro" panose="020B0503030403020204" pitchFamily="34" charset="0"/>
                <a:ea typeface="Source Sans Pro" panose="020B0503030403020204" pitchFamily="34" charset="0"/>
              </a:rPr>
              <a:t>Heatmap of  accuracy for  </a:t>
            </a:r>
            <a:r>
              <a:rPr lang="en-US" sz="1200" b="1" i="1" noProof="0" dirty="0" err="1">
                <a:latin typeface="Source Sans Pro" panose="020B0503030403020204" pitchFamily="34" charset="0"/>
                <a:ea typeface="Source Sans Pro" panose="020B0503030403020204" pitchFamily="34" charset="0"/>
              </a:rPr>
              <a:t>comibantions</a:t>
            </a:r>
            <a:r>
              <a:rPr lang="en-US" sz="1200" b="1" i="1" noProof="0" dirty="0">
                <a:latin typeface="Source Sans Pro" panose="020B0503030403020204" pitchFamily="34" charset="0"/>
                <a:ea typeface="Source Sans Pro" panose="020B0503030403020204" pitchFamily="34" charset="0"/>
              </a:rPr>
              <a:t> of Parameters for DBSCAN: </a:t>
            </a:r>
            <a:r>
              <a:rPr lang="en-US" sz="1200" i="1" noProof="0" dirty="0" err="1">
                <a:latin typeface="Source Sans Pro" panose="020B0503030403020204" pitchFamily="34" charset="0"/>
                <a:ea typeface="Source Sans Pro" panose="020B0503030403020204" pitchFamily="34" charset="0"/>
              </a:rPr>
              <a:t>Accuaracy</a:t>
            </a:r>
            <a:r>
              <a:rPr lang="en-US" sz="1200" i="1" noProof="0" dirty="0">
                <a:latin typeface="Source Sans Pro" panose="020B0503030403020204" pitchFamily="34" charset="0"/>
                <a:ea typeface="Source Sans Pro" panose="020B0503030403020204" pitchFamily="34" charset="0"/>
              </a:rPr>
              <a:t> calculated on pos. and neg. controls, from </a:t>
            </a:r>
            <a:r>
              <a:rPr lang="en-US" sz="1200" noProof="0" dirty="0" err="1">
                <a:latin typeface="Source Sans Pro" panose="020B0503030403020204" pitchFamily="34" charset="0"/>
                <a:ea typeface="Source Sans Pro" panose="020B0503030403020204" pitchFamily="34" charset="0"/>
              </a:rPr>
              <a:t>ε</a:t>
            </a:r>
            <a:r>
              <a:rPr lang="en-US" sz="1200" noProof="0" dirty="0">
                <a:latin typeface="Source Sans Pro" panose="020B0503030403020204" pitchFamily="34" charset="0"/>
                <a:ea typeface="Source Sans Pro" panose="020B0503030403020204" pitchFamily="34" charset="0"/>
              </a:rPr>
              <a:t> (0.5-1.5) and </a:t>
            </a:r>
            <a:r>
              <a:rPr lang="en-US" sz="1200" noProof="0" dirty="0" err="1">
                <a:latin typeface="Source Sans Pro" panose="020B0503030403020204" pitchFamily="34" charset="0"/>
                <a:ea typeface="Source Sans Pro" panose="020B0503030403020204" pitchFamily="34" charset="0"/>
              </a:rPr>
              <a:t>MintPts</a:t>
            </a:r>
            <a:r>
              <a:rPr lang="en-US" sz="1200" noProof="0" dirty="0">
                <a:latin typeface="Source Sans Pro" panose="020B0503030403020204" pitchFamily="34" charset="0"/>
                <a:ea typeface="Source Sans Pro" panose="020B0503030403020204" pitchFamily="34" charset="0"/>
              </a:rPr>
              <a:t> (1-10).  Lower and higher </a:t>
            </a:r>
            <a:r>
              <a:rPr lang="en-US" sz="1200" noProof="0" dirty="0" err="1">
                <a:latin typeface="Source Sans Pro" panose="020B0503030403020204" pitchFamily="34" charset="0"/>
                <a:ea typeface="Source Sans Pro" panose="020B0503030403020204" pitchFamily="34" charset="0"/>
              </a:rPr>
              <a:t>ε</a:t>
            </a:r>
            <a:r>
              <a:rPr lang="en-US" sz="1200" noProof="0" dirty="0">
                <a:latin typeface="Source Sans Pro" panose="020B0503030403020204" pitchFamily="34" charset="0"/>
                <a:ea typeface="Source Sans Pro" panose="020B0503030403020204" pitchFamily="34" charset="0"/>
              </a:rPr>
              <a:t> lower the accuracy. </a:t>
            </a:r>
          </a:p>
        </p:txBody>
      </p:sp>
      <p:sp>
        <p:nvSpPr>
          <p:cNvPr id="86" name="Textfeld 42">
            <a:extLst>
              <a:ext uri="{FF2B5EF4-FFF2-40B4-BE49-F238E27FC236}">
                <a16:creationId xmlns:a16="http://schemas.microsoft.com/office/drawing/2014/main" id="{B9B6D625-C15D-871A-4DA8-DD7532152ABC}"/>
              </a:ext>
            </a:extLst>
          </p:cNvPr>
          <p:cNvSpPr txBox="1"/>
          <p:nvPr/>
        </p:nvSpPr>
        <p:spPr>
          <a:xfrm>
            <a:off x="15622290" y="36749182"/>
            <a:ext cx="7727210" cy="461665"/>
          </a:xfrm>
          <a:prstGeom prst="rect">
            <a:avLst/>
          </a:prstGeom>
          <a:noFill/>
        </p:spPr>
        <p:txBody>
          <a:bodyPr wrap="square" rtlCol="0">
            <a:spAutoFit/>
          </a:bodyPr>
          <a:lstStyle/>
          <a:p>
            <a:r>
              <a:rPr lang="en-US" sz="1200" b="1" noProof="0" dirty="0">
                <a:latin typeface="Source Sans Pro" panose="020B0503030403020204" pitchFamily="34" charset="0"/>
                <a:ea typeface="Source Sans Pro" panose="020B0503030403020204" pitchFamily="34" charset="0"/>
              </a:rPr>
              <a:t>Fig. X Proteins in 2D </a:t>
            </a:r>
            <a:r>
              <a:rPr lang="en-US" sz="1200" b="1" noProof="0" dirty="0" err="1">
                <a:latin typeface="Source Sans Pro" panose="020B0503030403020204" pitchFamily="34" charset="0"/>
                <a:ea typeface="Source Sans Pro" panose="020B0503030403020204" pitchFamily="34" charset="0"/>
              </a:rPr>
              <a:t>Pca</a:t>
            </a:r>
            <a:r>
              <a:rPr lang="en-US" sz="1200" b="1" noProof="0" dirty="0">
                <a:latin typeface="Source Sans Pro" panose="020B0503030403020204" pitchFamily="34" charset="0"/>
                <a:ea typeface="Source Sans Pro" panose="020B0503030403020204" pitchFamily="34" charset="0"/>
              </a:rPr>
              <a:t> showing results from clustering method DBSCAN: </a:t>
            </a:r>
            <a:r>
              <a:rPr lang="en-US" sz="1200" noProof="0" dirty="0">
                <a:latin typeface="Source Sans Pro" panose="020B0503030403020204" pitchFamily="34" charset="0"/>
                <a:ea typeface="Source Sans Pro" panose="020B0503030403020204" pitchFamily="34" charset="0"/>
              </a:rPr>
              <a:t>Only Proteins from RBPs in Mitosis where clustered. Dimension reduction on Data from Ctrl : COM and Peak </a:t>
            </a:r>
            <a:r>
              <a:rPr lang="en-US" sz="1200" noProof="0" dirty="0" err="1">
                <a:latin typeface="Source Sans Pro" panose="020B0503030403020204" pitchFamily="34" charset="0"/>
                <a:ea typeface="Source Sans Pro" panose="020B0503030403020204" pitchFamily="34" charset="0"/>
              </a:rPr>
              <a:t>hight.</a:t>
            </a:r>
            <a:r>
              <a:rPr lang="en-US" sz="1200" b="1" noProof="0" dirty="0" err="1">
                <a:latin typeface="Source Sans Pro" panose="020B0503030403020204" pitchFamily="34" charset="0"/>
                <a:ea typeface="Source Sans Pro" panose="020B0503030403020204" pitchFamily="34" charset="0"/>
              </a:rPr>
              <a:t>ε</a:t>
            </a:r>
            <a:r>
              <a:rPr lang="en-US" sz="1200" b="1" noProof="0" dirty="0">
                <a:latin typeface="Source Sans Pro" panose="020B0503030403020204" pitchFamily="34" charset="0"/>
                <a:ea typeface="Source Sans Pro" panose="020B0503030403020204" pitchFamily="34" charset="0"/>
              </a:rPr>
              <a:t> = 0.7 and </a:t>
            </a:r>
            <a:r>
              <a:rPr lang="en-US" sz="1200" b="1" noProof="0" dirty="0" err="1">
                <a:latin typeface="Source Sans Pro" panose="020B0503030403020204" pitchFamily="34" charset="0"/>
                <a:ea typeface="Source Sans Pro" panose="020B0503030403020204" pitchFamily="34" charset="0"/>
              </a:rPr>
              <a:t>MintPts</a:t>
            </a:r>
            <a:r>
              <a:rPr lang="en-US" sz="1200" b="1" noProof="0" dirty="0">
                <a:latin typeface="Source Sans Pro" panose="020B0503030403020204" pitchFamily="34" charset="0"/>
                <a:ea typeface="Source Sans Pro" panose="020B0503030403020204" pitchFamily="34" charset="0"/>
              </a:rPr>
              <a:t> = 4.</a:t>
            </a:r>
          </a:p>
        </p:txBody>
      </p:sp>
      <p:sp>
        <p:nvSpPr>
          <p:cNvPr id="6" name="Textfeld 5">
            <a:extLst>
              <a:ext uri="{FF2B5EF4-FFF2-40B4-BE49-F238E27FC236}">
                <a16:creationId xmlns:a16="http://schemas.microsoft.com/office/drawing/2014/main" id="{FA5980E5-C161-1B8E-3FF0-196396A96771}"/>
              </a:ext>
            </a:extLst>
          </p:cNvPr>
          <p:cNvSpPr txBox="1"/>
          <p:nvPr/>
        </p:nvSpPr>
        <p:spPr>
          <a:xfrm>
            <a:off x="682851" y="6790616"/>
            <a:ext cx="7075614" cy="5201424"/>
          </a:xfrm>
          <a:prstGeom prst="rect">
            <a:avLst/>
          </a:prstGeom>
          <a:noFill/>
        </p:spPr>
        <p:txBody>
          <a:bodyPr wrap="square" rtlCol="0">
            <a:spAutoFit/>
          </a:bodyPr>
          <a:lstStyle/>
          <a:p>
            <a:pPr algn="just"/>
            <a:r>
              <a:rPr lang="en-US" sz="2400" b="1" dirty="0"/>
              <a:t>Theory: </a:t>
            </a:r>
            <a:r>
              <a:rPr lang="en-US" sz="2400" dirty="0"/>
              <a:t>High reproducibility is indicated by strong correlations between replicates of the same fraction</a:t>
            </a:r>
          </a:p>
          <a:p>
            <a:pPr algn="just"/>
            <a:endParaRPr lang="en-US" sz="1000" dirty="0"/>
          </a:p>
          <a:p>
            <a:pPr algn="just"/>
            <a:r>
              <a:rPr lang="en-US" sz="2400" b="1" dirty="0"/>
              <a:t>Method: </a:t>
            </a:r>
          </a:p>
          <a:p>
            <a:pPr marL="342900" indent="-342900" algn="just">
              <a:buFont typeface="Arial" panose="020B0604020202020204" pitchFamily="34" charset="0"/>
              <a:buChar char="•"/>
            </a:pPr>
            <a:r>
              <a:rPr lang="en-US" sz="2400" noProof="0" dirty="0"/>
              <a:t>Reproducibility </a:t>
            </a:r>
            <a:r>
              <a:rPr lang="en-US" sz="2400" dirty="0"/>
              <a:t>was </a:t>
            </a:r>
            <a:r>
              <a:rPr lang="en-US" sz="2400" noProof="0" dirty="0"/>
              <a:t>assessed via Spearman correlation between all replicate &amp; fraction combinations, </a:t>
            </a:r>
            <a:r>
              <a:rPr lang="en-US" sz="2400" dirty="0"/>
              <a:t>p</a:t>
            </a:r>
            <a:r>
              <a:rPr lang="en-US" sz="2400" noProof="0" dirty="0" err="1"/>
              <a:t>erformed</a:t>
            </a:r>
            <a:r>
              <a:rPr lang="en-US" sz="2400" noProof="0" dirty="0"/>
              <a:t> separately for RNase and control conditions</a:t>
            </a:r>
          </a:p>
          <a:p>
            <a:pPr marL="342900" indent="-342900" algn="just">
              <a:buFont typeface="Arial" panose="020B0604020202020204" pitchFamily="34" charset="0"/>
              <a:buChar char="•"/>
            </a:pPr>
            <a:r>
              <a:rPr lang="en-US" sz="2400" noProof="0" dirty="0"/>
              <a:t>Resulting correlation coefficients (r-values) were visualized in heatmap</a:t>
            </a:r>
          </a:p>
          <a:p>
            <a:pPr algn="just"/>
            <a:endParaRPr lang="en-US" sz="1000" dirty="0"/>
          </a:p>
          <a:p>
            <a:pPr algn="just"/>
            <a:r>
              <a:rPr lang="en-US" sz="2400" b="1" dirty="0"/>
              <a:t>Results: </a:t>
            </a:r>
            <a:r>
              <a:rPr lang="en-US" sz="2400" dirty="0"/>
              <a:t>High reproducibility visible on the heatmap as a distinct diagonal pattern forming 3×3 blocks, consistently observed across both treatment conditions</a:t>
            </a:r>
            <a:r>
              <a:rPr lang="en-US" sz="2400" dirty="0">
                <a:sym typeface="Wingdings" pitchFamily="2" charset="2"/>
              </a:rPr>
              <a:t>  </a:t>
            </a:r>
            <a:r>
              <a:rPr lang="en-US" sz="2400" b="1" noProof="0" dirty="0">
                <a:sym typeface="Wingdings" pitchFamily="2" charset="2"/>
              </a:rPr>
              <a:t> R-</a:t>
            </a:r>
            <a:r>
              <a:rPr lang="en-US" sz="2400" b="1" noProof="0" dirty="0" err="1">
                <a:sym typeface="Wingdings" pitchFamily="2" charset="2"/>
              </a:rPr>
              <a:t>DeeP</a:t>
            </a:r>
            <a:r>
              <a:rPr lang="en-US" sz="2400" b="1" noProof="0" dirty="0">
                <a:sym typeface="Wingdings" pitchFamily="2" charset="2"/>
              </a:rPr>
              <a:t> results are reproducible</a:t>
            </a:r>
            <a:endParaRPr lang="en-US" sz="2400" b="1" noProof="0" dirty="0"/>
          </a:p>
        </p:txBody>
      </p:sp>
      <p:sp>
        <p:nvSpPr>
          <p:cNvPr id="8" name="Textfeld 7">
            <a:extLst>
              <a:ext uri="{FF2B5EF4-FFF2-40B4-BE49-F238E27FC236}">
                <a16:creationId xmlns:a16="http://schemas.microsoft.com/office/drawing/2014/main" id="{08A112F0-B5C7-0FEF-7822-F17026EA4F0A}"/>
              </a:ext>
            </a:extLst>
          </p:cNvPr>
          <p:cNvSpPr txBox="1"/>
          <p:nvPr/>
        </p:nvSpPr>
        <p:spPr>
          <a:xfrm>
            <a:off x="15538934" y="16483799"/>
            <a:ext cx="6744356" cy="6617196"/>
          </a:xfrm>
          <a:prstGeom prst="rect">
            <a:avLst/>
          </a:prstGeom>
          <a:noFill/>
        </p:spPr>
        <p:txBody>
          <a:bodyPr wrap="square" rtlCol="0">
            <a:spAutoFit/>
          </a:bodyPr>
          <a:lstStyle/>
          <a:p>
            <a:pPr algn="just"/>
            <a:r>
              <a:rPr lang="en-US" sz="2400" b="1" noProof="0" dirty="0"/>
              <a:t>Comparative Shift Analysis</a:t>
            </a:r>
          </a:p>
          <a:p>
            <a:pPr algn="just"/>
            <a:endParaRPr lang="en-US" sz="1000" noProof="0" dirty="0"/>
          </a:p>
          <a:p>
            <a:pPr algn="just"/>
            <a:r>
              <a:rPr lang="en-US" sz="2400" dirty="0"/>
              <a:t>S</a:t>
            </a:r>
            <a:r>
              <a:rPr lang="en-US" sz="2400" noProof="0" dirty="0" err="1"/>
              <a:t>hift</a:t>
            </a:r>
            <a:r>
              <a:rPr lang="en-US" sz="2400" noProof="0" dirty="0"/>
              <a:t> analysis pipeline was applied to non-synchronized HeLa cells. To visualize </a:t>
            </a:r>
            <a:r>
              <a:rPr lang="de-DE" sz="2400" dirty="0" err="1"/>
              <a:t>similarities</a:t>
            </a:r>
            <a:r>
              <a:rPr lang="de-DE" sz="2400" dirty="0"/>
              <a:t> and </a:t>
            </a:r>
            <a:r>
              <a:rPr lang="de-DE" sz="2400" dirty="0" err="1"/>
              <a:t>differences</a:t>
            </a:r>
            <a:r>
              <a:rPr lang="de-DE" sz="2400" dirty="0"/>
              <a:t> a</a:t>
            </a:r>
            <a:r>
              <a:rPr lang="en-US" sz="2400" dirty="0"/>
              <a:t> s</a:t>
            </a:r>
            <a:r>
              <a:rPr lang="en-US" sz="2400" noProof="0" dirty="0" err="1"/>
              <a:t>catterplot</a:t>
            </a:r>
            <a:r>
              <a:rPr lang="en-US" sz="2400" noProof="0" dirty="0"/>
              <a:t> compares shift distances between mitotic and non-synchronized </a:t>
            </a:r>
            <a:r>
              <a:rPr lang="en-US" sz="2400" dirty="0"/>
              <a:t>cells. </a:t>
            </a:r>
          </a:p>
          <a:p>
            <a:pPr algn="just"/>
            <a:endParaRPr lang="en-US" sz="1000" dirty="0"/>
          </a:p>
          <a:p>
            <a:pPr marL="342900" indent="-342900" algn="just">
              <a:buFont typeface="Arial" panose="020B0604020202020204" pitchFamily="34" charset="0"/>
              <a:buChar char="•"/>
            </a:pPr>
            <a:r>
              <a:rPr lang="en-US" sz="2400" dirty="0"/>
              <a:t>376 Proteins highlighted in pink were identified as RBPs in both samples</a:t>
            </a:r>
          </a:p>
          <a:p>
            <a:pPr marL="342900" indent="-342900" algn="just">
              <a:buFont typeface="Arial" panose="020B0604020202020204" pitchFamily="34" charset="0"/>
              <a:buChar char="•"/>
            </a:pPr>
            <a:endParaRPr lang="en-US" sz="1000" dirty="0"/>
          </a:p>
          <a:p>
            <a:pPr marL="342900" indent="-342900" algn="just">
              <a:buFont typeface="Arial" panose="020B0604020202020204" pitchFamily="34" charset="0"/>
              <a:buChar char="•"/>
            </a:pPr>
            <a:r>
              <a:rPr lang="en-US" sz="2400" dirty="0"/>
              <a:t>298 Proteins highlighted in dark gray where only identified in non-</a:t>
            </a:r>
            <a:r>
              <a:rPr lang="en-US" sz="2400" dirty="0" err="1"/>
              <a:t>sychronised</a:t>
            </a:r>
            <a:r>
              <a:rPr lang="en-US" sz="2400" dirty="0"/>
              <a:t> cells and might not be active in mitosis</a:t>
            </a:r>
          </a:p>
          <a:p>
            <a:pPr marL="342900" indent="-342900" algn="just">
              <a:buFont typeface="Arial" panose="020B0604020202020204" pitchFamily="34" charset="0"/>
              <a:buChar char="•"/>
            </a:pPr>
            <a:endParaRPr lang="en-US" sz="1000" dirty="0"/>
          </a:p>
          <a:p>
            <a:pPr marL="342900" indent="-342900" algn="just">
              <a:buFont typeface="Arial" panose="020B0604020202020204" pitchFamily="34" charset="0"/>
              <a:buChar char="•"/>
            </a:pPr>
            <a:r>
              <a:rPr lang="en-US" sz="2400" b="1" dirty="0"/>
              <a:t>237 Proteins highlighted in red show significant RNA dependency exclusively during mitosis. </a:t>
            </a:r>
            <a:r>
              <a:rPr lang="en-US" sz="2400" dirty="0"/>
              <a:t>One of which is </a:t>
            </a:r>
            <a:r>
              <a:rPr lang="en-US" sz="2400" dirty="0" err="1"/>
              <a:t>RiboSix</a:t>
            </a:r>
            <a:r>
              <a:rPr lang="en-US" sz="2400" dirty="0"/>
              <a:t>, suggesting that mitosis is his active season in the village of HeLa.</a:t>
            </a:r>
            <a:r>
              <a:rPr lang="en-US" sz="2400" b="1" dirty="0"/>
              <a:t>  </a:t>
            </a:r>
            <a:endParaRPr lang="en-US" sz="2400" noProof="0" dirty="0"/>
          </a:p>
        </p:txBody>
      </p:sp>
      <p:sp>
        <p:nvSpPr>
          <p:cNvPr id="17" name="Ecken des Rechtecks auf der gleichen Seite abrunden 16">
            <a:extLst>
              <a:ext uri="{FF2B5EF4-FFF2-40B4-BE49-F238E27FC236}">
                <a16:creationId xmlns:a16="http://schemas.microsoft.com/office/drawing/2014/main" id="{B4F8C513-EAD7-8B58-83D9-E0E8BD272525}"/>
              </a:ext>
            </a:extLst>
          </p:cNvPr>
          <p:cNvSpPr/>
          <p:nvPr/>
        </p:nvSpPr>
        <p:spPr>
          <a:xfrm>
            <a:off x="603395" y="12446541"/>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9" name="Ecken des Rechtecks auf der gleichen Seite abrunden 18">
            <a:extLst>
              <a:ext uri="{FF2B5EF4-FFF2-40B4-BE49-F238E27FC236}">
                <a16:creationId xmlns:a16="http://schemas.microsoft.com/office/drawing/2014/main" id="{5921B956-1CF7-6A28-2504-F394D19266EB}"/>
              </a:ext>
            </a:extLst>
          </p:cNvPr>
          <p:cNvSpPr/>
          <p:nvPr/>
        </p:nvSpPr>
        <p:spPr>
          <a:xfrm>
            <a:off x="603395" y="28213894"/>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39" name="Rechteck 38">
            <a:extLst>
              <a:ext uri="{FF2B5EF4-FFF2-40B4-BE49-F238E27FC236}">
                <a16:creationId xmlns:a16="http://schemas.microsoft.com/office/drawing/2014/main" id="{8BAB2279-C473-D487-C419-AA62D32FB136}"/>
              </a:ext>
            </a:extLst>
          </p:cNvPr>
          <p:cNvSpPr/>
          <p:nvPr/>
        </p:nvSpPr>
        <p:spPr>
          <a:xfrm>
            <a:off x="745254" y="12467006"/>
            <a:ext cx="14050091" cy="71074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Shift Analysis: Finding my friends </a:t>
            </a:r>
          </a:p>
        </p:txBody>
      </p:sp>
      <p:sp>
        <p:nvSpPr>
          <p:cNvPr id="35" name="Rechteck 34">
            <a:extLst>
              <a:ext uri="{FF2B5EF4-FFF2-40B4-BE49-F238E27FC236}">
                <a16:creationId xmlns:a16="http://schemas.microsoft.com/office/drawing/2014/main" id="{B6866E5B-2EE4-7294-8305-1907F6B8B83D}"/>
              </a:ext>
            </a:extLst>
          </p:cNvPr>
          <p:cNvSpPr/>
          <p:nvPr/>
        </p:nvSpPr>
        <p:spPr>
          <a:xfrm>
            <a:off x="745253" y="28207715"/>
            <a:ext cx="13933383" cy="67770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Linear Regression: </a:t>
            </a:r>
            <a:r>
              <a:rPr lang="en-US" sz="4000" b="1" dirty="0">
                <a:solidFill>
                  <a:schemeClr val="bg1"/>
                </a:solidFill>
                <a:latin typeface="Source Sans Pro" panose="020B0503030403020204" pitchFamily="34" charset="0"/>
                <a:ea typeface="Source Sans Pro" panose="020B0503030403020204" pitchFamily="34" charset="0"/>
              </a:rPr>
              <a:t>Maybe </a:t>
            </a:r>
            <a:r>
              <a:rPr lang="en-US" sz="4000" b="1" noProof="0" dirty="0">
                <a:solidFill>
                  <a:schemeClr val="bg1"/>
                </a:solidFill>
                <a:latin typeface="Source Sans Pro" panose="020B0503030403020204" pitchFamily="34" charset="0"/>
                <a:ea typeface="Source Sans Pro" panose="020B0503030403020204" pitchFamily="34" charset="0"/>
              </a:rPr>
              <a:t>it’s better not to step on the scale</a:t>
            </a:r>
          </a:p>
        </p:txBody>
      </p:sp>
      <p:sp>
        <p:nvSpPr>
          <p:cNvPr id="44" name="Ecken des Rechtecks auf der gleichen Seite abrunden 43">
            <a:extLst>
              <a:ext uri="{FF2B5EF4-FFF2-40B4-BE49-F238E27FC236}">
                <a16:creationId xmlns:a16="http://schemas.microsoft.com/office/drawing/2014/main" id="{95378CEE-6AB1-149A-6D97-C089BBA06BA6}"/>
              </a:ext>
            </a:extLst>
          </p:cNvPr>
          <p:cNvSpPr/>
          <p:nvPr/>
        </p:nvSpPr>
        <p:spPr>
          <a:xfrm>
            <a:off x="15330012" y="9091347"/>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2" name="Rechteck 5">
            <a:extLst>
              <a:ext uri="{FF2B5EF4-FFF2-40B4-BE49-F238E27FC236}">
                <a16:creationId xmlns:a16="http://schemas.microsoft.com/office/drawing/2014/main" id="{1573795C-BAB9-C673-A4D2-0EE74086AD50}"/>
              </a:ext>
            </a:extLst>
          </p:cNvPr>
          <p:cNvSpPr/>
          <p:nvPr/>
        </p:nvSpPr>
        <p:spPr>
          <a:xfrm>
            <a:off x="15456305" y="9124440"/>
            <a:ext cx="12574188" cy="6413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Normalization: Let’s get this going</a:t>
            </a:r>
          </a:p>
        </p:txBody>
      </p:sp>
      <p:sp>
        <p:nvSpPr>
          <p:cNvPr id="121" name="Ecken des Rechtecks auf der gleichen Seite abrunden 120">
            <a:extLst>
              <a:ext uri="{FF2B5EF4-FFF2-40B4-BE49-F238E27FC236}">
                <a16:creationId xmlns:a16="http://schemas.microsoft.com/office/drawing/2014/main" id="{FF7C5ECE-B57E-F8CC-70C6-658CD908F711}"/>
              </a:ext>
            </a:extLst>
          </p:cNvPr>
          <p:cNvSpPr/>
          <p:nvPr/>
        </p:nvSpPr>
        <p:spPr>
          <a:xfrm>
            <a:off x="15351517" y="15601219"/>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5" name="Rechteck 14">
            <a:extLst>
              <a:ext uri="{FF2B5EF4-FFF2-40B4-BE49-F238E27FC236}">
                <a16:creationId xmlns:a16="http://schemas.microsoft.com/office/drawing/2014/main" id="{E540A27F-3470-032E-4810-A20F093FC4ED}"/>
              </a:ext>
            </a:extLst>
          </p:cNvPr>
          <p:cNvSpPr/>
          <p:nvPr/>
        </p:nvSpPr>
        <p:spPr>
          <a:xfrm>
            <a:off x="15456305" y="15637485"/>
            <a:ext cx="14642854" cy="713218"/>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Identifying Mitosis-Specific RBPs: Clocking in for the season</a:t>
            </a:r>
          </a:p>
        </p:txBody>
      </p:sp>
      <p:sp>
        <p:nvSpPr>
          <p:cNvPr id="122" name="Ecken des Rechtecks auf der gleichen Seite abrunden 121">
            <a:extLst>
              <a:ext uri="{FF2B5EF4-FFF2-40B4-BE49-F238E27FC236}">
                <a16:creationId xmlns:a16="http://schemas.microsoft.com/office/drawing/2014/main" id="{D5592925-54C7-08DB-0B50-AD3890C43BBF}"/>
              </a:ext>
            </a:extLst>
          </p:cNvPr>
          <p:cNvSpPr/>
          <p:nvPr/>
        </p:nvSpPr>
        <p:spPr>
          <a:xfrm>
            <a:off x="15330012" y="23587143"/>
            <a:ext cx="14295600" cy="726494"/>
          </a:xfrm>
          <a:prstGeom prst="round2SameRect">
            <a:avLst>
              <a:gd name="adj1" fmla="val 99106"/>
              <a:gd name="adj2" fmla="val 0"/>
            </a:avLst>
          </a:prstGeom>
          <a:solidFill>
            <a:srgbClr val="B32F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6" name="Rechteck 15">
            <a:extLst>
              <a:ext uri="{FF2B5EF4-FFF2-40B4-BE49-F238E27FC236}">
                <a16:creationId xmlns:a16="http://schemas.microsoft.com/office/drawing/2014/main" id="{D3AA31BF-C1E6-BA87-AF56-376935229890}"/>
              </a:ext>
            </a:extLst>
          </p:cNvPr>
          <p:cNvSpPr/>
          <p:nvPr/>
        </p:nvSpPr>
        <p:spPr>
          <a:xfrm>
            <a:off x="15538934" y="23574538"/>
            <a:ext cx="10005714" cy="78307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b="1" noProof="0" dirty="0">
                <a:solidFill>
                  <a:schemeClr val="bg1"/>
                </a:solidFill>
                <a:latin typeface="Source Sans Pro" panose="020B0503030403020204" pitchFamily="34" charset="0"/>
                <a:ea typeface="Source Sans Pro" panose="020B0503030403020204" pitchFamily="34" charset="0"/>
              </a:rPr>
              <a:t>Complex Analysis: Finding my Family </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32" name="Textfeld 31">
            <a:extLst>
              <a:ext uri="{FF2B5EF4-FFF2-40B4-BE49-F238E27FC236}">
                <a16:creationId xmlns:a16="http://schemas.microsoft.com/office/drawing/2014/main" id="{0A0E84A4-C09E-13F0-A1FD-42ACCB79DA28}"/>
              </a:ext>
            </a:extLst>
          </p:cNvPr>
          <p:cNvSpPr txBox="1"/>
          <p:nvPr/>
        </p:nvSpPr>
        <p:spPr>
          <a:xfrm>
            <a:off x="15564306" y="24514281"/>
            <a:ext cx="13984865" cy="120032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Hypothesis: </a:t>
            </a:r>
            <a:r>
              <a:rPr lang="en-US" sz="2400" noProof="0" dirty="0">
                <a:latin typeface="Source Sans Pro" panose="020B0503030403020204" pitchFamily="34" charset="0"/>
                <a:ea typeface="Source Sans Pro" panose="020B0503030403020204" pitchFamily="34" charset="0"/>
              </a:rPr>
              <a:t>We based our clustering analysis on the idea that proteins forming a complex should co-migrate within the same fraction—at least under control conditions. If they are physically associated, they are expected to shift together and show peak abundance in the same MS fraction.</a:t>
            </a:r>
          </a:p>
        </p:txBody>
      </p:sp>
      <p:sp>
        <p:nvSpPr>
          <p:cNvPr id="26" name="TextBox 82">
            <a:extLst>
              <a:ext uri="{FF2B5EF4-FFF2-40B4-BE49-F238E27FC236}">
                <a16:creationId xmlns:a16="http://schemas.microsoft.com/office/drawing/2014/main" id="{048AFF34-66B6-2BC9-6DEA-B1A8A9B838CD}"/>
              </a:ext>
            </a:extLst>
          </p:cNvPr>
          <p:cNvSpPr txBox="1"/>
          <p:nvPr/>
        </p:nvSpPr>
        <p:spPr>
          <a:xfrm>
            <a:off x="23483760" y="35386462"/>
            <a:ext cx="6029097" cy="184665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Hey there are other that look just like me </a:t>
            </a:r>
            <a:r>
              <a:rPr lang="en-US" sz="2400" b="1" dirty="0">
                <a:latin typeface="Source Sans Pro" panose="020B0503030403020204" pitchFamily="34" charset="0"/>
                <a:ea typeface="Source Sans Pro" panose="020B0503030403020204" pitchFamily="34" charset="0"/>
                <a:sym typeface="Wingdings" pitchFamily="2" charset="2"/>
              </a:rPr>
              <a:t>:)</a:t>
            </a:r>
          </a:p>
          <a:p>
            <a:pPr algn="just"/>
            <a:r>
              <a:rPr lang="en-US" sz="2400" noProof="0" dirty="0">
                <a:latin typeface="Source Sans Pro" panose="020B0503030403020204" pitchFamily="34" charset="0"/>
                <a:ea typeface="Source Sans Pro" panose="020B0503030403020204" pitchFamily="34" charset="0"/>
                <a:sym typeface="Wingdings" pitchFamily="2" charset="2"/>
              </a:rPr>
              <a:t> I found my family in cluster 4</a:t>
            </a:r>
            <a:r>
              <a:rPr lang="en-US" sz="2400" dirty="0">
                <a:latin typeface="Source Sans Pro" panose="020B0503030403020204" pitchFamily="34" charset="0"/>
                <a:ea typeface="Source Sans Pro" panose="020B0503030403020204" pitchFamily="34" charset="0"/>
                <a:sym typeface="Wingdings" pitchFamily="2" charset="2"/>
              </a:rPr>
              <a:t>. See there are some friends out of the </a:t>
            </a:r>
            <a:r>
              <a:rPr lang="en-US" sz="2400" dirty="0">
                <a:latin typeface="Source Sans Pro" panose="020B0503030403020204" pitchFamily="34" charset="0"/>
                <a:ea typeface="Source Sans Pro" panose="020B0503030403020204" pitchFamily="34" charset="0"/>
              </a:rPr>
              <a:t>Nop56p-associated pre-rRNA complex</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graphicFrame>
        <p:nvGraphicFramePr>
          <p:cNvPr id="36" name="Tabelle 35">
            <a:extLst>
              <a:ext uri="{FF2B5EF4-FFF2-40B4-BE49-F238E27FC236}">
                <a16:creationId xmlns:a16="http://schemas.microsoft.com/office/drawing/2014/main" id="{8B35C1CE-79C3-23E5-7AC6-830FDA536539}"/>
              </a:ext>
            </a:extLst>
          </p:cNvPr>
          <p:cNvGraphicFramePr>
            <a:graphicFrameLocks noGrp="1"/>
          </p:cNvGraphicFramePr>
          <p:nvPr>
            <p:extLst>
              <p:ext uri="{D42A27DB-BD31-4B8C-83A1-F6EECF244321}">
                <p14:modId xmlns:p14="http://schemas.microsoft.com/office/powerpoint/2010/main" val="4002179949"/>
              </p:ext>
            </p:extLst>
          </p:nvPr>
        </p:nvGraphicFramePr>
        <p:xfrm>
          <a:off x="15617657" y="37316218"/>
          <a:ext cx="13914033" cy="980708"/>
        </p:xfrm>
        <a:graphic>
          <a:graphicData uri="http://schemas.openxmlformats.org/drawingml/2006/table">
            <a:tbl>
              <a:tblPr firstRow="1" bandRow="1">
                <a:tableStyleId>{5C22544A-7EE6-4342-B048-85BDC9FD1C3A}</a:tableStyleId>
              </a:tblPr>
              <a:tblGrid>
                <a:gridCol w="3905121">
                  <a:extLst>
                    <a:ext uri="{9D8B030D-6E8A-4147-A177-3AD203B41FA5}">
                      <a16:colId xmlns:a16="http://schemas.microsoft.com/office/drawing/2014/main" val="1163689763"/>
                    </a:ext>
                  </a:extLst>
                </a:gridCol>
                <a:gridCol w="10008912">
                  <a:extLst>
                    <a:ext uri="{9D8B030D-6E8A-4147-A177-3AD203B41FA5}">
                      <a16:colId xmlns:a16="http://schemas.microsoft.com/office/drawing/2014/main" val="3587998819"/>
                    </a:ext>
                  </a:extLst>
                </a:gridCol>
              </a:tblGrid>
              <a:tr h="980708">
                <a:tc>
                  <a:txBody>
                    <a:bodyPr/>
                    <a:lstStyle/>
                    <a:p>
                      <a:r>
                        <a:rPr lang="en-US" sz="2400" b="1" dirty="0">
                          <a:solidFill>
                            <a:schemeClr val="tx1"/>
                          </a:solidFill>
                          <a:latin typeface="Source Sans Pro" panose="020B0503030403020204" pitchFamily="34" charset="0"/>
                          <a:ea typeface="Source Sans Pro" panose="020B0503030403020204" pitchFamily="34" charset="0"/>
                        </a:rPr>
                        <a:t>Representative Results </a:t>
                      </a:r>
                    </a:p>
                    <a:p>
                      <a:r>
                        <a:rPr lang="en-US" sz="2400" b="1" dirty="0">
                          <a:solidFill>
                            <a:schemeClr val="tx1"/>
                          </a:solidFill>
                          <a:latin typeface="Source Sans Pro" panose="020B0503030403020204" pitchFamily="34" charset="0"/>
                          <a:ea typeface="Source Sans Pro" panose="020B0503030403020204" pitchFamily="34" charset="0"/>
                        </a:rPr>
                        <a:t>for Cluster 4 (13 Proteins) : </a:t>
                      </a:r>
                      <a:endParaRPr lang="en-US" sz="2400" b="1"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342900" indent="-342900">
                        <a:buFont typeface="Arial" panose="020B0604020202020204" pitchFamily="34" charset="0"/>
                        <a:buChar char="•"/>
                      </a:pPr>
                      <a:r>
                        <a:rPr lang="en-US" sz="2400" b="0" dirty="0">
                          <a:solidFill>
                            <a:schemeClr val="tx1"/>
                          </a:solidFill>
                          <a:latin typeface="Source Sans Pro" panose="020B0503030403020204" pitchFamily="34" charset="0"/>
                          <a:ea typeface="Source Sans Pro" panose="020B0503030403020204" pitchFamily="34" charset="0"/>
                        </a:rPr>
                        <a:t>From 40S Ribosomal Complex: 3 out of 4 proteins were clustered</a:t>
                      </a:r>
                    </a:p>
                    <a:p>
                      <a:pPr marL="342900" marR="0" lvl="0" indent="-342900" algn="l" defTabSz="302748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0" dirty="0">
                          <a:solidFill>
                            <a:schemeClr val="tx1"/>
                          </a:solidFill>
                          <a:latin typeface="Source Sans Pro" panose="020B0503030403020204" pitchFamily="34" charset="0"/>
                          <a:ea typeface="Source Sans Pro" panose="020B0503030403020204" pitchFamily="34" charset="0"/>
                        </a:rPr>
                        <a:t>From Nop56p-associated pre-rRNA complex: 4 out of 9 were clustered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57452294"/>
                  </a:ext>
                </a:extLst>
              </a:tr>
            </a:tbl>
          </a:graphicData>
        </a:graphic>
      </p:graphicFrame>
      <p:sp>
        <p:nvSpPr>
          <p:cNvPr id="54" name="Abgerundetes Rechteck 53">
            <a:extLst>
              <a:ext uri="{FF2B5EF4-FFF2-40B4-BE49-F238E27FC236}">
                <a16:creationId xmlns:a16="http://schemas.microsoft.com/office/drawing/2014/main" id="{FBE33B83-1D1C-DB0E-AC4F-69F26ECF3072}"/>
              </a:ext>
            </a:extLst>
          </p:cNvPr>
          <p:cNvSpPr/>
          <p:nvPr/>
        </p:nvSpPr>
        <p:spPr>
          <a:xfrm>
            <a:off x="17711605" y="39069903"/>
            <a:ext cx="11935032" cy="2098132"/>
          </a:xfrm>
          <a:prstGeom prst="roundRect">
            <a:avLst/>
          </a:prstGeom>
          <a:solidFill>
            <a:srgbClr val="E49596"/>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53" name="Textfeld 52">
            <a:extLst>
              <a:ext uri="{FF2B5EF4-FFF2-40B4-BE49-F238E27FC236}">
                <a16:creationId xmlns:a16="http://schemas.microsoft.com/office/drawing/2014/main" id="{31D4FA12-88B4-1C61-8C50-E752D3192E43}"/>
              </a:ext>
            </a:extLst>
          </p:cNvPr>
          <p:cNvSpPr txBox="1"/>
          <p:nvPr/>
        </p:nvSpPr>
        <p:spPr>
          <a:xfrm>
            <a:off x="17911243" y="39263567"/>
            <a:ext cx="11365123" cy="1969770"/>
          </a:xfrm>
          <a:prstGeom prst="rect">
            <a:avLst/>
          </a:prstGeom>
          <a:noFill/>
        </p:spPr>
        <p:txBody>
          <a:bodyPr wrap="square" rtlCol="0">
            <a:spAutoFit/>
          </a:bodyPr>
          <a:lstStyle/>
          <a:p>
            <a:r>
              <a:rPr lang="de-DE" sz="2600" dirty="0">
                <a:solidFill>
                  <a:schemeClr val="bg1"/>
                </a:solidFill>
                <a:latin typeface="Source Sans Pro" panose="020B0503030403020204" pitchFamily="34" charset="0"/>
                <a:ea typeface="Source Sans Pro" panose="020B0503030403020204" pitchFamily="34" charset="0"/>
              </a:rPr>
              <a:t>On </a:t>
            </a:r>
            <a:r>
              <a:rPr lang="de-DE" sz="2600" dirty="0" err="1">
                <a:solidFill>
                  <a:schemeClr val="bg1"/>
                </a:solidFill>
                <a:latin typeface="Source Sans Pro" panose="020B0503030403020204" pitchFamily="34" charset="0"/>
                <a:ea typeface="Source Sans Pro" panose="020B0503030403020204" pitchFamily="34" charset="0"/>
              </a:rPr>
              <a:t>this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journey</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RiboSix</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learned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three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things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he's</a:t>
            </a:r>
            <a:r>
              <a:rPr lang="de-DE" sz="2600" dirty="0">
                <a:solidFill>
                  <a:schemeClr val="bg1"/>
                </a:solidFill>
                <a:latin typeface="Source Sans Pro" panose="020B0503030403020204" pitchFamily="34" charset="0"/>
                <a:ea typeface="Source Sans Pro" panose="020B0503030403020204" pitchFamily="34" charset="0"/>
              </a:rPr>
              <a:t> an RNA-</a:t>
            </a:r>
            <a:r>
              <a:rPr lang="de-DE" sz="2600" dirty="0" err="1">
                <a:solidFill>
                  <a:schemeClr val="bg1"/>
                </a:solidFill>
                <a:latin typeface="Source Sans Pro" panose="020B0503030403020204" pitchFamily="34" charset="0"/>
                <a:ea typeface="Source Sans Pro" panose="020B0503030403020204" pitchFamily="34" charset="0"/>
              </a:rPr>
              <a:t>dependend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rotein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he‘s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might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be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active</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exclusively</a:t>
            </a:r>
            <a:r>
              <a:rPr lang="de-DE" sz="2600" dirty="0">
                <a:solidFill>
                  <a:schemeClr val="bg1"/>
                </a:solidFill>
                <a:latin typeface="Source Sans Pro" panose="020B0503030403020204" pitchFamily="34" charset="0"/>
                <a:ea typeface="Source Sans Pro" panose="020B0503030403020204" pitchFamily="34" charset="0"/>
              </a:rPr>
              <a:t> in </a:t>
            </a:r>
            <a:r>
              <a:rPr lang="de-DE" sz="2600" dirty="0" err="1">
                <a:solidFill>
                  <a:schemeClr val="bg1"/>
                </a:solidFill>
                <a:latin typeface="Source Sans Pro" panose="020B0503030403020204" pitchFamily="34" charset="0"/>
                <a:ea typeface="Source Sans Pro" panose="020B0503030403020204" pitchFamily="34" charset="0"/>
              </a:rPr>
              <a:t>mitosis</a:t>
            </a:r>
            <a:r>
              <a:rPr lang="de-DE" sz="2600" dirty="0">
                <a:solidFill>
                  <a:schemeClr val="bg1"/>
                </a:solidFill>
                <a:latin typeface="Source Sans Pro" panose="020B0503030403020204" pitchFamily="34" charset="0"/>
                <a:ea typeface="Source Sans Pro" panose="020B0503030403020204" pitchFamily="34" charset="0"/>
              </a:rPr>
              <a:t>, and — </a:t>
            </a:r>
            <a:r>
              <a:rPr lang="de-DE" sz="2600" dirty="0" err="1">
                <a:solidFill>
                  <a:schemeClr val="bg1"/>
                </a:solidFill>
                <a:latin typeface="Source Sans Pro" panose="020B0503030403020204" pitchFamily="34" charset="0"/>
                <a:ea typeface="Source Sans Pro" panose="020B0503030403020204" pitchFamily="34" charset="0"/>
              </a:rPr>
              <a:t>perhaps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most</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meaningfully</a:t>
            </a:r>
            <a:r>
              <a:rPr lang="de-DE" sz="2600" dirty="0">
                <a:solidFill>
                  <a:schemeClr val="bg1"/>
                </a:solidFill>
                <a:latin typeface="Source Sans Pro" panose="020B0503030403020204" pitchFamily="34" charset="0"/>
                <a:ea typeface="Source Sans Pro" panose="020B0503030403020204" pitchFamily="34" charset="0"/>
              </a:rPr>
              <a:t> — </a:t>
            </a:r>
            <a:r>
              <a:rPr lang="de-DE" sz="2600" dirty="0" err="1">
                <a:solidFill>
                  <a:schemeClr val="bg1"/>
                </a:solidFill>
                <a:latin typeface="Source Sans Pro" panose="020B0503030403020204" pitchFamily="34" charset="0"/>
                <a:ea typeface="Source Sans Pro" panose="020B0503030403020204" pitchFamily="34" charset="0"/>
              </a:rPr>
              <a:t>he's</a:t>
            </a:r>
            <a:r>
              <a:rPr lang="de-DE" sz="2600" dirty="0">
                <a:solidFill>
                  <a:schemeClr val="bg1"/>
                </a:solidFill>
                <a:latin typeface="Source Sans Pro" panose="020B0503030403020204" pitchFamily="34" charset="0"/>
                <a:ea typeface="Source Sans Pro" panose="020B0503030403020204" pitchFamily="34" charset="0"/>
              </a:rPr>
              <a:t> not </a:t>
            </a:r>
            <a:r>
              <a:rPr lang="de-DE" sz="2600" dirty="0" err="1">
                <a:solidFill>
                  <a:schemeClr val="bg1"/>
                </a:solidFill>
                <a:latin typeface="Source Sans Pro" panose="020B0503030403020204" pitchFamily="34" charset="0"/>
                <a:ea typeface="Source Sans Pro" panose="020B0503030403020204" pitchFamily="34" charset="0"/>
              </a:rPr>
              <a:t>alone</a:t>
            </a:r>
            <a:r>
              <a:rPr lang="de-DE" sz="2600" dirty="0">
                <a:solidFill>
                  <a:schemeClr val="bg1"/>
                </a:solidFill>
                <a:latin typeface="Source Sans Pro" panose="020B0503030403020204" pitchFamily="34" charset="0"/>
                <a:ea typeface="Source Sans Pro" panose="020B0503030403020204" pitchFamily="34" charset="0"/>
              </a:rPr>
              <a:t>. He </a:t>
            </a:r>
            <a:r>
              <a:rPr lang="de-DE" sz="2600" dirty="0" err="1">
                <a:solidFill>
                  <a:schemeClr val="bg1"/>
                </a:solidFill>
                <a:latin typeface="Source Sans Pro" panose="020B0503030403020204" pitchFamily="34" charset="0"/>
                <a:ea typeface="Source Sans Pro" panose="020B0503030403020204" pitchFamily="34" charset="0"/>
              </a:rPr>
              <a:t>shares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his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fraction</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with</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others</a:t>
            </a:r>
            <a:r>
              <a:rPr lang="de-DE" sz="2600" dirty="0">
                <a:solidFill>
                  <a:schemeClr val="bg1"/>
                </a:solidFill>
                <a:latin typeface="Source Sans Pro" panose="020B0503030403020204" pitchFamily="34" charset="0"/>
                <a:ea typeface="Source Sans Pro" panose="020B0503030403020204" pitchFamily="34" charset="0"/>
              </a:rPr>
              <a:t>. He </a:t>
            </a:r>
            <a:r>
              <a:rPr lang="de-DE" sz="2600" dirty="0" err="1">
                <a:solidFill>
                  <a:schemeClr val="bg1"/>
                </a:solidFill>
                <a:latin typeface="Source Sans Pro" panose="020B0503030403020204" pitchFamily="34" charset="0"/>
                <a:ea typeface="Source Sans Pro" panose="020B0503030403020204" pitchFamily="34" charset="0"/>
              </a:rPr>
              <a:t>belongs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to</a:t>
            </a:r>
            <a:r>
              <a:rPr lang="de-DE" sz="2600" dirty="0">
                <a:solidFill>
                  <a:schemeClr val="bg1"/>
                </a:solidFill>
                <a:latin typeface="Source Sans Pro" panose="020B0503030403020204" pitchFamily="34" charset="0"/>
                <a:ea typeface="Source Sans Pro" panose="020B0503030403020204" pitchFamily="34" charset="0"/>
              </a:rPr>
              <a:t> a </a:t>
            </a:r>
            <a:r>
              <a:rPr lang="de-DE" sz="2600" dirty="0" err="1">
                <a:solidFill>
                  <a:schemeClr val="bg1"/>
                </a:solidFill>
                <a:latin typeface="Source Sans Pro" panose="020B0503030403020204" pitchFamily="34" charset="0"/>
                <a:ea typeface="Source Sans Pro" panose="020B0503030403020204" pitchFamily="34" charset="0"/>
              </a:rPr>
              <a:t>complex</a:t>
            </a:r>
            <a:r>
              <a:rPr lang="de-DE" sz="2600" dirty="0">
                <a:solidFill>
                  <a:schemeClr val="bg1"/>
                </a:solidFill>
                <a:latin typeface="Source Sans Pro" panose="020B0503030403020204" pitchFamily="34" charset="0"/>
                <a:ea typeface="Source Sans Pro" panose="020B0503030403020204" pitchFamily="34" charset="0"/>
              </a:rPr>
              <a:t>. He </a:t>
            </a:r>
            <a:r>
              <a:rPr lang="de-DE" sz="2600" dirty="0" err="1">
                <a:solidFill>
                  <a:schemeClr val="bg1"/>
                </a:solidFill>
                <a:latin typeface="Source Sans Pro" panose="020B0503030403020204" pitchFamily="34" charset="0"/>
                <a:ea typeface="Source Sans Pro" panose="020B0503030403020204" pitchFamily="34" charset="0"/>
              </a:rPr>
              <a:t>found</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his</a:t>
            </a:r>
            <a:r>
              <a:rPr lang="de-DE" sz="2600" dirty="0">
                <a:solidFill>
                  <a:schemeClr val="bg1"/>
                </a:solidFill>
                <a:latin typeface="Source Sans Pro" panose="020B0503030403020204" pitchFamily="34" charset="0"/>
                <a:ea typeface="Source Sans Pro" panose="020B0503030403020204" pitchFamily="34" charset="0"/>
              </a:rPr>
              <a:t> </a:t>
            </a:r>
            <a:r>
              <a:rPr lang="de-DE" sz="2600" dirty="0" err="1">
                <a:solidFill>
                  <a:schemeClr val="bg1"/>
                </a:solidFill>
                <a:latin typeface="Source Sans Pro" panose="020B0503030403020204" pitchFamily="34" charset="0"/>
                <a:ea typeface="Source Sans Pro" panose="020B0503030403020204" pitchFamily="34" charset="0"/>
              </a:rPr>
              <a:t>family</a:t>
            </a:r>
            <a:r>
              <a:rPr lang="de-DE" sz="2600" dirty="0">
                <a:solidFill>
                  <a:schemeClr val="bg1"/>
                </a:solidFill>
                <a:latin typeface="Source Sans Pro" panose="020B0503030403020204" pitchFamily="34" charset="0"/>
                <a:ea typeface="Source Sans Pro" panose="020B0503030403020204" pitchFamily="34" charset="0"/>
              </a:rPr>
              <a:t>! </a:t>
            </a:r>
          </a:p>
          <a:p>
            <a:endParaRPr lang="en-US" b="1" dirty="0"/>
          </a:p>
        </p:txBody>
      </p:sp>
    </p:spTree>
    <p:extLst>
      <p:ext uri="{BB962C8B-B14F-4D97-AF65-F5344CB8AC3E}">
        <p14:creationId xmlns:p14="http://schemas.microsoft.com/office/powerpoint/2010/main" val="1603418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3551</Words>
  <Application>Microsoft Macintosh PowerPoint</Application>
  <PresentationFormat>Benutzerdefiniert</PresentationFormat>
  <Paragraphs>255</Paragraphs>
  <Slides>2</Slides>
  <Notes>2</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2</vt:i4>
      </vt:variant>
    </vt:vector>
  </HeadingPairs>
  <TitlesOfParts>
    <vt:vector size="10" baseType="lpstr">
      <vt:lpstr>Aptos</vt:lpstr>
      <vt:lpstr>Aptos Display</vt:lpstr>
      <vt:lpstr>Arial</vt:lpstr>
      <vt:lpstr>Cambria Math</vt:lpstr>
      <vt:lpstr>Source Sans Pro</vt:lpstr>
      <vt:lpstr>Wingdings</vt:lpstr>
      <vt:lpstr>Office</vt:lpstr>
      <vt:lpstr>think-cell Folie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Baumueller, Annalina</cp:lastModifiedBy>
  <cp:revision>16</cp:revision>
  <dcterms:created xsi:type="dcterms:W3CDTF">2025-06-30T15:36:19Z</dcterms:created>
  <dcterms:modified xsi:type="dcterms:W3CDTF">2025-07-06T15:21:37Z</dcterms:modified>
</cp:coreProperties>
</file>