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Bonjour a tous </a:t>
            </a:r>
            <a:endParaRPr/>
          </a:p>
          <a:p>
            <a:pPr indent="0" lvl="0" marL="0" rtl="0" algn="l">
              <a:spcBef>
                <a:spcPts val="0"/>
              </a:spcBef>
              <a:spcAft>
                <a:spcPts val="0"/>
              </a:spcAft>
              <a:buNone/>
            </a:pPr>
            <a:r>
              <a:rPr lang="fr"/>
              <a:t>Aujourd’hui nous allons vous présenter le travail qu’on a fait durant c’est trois derniers mois  sur le projet de l’UE 17</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920470b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20470b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920470b6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920470b6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20470b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20470b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20470b6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20470b6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20470b6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920470b6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920470b6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20470b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920470b6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920470b6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t>Nous avons pu construire tout un stack autours de notre Application Android sur le Stock market en utilisant l’intelligence artificielle et nous comptons encore le développer pour en faire un projet d’avenir.</a:t>
            </a:r>
            <a:endParaRPr sz="17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6e682d97_4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96e682d97_4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85bc83829_0_1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85bc83829_0_1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commencerons par une introduction sur le sujet </a:t>
            </a:r>
            <a:endParaRPr/>
          </a:p>
          <a:p>
            <a:pPr indent="0" lvl="0" marL="0" rtl="0" algn="l">
              <a:spcBef>
                <a:spcPts val="0"/>
              </a:spcBef>
              <a:spcAft>
                <a:spcPts val="0"/>
              </a:spcAft>
              <a:buNone/>
            </a:pPr>
            <a:r>
              <a:rPr lang="fr"/>
              <a:t>anes presentera son travail concernant la partie client android</a:t>
            </a:r>
            <a:endParaRPr/>
          </a:p>
          <a:p>
            <a:pPr indent="0" lvl="0" marL="0" rtl="0" algn="l">
              <a:spcBef>
                <a:spcPts val="0"/>
              </a:spcBef>
              <a:spcAft>
                <a:spcPts val="0"/>
              </a:spcAft>
              <a:buNone/>
            </a:pPr>
            <a:r>
              <a:rPr lang="fr"/>
              <a:t>ahmed expliquera la partie NLP et l’analyse des sentiment qu’il a faite sur les news</a:t>
            </a:r>
            <a:endParaRPr/>
          </a:p>
          <a:p>
            <a:pPr indent="0" lvl="0" marL="0" rtl="0" algn="l">
              <a:spcBef>
                <a:spcPts val="0"/>
              </a:spcBef>
              <a:spcAft>
                <a:spcPts val="0"/>
              </a:spcAft>
              <a:buNone/>
            </a:pPr>
            <a:r>
              <a:rPr lang="fr"/>
              <a:t>aprés ça sera a mohamed pour parler du model de prédiction sur les prix du bitcoin </a:t>
            </a:r>
            <a:endParaRPr/>
          </a:p>
          <a:p>
            <a:pPr indent="0" lvl="0" marL="0" rtl="0" algn="l">
              <a:spcBef>
                <a:spcPts val="0"/>
              </a:spcBef>
              <a:spcAft>
                <a:spcPts val="0"/>
              </a:spcAft>
              <a:buNone/>
            </a:pPr>
            <a:r>
              <a:rPr lang="fr"/>
              <a:t>l’analyse qu’on a faite sur le marché boursier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6e682d9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6e682d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but de ce projet est est la création d’une application sur un environement android permettant de faire des traitemet automatique sur les données a savoir nos </a:t>
            </a:r>
            <a:r>
              <a:rPr lang="fr"/>
              <a:t>connaissance</a:t>
            </a:r>
            <a:r>
              <a:rPr lang="fr"/>
              <a:t> en terme de machine learning .</a:t>
            </a:r>
            <a:endParaRPr/>
          </a:p>
          <a:p>
            <a:pPr indent="0" lvl="0" marL="0" rtl="0" algn="l">
              <a:spcBef>
                <a:spcPts val="0"/>
              </a:spcBef>
              <a:spcAft>
                <a:spcPts val="0"/>
              </a:spcAft>
              <a:buNone/>
            </a:pPr>
            <a:r>
              <a:rPr lang="fr"/>
              <a:t>nous avons eu l’idee de s’interresser au marché financier car on a trouver que c’etait un bon domaine d’application</a:t>
            </a:r>
            <a:endParaRPr/>
          </a:p>
          <a:p>
            <a:pPr indent="0" lvl="0" marL="0" rtl="0" algn="l">
              <a:spcBef>
                <a:spcPts val="0"/>
              </a:spcBef>
              <a:spcAft>
                <a:spcPts val="0"/>
              </a:spcAft>
              <a:buNone/>
            </a:pPr>
            <a:r>
              <a:rPr lang="fr"/>
              <a:t>notament sur les specualtion des prix de produits boursier.</a:t>
            </a:r>
            <a:endParaRPr/>
          </a:p>
          <a:p>
            <a:pPr indent="0" lvl="0" marL="0" rtl="0" algn="l">
              <a:spcBef>
                <a:spcPts val="0"/>
              </a:spcBef>
              <a:spcAft>
                <a:spcPts val="0"/>
              </a:spcAft>
              <a:buNone/>
            </a:pPr>
            <a:r>
              <a:rPr lang="fr"/>
              <a:t>et de ce fait on a creé cette application qui permet </a:t>
            </a:r>
            <a:endParaRPr/>
          </a:p>
          <a:p>
            <a:pPr indent="0" lvl="0" marL="0" rtl="0" algn="l">
              <a:spcBef>
                <a:spcPts val="0"/>
              </a:spcBef>
              <a:spcAft>
                <a:spcPts val="0"/>
              </a:spcAft>
              <a:buNone/>
            </a:pPr>
            <a:r>
              <a:rPr lang="fr" sz="1200"/>
              <a:t>une Affichage des informations sur le marché boursier </a:t>
            </a:r>
            <a:endParaRPr sz="1200"/>
          </a:p>
          <a:p>
            <a:pPr indent="0" lvl="0" marL="0" rtl="0" algn="l">
              <a:spcBef>
                <a:spcPts val="0"/>
              </a:spcBef>
              <a:spcAft>
                <a:spcPts val="0"/>
              </a:spcAft>
              <a:buNone/>
            </a:pPr>
            <a:r>
              <a:rPr lang="fr"/>
              <a:t>affiche des new corcernant un stock particulier </a:t>
            </a:r>
            <a:endParaRPr/>
          </a:p>
          <a:p>
            <a:pPr indent="0" lvl="0" marL="0" rtl="0" algn="l">
              <a:spcBef>
                <a:spcPts val="0"/>
              </a:spcBef>
              <a:spcAft>
                <a:spcPts val="0"/>
              </a:spcAft>
              <a:buNone/>
            </a:pPr>
            <a:r>
              <a:rPr lang="fr"/>
              <a:t>la prédiction du prix du bitcoin en la renforcent avec un analyse du sentiment</a:t>
            </a:r>
            <a:r>
              <a:rPr lang="fr"/>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20470b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20470b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920470b6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20470b6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920470b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20470b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920470b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20470b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920470b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20470b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920470b6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920470b6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COVID-19</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Data Science - UE 20</a:t>
            </a:r>
            <a:endParaRPr/>
          </a:p>
        </p:txBody>
      </p:sp>
      <p:sp>
        <p:nvSpPr>
          <p:cNvPr id="87" name="Google Shape;87;p13"/>
          <p:cNvSpPr txBox="1"/>
          <p:nvPr/>
        </p:nvSpPr>
        <p:spPr>
          <a:xfrm>
            <a:off x="598100" y="3342950"/>
            <a:ext cx="26067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FFFFF"/>
                </a:solidFill>
                <a:latin typeface="Roboto"/>
                <a:ea typeface="Roboto"/>
                <a:cs typeface="Roboto"/>
                <a:sym typeface="Roboto"/>
              </a:rPr>
              <a:t>18 Juin 2020</a:t>
            </a:r>
            <a:endParaRPr>
              <a:solidFill>
                <a:srgbClr val="FFFFFF"/>
              </a:solidFill>
              <a:latin typeface="Roboto"/>
              <a:ea typeface="Roboto"/>
              <a:cs typeface="Roboto"/>
              <a:sym typeface="Roboto"/>
            </a:endParaRPr>
          </a:p>
        </p:txBody>
      </p:sp>
      <p:sp>
        <p:nvSpPr>
          <p:cNvPr id="88" name="Google Shape;88;p13"/>
          <p:cNvSpPr txBox="1"/>
          <p:nvPr/>
        </p:nvSpPr>
        <p:spPr>
          <a:xfrm>
            <a:off x="5518600" y="3992125"/>
            <a:ext cx="3248700" cy="35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fr">
                <a:solidFill>
                  <a:srgbClr val="FFFFFF"/>
                </a:solidFill>
                <a:latin typeface="Roboto"/>
                <a:ea typeface="Roboto"/>
                <a:cs typeface="Roboto"/>
                <a:sym typeface="Roboto"/>
              </a:rPr>
              <a:t>Ahmed Rachid HAZOURLI</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fr">
                <a:solidFill>
                  <a:srgbClr val="FFFFFF"/>
                </a:solidFill>
                <a:latin typeface="Roboto"/>
                <a:ea typeface="Roboto"/>
                <a:cs typeface="Roboto"/>
                <a:sym typeface="Roboto"/>
              </a:rPr>
              <a:t>Anes MEKKI</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fr">
                <a:solidFill>
                  <a:srgbClr val="FFFFFF"/>
                </a:solidFill>
                <a:latin typeface="Roboto"/>
                <a:ea typeface="Roboto"/>
                <a:cs typeface="Roboto"/>
                <a:sym typeface="Roboto"/>
              </a:rPr>
              <a:t>Anis BOUAZIZ</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SEIR Modèle: </a:t>
            </a:r>
            <a:endParaRPr b="1"/>
          </a:p>
          <a:p>
            <a:pPr indent="0" lvl="0" marL="0" rtl="0" algn="l">
              <a:spcBef>
                <a:spcPts val="1600"/>
              </a:spcBef>
              <a:spcAft>
                <a:spcPts val="0"/>
              </a:spcAft>
              <a:buNone/>
            </a:pPr>
            <a:r>
              <a:rPr b="1" lang="fr"/>
              <a:t>E:</a:t>
            </a:r>
            <a:r>
              <a:rPr lang="fr"/>
              <a:t> </a:t>
            </a:r>
            <a:r>
              <a:rPr lang="fr" sz="1600"/>
              <a:t>les personnes infectées non-infectieuses</a:t>
            </a:r>
            <a:r>
              <a:rPr lang="fr"/>
              <a:t>.</a:t>
            </a:r>
            <a:endParaRPr/>
          </a:p>
          <a:p>
            <a:pPr indent="0" lvl="0" marL="0" rtl="0" algn="l">
              <a:spcBef>
                <a:spcPts val="1600"/>
              </a:spcBef>
              <a:spcAft>
                <a:spcPts val="0"/>
              </a:spcAft>
              <a:buNone/>
            </a:pPr>
            <a:r>
              <a:rPr b="1" lang="fr"/>
              <a:t>Paramètres:</a:t>
            </a:r>
            <a:endParaRPr b="1"/>
          </a:p>
          <a:p>
            <a:pPr indent="-342900" lvl="0" marL="457200" rtl="0" algn="l">
              <a:spcBef>
                <a:spcPts val="1600"/>
              </a:spcBef>
              <a:spcAft>
                <a:spcPts val="0"/>
              </a:spcAft>
              <a:buSzPts val="1800"/>
              <a:buChar char="-"/>
            </a:pPr>
            <a:r>
              <a:rPr lang="fr"/>
              <a:t>Taux d’incubation</a:t>
            </a:r>
            <a:endParaRPr/>
          </a:p>
          <a:p>
            <a:pPr indent="0" lvl="0" marL="0" rtl="0" algn="l">
              <a:spcBef>
                <a:spcPts val="1600"/>
              </a:spcBef>
              <a:spcAft>
                <a:spcPts val="1600"/>
              </a:spcAft>
              <a:buNone/>
            </a:pPr>
            <a:r>
              <a:t/>
            </a:r>
            <a:endParaRPr/>
          </a:p>
        </p:txBody>
      </p:sp>
      <p:sp>
        <p:nvSpPr>
          <p:cNvPr id="164" name="Google Shape;16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des modèles</a:t>
            </a:r>
            <a:endParaRPr/>
          </a:p>
          <a:p>
            <a:pPr indent="0" lvl="0" marL="0" rtl="0" algn="l">
              <a:spcBef>
                <a:spcPts val="0"/>
              </a:spcBef>
              <a:spcAft>
                <a:spcPts val="0"/>
              </a:spcAft>
              <a:buNone/>
            </a:pPr>
            <a:r>
              <a:t/>
            </a:r>
            <a:endParaRPr/>
          </a:p>
        </p:txBody>
      </p:sp>
      <p:pic>
        <p:nvPicPr>
          <p:cNvPr id="165" name="Google Shape;165;p22"/>
          <p:cNvPicPr preferRelativeResize="0"/>
          <p:nvPr/>
        </p:nvPicPr>
        <p:blipFill>
          <a:blip r:embed="rId3">
            <a:alphaModFix/>
          </a:blip>
          <a:stretch>
            <a:fillRect/>
          </a:stretch>
        </p:blipFill>
        <p:spPr>
          <a:xfrm>
            <a:off x="4423174" y="1000900"/>
            <a:ext cx="4459226" cy="286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des modèles</a:t>
            </a:r>
            <a:endParaRPr/>
          </a:p>
          <a:p>
            <a:pPr indent="0" lvl="0" marL="0" rtl="0" algn="l">
              <a:spcBef>
                <a:spcPts val="0"/>
              </a:spcBef>
              <a:spcAft>
                <a:spcPts val="0"/>
              </a:spcAft>
              <a:buNone/>
            </a:pPr>
            <a:r>
              <a:t/>
            </a:r>
            <a:endParaRPr/>
          </a:p>
        </p:txBody>
      </p:sp>
      <p:sp>
        <p:nvSpPr>
          <p:cNvPr id="171" name="Google Shape;17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SEIRD Modèle: </a:t>
            </a:r>
            <a:endParaRPr b="1"/>
          </a:p>
          <a:p>
            <a:pPr indent="0" lvl="0" marL="0" rtl="0" algn="l">
              <a:spcBef>
                <a:spcPts val="1600"/>
              </a:spcBef>
              <a:spcAft>
                <a:spcPts val="0"/>
              </a:spcAft>
              <a:buNone/>
            </a:pPr>
            <a:r>
              <a:rPr b="1" lang="fr"/>
              <a:t>D:</a:t>
            </a:r>
            <a:r>
              <a:rPr lang="fr"/>
              <a:t> les personnes décédées.</a:t>
            </a:r>
            <a:endParaRPr/>
          </a:p>
          <a:p>
            <a:pPr indent="0" lvl="0" marL="0" rtl="0" algn="l">
              <a:spcBef>
                <a:spcPts val="1600"/>
              </a:spcBef>
              <a:spcAft>
                <a:spcPts val="0"/>
              </a:spcAft>
              <a:buNone/>
            </a:pPr>
            <a:r>
              <a:rPr b="1" lang="fr"/>
              <a:t>Paramètres:</a:t>
            </a:r>
            <a:endParaRPr b="1"/>
          </a:p>
          <a:p>
            <a:pPr indent="-342900" lvl="0" marL="457200" rtl="0" algn="l">
              <a:spcBef>
                <a:spcPts val="1600"/>
              </a:spcBef>
              <a:spcAft>
                <a:spcPts val="0"/>
              </a:spcAft>
              <a:buSzPts val="1800"/>
              <a:buChar char="-"/>
            </a:pPr>
            <a:r>
              <a:rPr lang="fr"/>
              <a:t>Taux de mortalité</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23"/>
          <p:cNvPicPr preferRelativeResize="0"/>
          <p:nvPr/>
        </p:nvPicPr>
        <p:blipFill>
          <a:blip r:embed="rId3">
            <a:alphaModFix/>
          </a:blip>
          <a:stretch>
            <a:fillRect/>
          </a:stretch>
        </p:blipFill>
        <p:spPr>
          <a:xfrm>
            <a:off x="4244225" y="918775"/>
            <a:ext cx="4681624" cy="290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idx="1" type="body"/>
          </p:nvPr>
        </p:nvSpPr>
        <p:spPr>
          <a:xfrm>
            <a:off x="311700" y="848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Les modèles SIR, SEIR, SEIRD ne modélise pas bien les données de la plupart des pays sauf pour le Brésil.</a:t>
            </a:r>
            <a:endParaRPr/>
          </a:p>
        </p:txBody>
      </p:sp>
      <p:sp>
        <p:nvSpPr>
          <p:cNvPr id="178" name="Google Shape;178;p24"/>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Résultats</a:t>
            </a:r>
            <a:endParaRPr/>
          </a:p>
        </p:txBody>
      </p:sp>
      <p:pic>
        <p:nvPicPr>
          <p:cNvPr id="179" name="Google Shape;179;p24"/>
          <p:cNvPicPr preferRelativeResize="0"/>
          <p:nvPr/>
        </p:nvPicPr>
        <p:blipFill>
          <a:blip r:embed="rId3">
            <a:alphaModFix/>
          </a:blip>
          <a:stretch>
            <a:fillRect/>
          </a:stretch>
        </p:blipFill>
        <p:spPr>
          <a:xfrm>
            <a:off x="571000" y="1728300"/>
            <a:ext cx="5543875" cy="2911901"/>
          </a:xfrm>
          <a:prstGeom prst="rect">
            <a:avLst/>
          </a:prstGeom>
          <a:noFill/>
          <a:ln>
            <a:noFill/>
          </a:ln>
        </p:spPr>
      </p:pic>
      <p:sp>
        <p:nvSpPr>
          <p:cNvPr id="180" name="Google Shape;180;p24"/>
          <p:cNvSpPr txBox="1"/>
          <p:nvPr/>
        </p:nvSpPr>
        <p:spPr>
          <a:xfrm>
            <a:off x="457200" y="3810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Code:</a:t>
            </a:r>
            <a:endParaRPr/>
          </a:p>
        </p:txBody>
      </p:sp>
      <p:sp>
        <p:nvSpPr>
          <p:cNvPr id="186" name="Google Shape;186;p25"/>
          <p:cNvSpPr/>
          <p:nvPr/>
        </p:nvSpPr>
        <p:spPr>
          <a:xfrm>
            <a:off x="3581751" y="1450850"/>
            <a:ext cx="1743000" cy="6303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BaseModel</a:t>
            </a:r>
            <a:endParaRPr>
              <a:solidFill>
                <a:srgbClr val="FFFFFF"/>
              </a:solidFill>
            </a:endParaRPr>
          </a:p>
        </p:txBody>
      </p:sp>
      <p:sp>
        <p:nvSpPr>
          <p:cNvPr id="187" name="Google Shape;187;p25"/>
          <p:cNvSpPr/>
          <p:nvPr/>
        </p:nvSpPr>
        <p:spPr>
          <a:xfrm>
            <a:off x="5588051" y="2732565"/>
            <a:ext cx="1743000" cy="630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lt1"/>
                </a:solidFill>
                <a:latin typeface="Roboto"/>
                <a:ea typeface="Roboto"/>
                <a:cs typeface="Roboto"/>
                <a:sym typeface="Roboto"/>
              </a:rPr>
              <a:t>SEIRDModel</a:t>
            </a:r>
            <a:endParaRPr sz="1000">
              <a:solidFill>
                <a:srgbClr val="FFFFFF"/>
              </a:solidFill>
              <a:latin typeface="Roboto"/>
              <a:ea typeface="Roboto"/>
              <a:cs typeface="Roboto"/>
              <a:sym typeface="Roboto"/>
            </a:endParaRPr>
          </a:p>
        </p:txBody>
      </p:sp>
      <p:sp>
        <p:nvSpPr>
          <p:cNvPr id="188" name="Google Shape;188;p25"/>
          <p:cNvSpPr/>
          <p:nvPr/>
        </p:nvSpPr>
        <p:spPr>
          <a:xfrm>
            <a:off x="1575450" y="2732565"/>
            <a:ext cx="1743000" cy="630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SIRModel</a:t>
            </a:r>
            <a:endParaRPr>
              <a:solidFill>
                <a:srgbClr val="FFFFFF"/>
              </a:solidFill>
            </a:endParaRPr>
          </a:p>
        </p:txBody>
      </p:sp>
      <p:cxnSp>
        <p:nvCxnSpPr>
          <p:cNvPr id="189" name="Google Shape;189;p25"/>
          <p:cNvCxnSpPr>
            <a:stCxn id="186" idx="2"/>
            <a:endCxn id="187" idx="0"/>
          </p:cNvCxnSpPr>
          <p:nvPr/>
        </p:nvCxnSpPr>
        <p:spPr>
          <a:xfrm flipH="1" rot="-5400000">
            <a:off x="5130801" y="1403600"/>
            <a:ext cx="651300" cy="2006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0" name="Google Shape;190;p25"/>
          <p:cNvCxnSpPr>
            <a:stCxn id="188" idx="0"/>
            <a:endCxn id="186" idx="2"/>
          </p:cNvCxnSpPr>
          <p:nvPr/>
        </p:nvCxnSpPr>
        <p:spPr>
          <a:xfrm rot="-5400000">
            <a:off x="3124500" y="1403715"/>
            <a:ext cx="651300" cy="2006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1" name="Google Shape;191;p25"/>
          <p:cNvCxnSpPr/>
          <p:nvPr/>
        </p:nvCxnSpPr>
        <p:spPr>
          <a:xfrm rot="-5400000">
            <a:off x="4298516" y="2561833"/>
            <a:ext cx="3108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92" name="Google Shape;192;p25"/>
          <p:cNvSpPr/>
          <p:nvPr/>
        </p:nvSpPr>
        <p:spPr>
          <a:xfrm>
            <a:off x="3648054" y="2732565"/>
            <a:ext cx="1743000" cy="630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SEIRModel</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Visualisation</a:t>
            </a:r>
            <a:endParaRPr/>
          </a:p>
        </p:txBody>
      </p:sp>
      <p:sp>
        <p:nvSpPr>
          <p:cNvPr id="198" name="Google Shape;19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Interface de visualisation développée sous Python Dash.</a:t>
            </a:r>
            <a:endParaRPr/>
          </a:p>
          <a:p>
            <a:pPr indent="0" lvl="0" marL="0" rtl="0" algn="l">
              <a:spcBef>
                <a:spcPts val="1600"/>
              </a:spcBef>
              <a:spcAft>
                <a:spcPts val="1600"/>
              </a:spcAft>
              <a:buNone/>
            </a:pPr>
            <a:r>
              <a:rPr lang="fr"/>
              <a:t>Possibilité de </a:t>
            </a:r>
            <a:r>
              <a:rPr lang="fr"/>
              <a:t> modéliser les données selon</a:t>
            </a:r>
            <a:r>
              <a:rPr lang="fr"/>
              <a:t> le pays et le modèle.</a:t>
            </a:r>
            <a:endParaRPr/>
          </a:p>
        </p:txBody>
      </p:sp>
      <p:pic>
        <p:nvPicPr>
          <p:cNvPr id="199" name="Google Shape;199;p26"/>
          <p:cNvPicPr preferRelativeResize="0"/>
          <p:nvPr/>
        </p:nvPicPr>
        <p:blipFill>
          <a:blip r:embed="rId3">
            <a:alphaModFix/>
          </a:blip>
          <a:stretch>
            <a:fillRect/>
          </a:stretch>
        </p:blipFill>
        <p:spPr>
          <a:xfrm>
            <a:off x="7372400" y="1109650"/>
            <a:ext cx="1421275" cy="142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Déploiement </a:t>
            </a:r>
            <a:endParaRPr/>
          </a:p>
        </p:txBody>
      </p:sp>
      <p:sp>
        <p:nvSpPr>
          <p:cNvPr id="205" name="Google Shape;205;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d’un conteneur Docker pour lancer le Dashboard:</a:t>
            </a:r>
            <a:endParaRPr/>
          </a:p>
          <a:p>
            <a:pPr indent="-342900" lvl="0" marL="457200" rtl="0" algn="l">
              <a:spcBef>
                <a:spcPts val="1600"/>
              </a:spcBef>
              <a:spcAft>
                <a:spcPts val="0"/>
              </a:spcAft>
              <a:buSzPts val="1800"/>
              <a:buChar char="-"/>
            </a:pPr>
            <a:r>
              <a:rPr lang="fr"/>
              <a:t>docker build -t dash .</a:t>
            </a:r>
            <a:endParaRPr/>
          </a:p>
          <a:p>
            <a:pPr indent="-342900" lvl="0" marL="457200" rtl="0" algn="l">
              <a:spcBef>
                <a:spcPts val="0"/>
              </a:spcBef>
              <a:spcAft>
                <a:spcPts val="0"/>
              </a:spcAft>
              <a:buSzPts val="1800"/>
              <a:buChar char="-"/>
            </a:pPr>
            <a:r>
              <a:rPr lang="fr"/>
              <a:t>docker run -p 8050:8050 dash</a:t>
            </a:r>
            <a:endParaRPr/>
          </a:p>
          <a:p>
            <a:pPr indent="0" lvl="0" marL="0" rtl="0" algn="l">
              <a:spcBef>
                <a:spcPts val="1600"/>
              </a:spcBef>
              <a:spcAft>
                <a:spcPts val="1600"/>
              </a:spcAft>
              <a:buNone/>
            </a:pPr>
            <a:r>
              <a:rPr lang="fr"/>
              <a:t>Le dashboard est alors accessible via: http://localhost:8050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ctrTitle"/>
          </p:nvPr>
        </p:nvSpPr>
        <p:spPr>
          <a:xfrm>
            <a:off x="602475" y="2000325"/>
            <a:ext cx="8222100" cy="101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1900"/>
              <a:t>Les modèles ne sont pas capables de mesurer le taux d’infection “beta” vu qu’ils ne prennent en compte la période de confinement. Alors, on doit le mesurer en série temporelle.</a:t>
            </a:r>
            <a:endParaRPr sz="1900"/>
          </a:p>
        </p:txBody>
      </p:sp>
      <p:sp>
        <p:nvSpPr>
          <p:cNvPr id="211" name="Google Shape;211;p28"/>
          <p:cNvSpPr txBox="1"/>
          <p:nvPr>
            <p:ph type="ctrTitle"/>
          </p:nvPr>
        </p:nvSpPr>
        <p:spPr>
          <a:xfrm>
            <a:off x="582375" y="802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700"/>
              <a:t>Conclusion</a:t>
            </a:r>
            <a:endParaRPr sz="4700"/>
          </a:p>
        </p:txBody>
      </p:sp>
      <p:sp>
        <p:nvSpPr>
          <p:cNvPr id="212" name="Google Shape;212;p28"/>
          <p:cNvSpPr/>
          <p:nvPr/>
        </p:nvSpPr>
        <p:spPr>
          <a:xfrm>
            <a:off x="464125" y="3306625"/>
            <a:ext cx="8503500" cy="134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700">
                <a:solidFill>
                  <a:schemeClr val="lt1"/>
                </a:solidFill>
                <a:latin typeface="Roboto"/>
                <a:ea typeface="Roboto"/>
                <a:cs typeface="Roboto"/>
                <a:sym typeface="Roboto"/>
              </a:rPr>
              <a:t>Quantifier l’impact des décisions des gouvernements et la propagation du virus.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ctrTitle"/>
          </p:nvPr>
        </p:nvSpPr>
        <p:spPr>
          <a:xfrm>
            <a:off x="369500" y="1504824"/>
            <a:ext cx="8222100" cy="21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5900"/>
              <a:t>Merci pour votre attention </a:t>
            </a:r>
            <a:endParaRPr sz="5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98100" y="11877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Agenda</a:t>
            </a:r>
            <a:endParaRPr/>
          </a:p>
        </p:txBody>
      </p:sp>
      <p:sp>
        <p:nvSpPr>
          <p:cNvPr id="94" name="Google Shape;94;p14"/>
          <p:cNvSpPr txBox="1"/>
          <p:nvPr>
            <p:ph idx="1" type="subTitle"/>
          </p:nvPr>
        </p:nvSpPr>
        <p:spPr>
          <a:xfrm>
            <a:off x="598088" y="22995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fr"/>
              <a:t>Introduction</a:t>
            </a:r>
            <a:endParaRPr/>
          </a:p>
          <a:p>
            <a:pPr indent="-361950" lvl="0" marL="457200" rtl="0" algn="l">
              <a:spcBef>
                <a:spcPts val="0"/>
              </a:spcBef>
              <a:spcAft>
                <a:spcPts val="0"/>
              </a:spcAft>
              <a:buSzPts val="2100"/>
              <a:buAutoNum type="arabicPeriod"/>
            </a:pPr>
            <a:r>
              <a:rPr lang="fr"/>
              <a:t>Data Collection &amp; Exploration </a:t>
            </a:r>
            <a:endParaRPr/>
          </a:p>
          <a:p>
            <a:pPr indent="-361950" lvl="0" marL="457200" rtl="0" algn="l">
              <a:spcBef>
                <a:spcPts val="0"/>
              </a:spcBef>
              <a:spcAft>
                <a:spcPts val="0"/>
              </a:spcAft>
              <a:buSzPts val="2100"/>
              <a:buAutoNum type="arabicPeriod"/>
            </a:pPr>
            <a:r>
              <a:rPr lang="fr"/>
              <a:t>Data Cleaning</a:t>
            </a:r>
            <a:endParaRPr/>
          </a:p>
          <a:p>
            <a:pPr indent="-361950" lvl="0" marL="457200" rtl="0" algn="l">
              <a:spcBef>
                <a:spcPts val="0"/>
              </a:spcBef>
              <a:spcAft>
                <a:spcPts val="0"/>
              </a:spcAft>
              <a:buSzPts val="2100"/>
              <a:buAutoNum type="arabicPeriod"/>
            </a:pPr>
            <a:r>
              <a:rPr lang="fr"/>
              <a:t>Création des modèles</a:t>
            </a:r>
            <a:endParaRPr/>
          </a:p>
          <a:p>
            <a:pPr indent="-361950" lvl="0" marL="457200" rtl="0" algn="l">
              <a:spcBef>
                <a:spcPts val="0"/>
              </a:spcBef>
              <a:spcAft>
                <a:spcPts val="0"/>
              </a:spcAft>
              <a:buSzPts val="2100"/>
              <a:buAutoNum type="arabicPeriod"/>
            </a:pPr>
            <a:r>
              <a:rPr lang="fr"/>
              <a:t>Code</a:t>
            </a:r>
            <a:endParaRPr/>
          </a:p>
          <a:p>
            <a:pPr indent="-361950" lvl="0" marL="457200" rtl="0" algn="l">
              <a:spcBef>
                <a:spcPts val="0"/>
              </a:spcBef>
              <a:spcAft>
                <a:spcPts val="0"/>
              </a:spcAft>
              <a:buSzPts val="2100"/>
              <a:buAutoNum type="arabicPeriod"/>
            </a:pPr>
            <a:r>
              <a:rPr lang="fr"/>
              <a:t>Data Visualisation</a:t>
            </a:r>
            <a:endParaRPr/>
          </a:p>
          <a:p>
            <a:pPr indent="-361950" lvl="0" marL="457200" rtl="0" algn="l">
              <a:spcBef>
                <a:spcPts val="0"/>
              </a:spcBef>
              <a:spcAft>
                <a:spcPts val="0"/>
              </a:spcAft>
              <a:buSzPts val="2100"/>
              <a:buAutoNum type="arabicPeriod"/>
            </a:pPr>
            <a:r>
              <a:rPr lang="fr"/>
              <a:t>Déploiement</a:t>
            </a:r>
            <a:endParaRPr/>
          </a:p>
          <a:p>
            <a:pPr indent="-361950" lvl="0" marL="457200" rtl="0" algn="l">
              <a:spcBef>
                <a:spcPts val="0"/>
              </a:spcBef>
              <a:spcAft>
                <a:spcPts val="0"/>
              </a:spcAft>
              <a:buSzPts val="2100"/>
              <a:buAutoNum type="arabicPeriod"/>
            </a:pPr>
            <a:r>
              <a:rPr lang="fr"/>
              <a:t>Conclusion</a:t>
            </a:r>
            <a:endParaRPr/>
          </a:p>
          <a:p>
            <a:pPr indent="0" lvl="0" marL="4572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598100" y="1775227"/>
            <a:ext cx="82221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5000"/>
              <a:t>        </a:t>
            </a:r>
            <a:r>
              <a:rPr lang="fr" sz="5000"/>
              <a:t>Objectifs du projet</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subTitle"/>
          </p:nvPr>
        </p:nvSpPr>
        <p:spPr>
          <a:xfrm>
            <a:off x="598088" y="10395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Modéliser le nombre de personnes </a:t>
            </a:r>
            <a:r>
              <a:rPr lang="fr"/>
              <a:t>infectées</a:t>
            </a:r>
            <a:r>
              <a:rPr lang="fr"/>
              <a:t> et prédire le futur.</a:t>
            </a:r>
            <a:endParaRPr/>
          </a:p>
        </p:txBody>
      </p:sp>
      <p:pic>
        <p:nvPicPr>
          <p:cNvPr id="105" name="Google Shape;105;p16"/>
          <p:cNvPicPr preferRelativeResize="0"/>
          <p:nvPr/>
        </p:nvPicPr>
        <p:blipFill>
          <a:blip r:embed="rId3">
            <a:alphaModFix/>
          </a:blip>
          <a:stretch>
            <a:fillRect/>
          </a:stretch>
        </p:blipFill>
        <p:spPr>
          <a:xfrm>
            <a:off x="691600" y="1789325"/>
            <a:ext cx="7365451" cy="3213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Etapes:</a:t>
            </a:r>
            <a:endParaRPr/>
          </a:p>
        </p:txBody>
      </p:sp>
      <p:pic>
        <p:nvPicPr>
          <p:cNvPr id="111" name="Google Shape;111;p17"/>
          <p:cNvPicPr preferRelativeResize="0"/>
          <p:nvPr/>
        </p:nvPicPr>
        <p:blipFill>
          <a:blip r:embed="rId3">
            <a:alphaModFix/>
          </a:blip>
          <a:stretch>
            <a:fillRect/>
          </a:stretch>
        </p:blipFill>
        <p:spPr>
          <a:xfrm>
            <a:off x="2700400" y="2067000"/>
            <a:ext cx="1243174" cy="1243174"/>
          </a:xfrm>
          <a:prstGeom prst="rect">
            <a:avLst/>
          </a:prstGeom>
          <a:noFill/>
          <a:ln>
            <a:noFill/>
          </a:ln>
        </p:spPr>
      </p:pic>
      <p:pic>
        <p:nvPicPr>
          <p:cNvPr id="112" name="Google Shape;112;p17"/>
          <p:cNvPicPr preferRelativeResize="0"/>
          <p:nvPr/>
        </p:nvPicPr>
        <p:blipFill>
          <a:blip r:embed="rId4">
            <a:alphaModFix/>
          </a:blip>
          <a:stretch>
            <a:fillRect/>
          </a:stretch>
        </p:blipFill>
        <p:spPr>
          <a:xfrm>
            <a:off x="7430675" y="2144825"/>
            <a:ext cx="1215775" cy="1215775"/>
          </a:xfrm>
          <a:prstGeom prst="rect">
            <a:avLst/>
          </a:prstGeom>
          <a:noFill/>
          <a:ln>
            <a:noFill/>
          </a:ln>
        </p:spPr>
      </p:pic>
      <p:sp>
        <p:nvSpPr>
          <p:cNvPr id="113" name="Google Shape;113;p17"/>
          <p:cNvSpPr/>
          <p:nvPr/>
        </p:nvSpPr>
        <p:spPr>
          <a:xfrm>
            <a:off x="4054625" y="2589425"/>
            <a:ext cx="9132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6390338" y="2589425"/>
            <a:ext cx="8763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2902500" y="3438700"/>
            <a:ext cx="1847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latin typeface="Roboto"/>
                <a:ea typeface="Roboto"/>
                <a:cs typeface="Roboto"/>
                <a:sym typeface="Roboto"/>
              </a:rPr>
              <a:t>Modèles</a:t>
            </a:r>
            <a:endParaRPr b="1" sz="1200">
              <a:latin typeface="Roboto"/>
              <a:ea typeface="Roboto"/>
              <a:cs typeface="Roboto"/>
              <a:sym typeface="Roboto"/>
            </a:endParaRPr>
          </a:p>
        </p:txBody>
      </p:sp>
      <p:sp>
        <p:nvSpPr>
          <p:cNvPr id="116" name="Google Shape;116;p17"/>
          <p:cNvSpPr txBox="1"/>
          <p:nvPr/>
        </p:nvSpPr>
        <p:spPr>
          <a:xfrm>
            <a:off x="4830925" y="3438700"/>
            <a:ext cx="1847100" cy="498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fr" sz="1200">
                <a:latin typeface="Roboto"/>
                <a:ea typeface="Roboto"/>
                <a:cs typeface="Roboto"/>
                <a:sym typeface="Roboto"/>
              </a:rPr>
              <a:t>Dashboard</a:t>
            </a:r>
            <a:endParaRPr b="1" sz="1200">
              <a:latin typeface="Roboto"/>
              <a:ea typeface="Roboto"/>
              <a:cs typeface="Roboto"/>
              <a:sym typeface="Roboto"/>
            </a:endParaRPr>
          </a:p>
        </p:txBody>
      </p:sp>
      <p:sp>
        <p:nvSpPr>
          <p:cNvPr id="117" name="Google Shape;117;p17"/>
          <p:cNvSpPr txBox="1"/>
          <p:nvPr/>
        </p:nvSpPr>
        <p:spPr>
          <a:xfrm>
            <a:off x="6915300" y="3438700"/>
            <a:ext cx="1998000" cy="498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fr" sz="1200">
                <a:latin typeface="Roboto"/>
                <a:ea typeface="Roboto"/>
                <a:cs typeface="Roboto"/>
                <a:sym typeface="Roboto"/>
              </a:rPr>
              <a:t>Conteneur Docker</a:t>
            </a:r>
            <a:endParaRPr b="1" sz="1200">
              <a:latin typeface="Roboto"/>
              <a:ea typeface="Roboto"/>
              <a:cs typeface="Roboto"/>
              <a:sym typeface="Roboto"/>
            </a:endParaRPr>
          </a:p>
        </p:txBody>
      </p:sp>
      <p:pic>
        <p:nvPicPr>
          <p:cNvPr id="118" name="Google Shape;118;p17"/>
          <p:cNvPicPr preferRelativeResize="0"/>
          <p:nvPr/>
        </p:nvPicPr>
        <p:blipFill>
          <a:blip r:embed="rId5">
            <a:alphaModFix/>
          </a:blip>
          <a:stretch>
            <a:fillRect/>
          </a:stretch>
        </p:blipFill>
        <p:spPr>
          <a:xfrm>
            <a:off x="5130575" y="2188650"/>
            <a:ext cx="1171950" cy="1171950"/>
          </a:xfrm>
          <a:prstGeom prst="rect">
            <a:avLst/>
          </a:prstGeom>
          <a:noFill/>
          <a:ln>
            <a:noFill/>
          </a:ln>
        </p:spPr>
      </p:pic>
      <p:pic>
        <p:nvPicPr>
          <p:cNvPr id="119" name="Google Shape;119;p17"/>
          <p:cNvPicPr preferRelativeResize="0"/>
          <p:nvPr/>
        </p:nvPicPr>
        <p:blipFill>
          <a:blip r:embed="rId6">
            <a:alphaModFix/>
          </a:blip>
          <a:stretch>
            <a:fillRect/>
          </a:stretch>
        </p:blipFill>
        <p:spPr>
          <a:xfrm>
            <a:off x="369650" y="2068625"/>
            <a:ext cx="1215775" cy="1215775"/>
          </a:xfrm>
          <a:prstGeom prst="rect">
            <a:avLst/>
          </a:prstGeom>
          <a:noFill/>
          <a:ln>
            <a:noFill/>
          </a:ln>
        </p:spPr>
      </p:pic>
      <p:sp>
        <p:nvSpPr>
          <p:cNvPr id="120" name="Google Shape;120;p17"/>
          <p:cNvSpPr txBox="1"/>
          <p:nvPr/>
        </p:nvSpPr>
        <p:spPr>
          <a:xfrm>
            <a:off x="317450" y="3438700"/>
            <a:ext cx="18471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latin typeface="Roboto"/>
                <a:ea typeface="Roboto"/>
                <a:cs typeface="Roboto"/>
                <a:sym typeface="Roboto"/>
              </a:rPr>
              <a:t>Data Preparation</a:t>
            </a:r>
            <a:endParaRPr b="1" sz="1200">
              <a:latin typeface="Roboto"/>
              <a:ea typeface="Roboto"/>
              <a:cs typeface="Roboto"/>
              <a:sym typeface="Roboto"/>
            </a:endParaRPr>
          </a:p>
        </p:txBody>
      </p:sp>
      <p:sp>
        <p:nvSpPr>
          <p:cNvPr id="121" name="Google Shape;121;p17"/>
          <p:cNvSpPr/>
          <p:nvPr/>
        </p:nvSpPr>
        <p:spPr>
          <a:xfrm>
            <a:off x="1692425" y="2589425"/>
            <a:ext cx="9132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nvSpPr>
        <p:spPr>
          <a:xfrm>
            <a:off x="1964375" y="1596325"/>
            <a:ext cx="57294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100">
                <a:latin typeface="Roboto"/>
                <a:ea typeface="Roboto"/>
                <a:cs typeface="Roboto"/>
                <a:sym typeface="Roboto"/>
              </a:rPr>
              <a:t>Johns Hopkins University Coronavirus Dataset</a:t>
            </a:r>
            <a:endParaRPr sz="2100">
              <a:latin typeface="Roboto"/>
              <a:ea typeface="Roboto"/>
              <a:cs typeface="Roboto"/>
              <a:sym typeface="Roboto"/>
            </a:endParaRPr>
          </a:p>
        </p:txBody>
      </p:sp>
      <p:sp>
        <p:nvSpPr>
          <p:cNvPr id="127" name="Google Shape;12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300"/>
              <a:t>Data Collection</a:t>
            </a:r>
            <a:endParaRPr sz="3300"/>
          </a:p>
        </p:txBody>
      </p:sp>
      <p:sp>
        <p:nvSpPr>
          <p:cNvPr id="128" name="Google Shape;128;p18"/>
          <p:cNvSpPr txBox="1"/>
          <p:nvPr/>
        </p:nvSpPr>
        <p:spPr>
          <a:xfrm>
            <a:off x="1473650" y="2302050"/>
            <a:ext cx="57294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9" name="Google Shape;129;p18"/>
          <p:cNvPicPr preferRelativeResize="0"/>
          <p:nvPr/>
        </p:nvPicPr>
        <p:blipFill>
          <a:blip r:embed="rId3">
            <a:alphaModFix/>
          </a:blip>
          <a:stretch>
            <a:fillRect/>
          </a:stretch>
        </p:blipFill>
        <p:spPr>
          <a:xfrm>
            <a:off x="2434277" y="2109354"/>
            <a:ext cx="3395325" cy="2184650"/>
          </a:xfrm>
          <a:prstGeom prst="rect">
            <a:avLst/>
          </a:prstGeom>
          <a:noFill/>
          <a:ln>
            <a:noFill/>
          </a:ln>
        </p:spPr>
      </p:pic>
      <p:pic>
        <p:nvPicPr>
          <p:cNvPr id="130" name="Google Shape;130;p18"/>
          <p:cNvPicPr preferRelativeResize="0"/>
          <p:nvPr/>
        </p:nvPicPr>
        <p:blipFill>
          <a:blip r:embed="rId4">
            <a:alphaModFix/>
          </a:blip>
          <a:stretch>
            <a:fillRect/>
          </a:stretch>
        </p:blipFill>
        <p:spPr>
          <a:xfrm>
            <a:off x="675325" y="1511625"/>
            <a:ext cx="939050" cy="93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Exploration</a:t>
            </a:r>
            <a:endParaRPr/>
          </a:p>
        </p:txBody>
      </p:sp>
      <p:pic>
        <p:nvPicPr>
          <p:cNvPr id="136" name="Google Shape;136;p19"/>
          <p:cNvPicPr preferRelativeResize="0"/>
          <p:nvPr/>
        </p:nvPicPr>
        <p:blipFill>
          <a:blip r:embed="rId3">
            <a:alphaModFix/>
          </a:blip>
          <a:stretch>
            <a:fillRect/>
          </a:stretch>
        </p:blipFill>
        <p:spPr>
          <a:xfrm>
            <a:off x="2361250" y="1110200"/>
            <a:ext cx="6626349" cy="2758100"/>
          </a:xfrm>
          <a:prstGeom prst="rect">
            <a:avLst/>
          </a:prstGeom>
          <a:noFill/>
          <a:ln>
            <a:noFill/>
          </a:ln>
        </p:spPr>
      </p:pic>
      <p:pic>
        <p:nvPicPr>
          <p:cNvPr id="137" name="Google Shape;137;p19"/>
          <p:cNvPicPr preferRelativeResize="0"/>
          <p:nvPr/>
        </p:nvPicPr>
        <p:blipFill>
          <a:blip r:embed="rId4">
            <a:alphaModFix/>
          </a:blip>
          <a:stretch>
            <a:fillRect/>
          </a:stretch>
        </p:blipFill>
        <p:spPr>
          <a:xfrm>
            <a:off x="300800" y="1246400"/>
            <a:ext cx="1909000" cy="22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Cleaning</a:t>
            </a:r>
            <a:endParaRPr/>
          </a:p>
        </p:txBody>
      </p:sp>
      <p:sp>
        <p:nvSpPr>
          <p:cNvPr id="143" name="Google Shape;143;p20"/>
          <p:cNvSpPr txBox="1"/>
          <p:nvPr>
            <p:ph idx="1" type="body"/>
          </p:nvPr>
        </p:nvSpPr>
        <p:spPr>
          <a:xfrm>
            <a:off x="311700" y="10753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Deux approches ont été utilisées pour traiter les données manquantes:</a:t>
            </a:r>
            <a:endParaRPr/>
          </a:p>
        </p:txBody>
      </p:sp>
      <p:grpSp>
        <p:nvGrpSpPr>
          <p:cNvPr id="144" name="Google Shape;144;p20"/>
          <p:cNvGrpSpPr/>
          <p:nvPr/>
        </p:nvGrpSpPr>
        <p:grpSpPr>
          <a:xfrm>
            <a:off x="2377084" y="2014668"/>
            <a:ext cx="1827900" cy="2399700"/>
            <a:chOff x="2744009" y="1146343"/>
            <a:chExt cx="1827900" cy="2399700"/>
          </a:xfrm>
        </p:grpSpPr>
        <p:sp>
          <p:nvSpPr>
            <p:cNvPr id="145" name="Google Shape;145;p20"/>
            <p:cNvSpPr/>
            <p:nvPr/>
          </p:nvSpPr>
          <p:spPr>
            <a:xfrm rot="-5400000">
              <a:off x="2458109" y="14322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flipH="1">
              <a:off x="2833250" y="1703425"/>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2966450" y="185027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100">
                  <a:solidFill>
                    <a:srgbClr val="FFFFFF"/>
                  </a:solidFill>
                  <a:latin typeface="Roboto"/>
                  <a:ea typeface="Roboto"/>
                  <a:cs typeface="Roboto"/>
                  <a:sym typeface="Roboto"/>
                </a:rPr>
                <a:t>Suppression</a:t>
              </a:r>
              <a:endParaRPr b="1" sz="11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fr" sz="800">
                  <a:solidFill>
                    <a:srgbClr val="FFFFFF"/>
                  </a:solidFill>
                  <a:latin typeface="Roboto"/>
                  <a:ea typeface="Roboto"/>
                  <a:cs typeface="Roboto"/>
                  <a:sym typeface="Roboto"/>
                </a:rPr>
                <a:t>Modèles plus performants</a:t>
              </a:r>
              <a:endParaRPr sz="800">
                <a:solidFill>
                  <a:srgbClr val="FFFFFF"/>
                </a:solidFill>
                <a:latin typeface="Roboto"/>
                <a:ea typeface="Roboto"/>
                <a:cs typeface="Roboto"/>
                <a:sym typeface="Roboto"/>
              </a:endParaRPr>
            </a:p>
          </p:txBody>
        </p:sp>
      </p:grpSp>
      <p:grpSp>
        <p:nvGrpSpPr>
          <p:cNvPr id="148" name="Google Shape;148;p20"/>
          <p:cNvGrpSpPr/>
          <p:nvPr/>
        </p:nvGrpSpPr>
        <p:grpSpPr>
          <a:xfrm>
            <a:off x="4742334" y="1927019"/>
            <a:ext cx="1827900" cy="2399700"/>
            <a:chOff x="4662034" y="1687394"/>
            <a:chExt cx="1827900" cy="2399700"/>
          </a:xfrm>
        </p:grpSpPr>
        <p:sp>
          <p:nvSpPr>
            <p:cNvPr id="149" name="Google Shape;149;p20"/>
            <p:cNvSpPr/>
            <p:nvPr/>
          </p:nvSpPr>
          <p:spPr>
            <a:xfrm rot="5400000">
              <a:off x="4376134" y="1973294"/>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flipH="1" rot="10800000">
              <a:off x="4751268" y="180906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49468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1100">
                  <a:solidFill>
                    <a:srgbClr val="FFFFFF"/>
                  </a:solidFill>
                  <a:latin typeface="Roboto"/>
                  <a:ea typeface="Roboto"/>
                  <a:cs typeface="Roboto"/>
                  <a:sym typeface="Roboto"/>
                </a:rPr>
                <a:t>Remplacement par la données du jour précédent</a:t>
              </a:r>
              <a:endParaRPr b="1" sz="11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fr" sz="800">
                  <a:solidFill>
                    <a:srgbClr val="FFFFFF"/>
                  </a:solidFill>
                  <a:latin typeface="Roboto"/>
                  <a:ea typeface="Roboto"/>
                  <a:cs typeface="Roboto"/>
                  <a:sym typeface="Roboto"/>
                </a:rPr>
                <a:t>Modèles moins performants surtout pour les premiers jours et ceci ne reflète pas le bon comportement de l’épidémie.</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Création des modèles</a:t>
            </a:r>
            <a:endParaRPr/>
          </a:p>
        </p:txBody>
      </p:sp>
      <p:sp>
        <p:nvSpPr>
          <p:cNvPr id="157" name="Google Shape;157;p21"/>
          <p:cNvSpPr txBox="1"/>
          <p:nvPr>
            <p:ph idx="1" type="body"/>
          </p:nvPr>
        </p:nvSpPr>
        <p:spPr>
          <a:xfrm>
            <a:off x="311700" y="1382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SIR Modèle:</a:t>
            </a:r>
            <a:endParaRPr b="1"/>
          </a:p>
          <a:p>
            <a:pPr indent="0" lvl="0" marL="0" rtl="0" algn="l">
              <a:spcBef>
                <a:spcPts val="1600"/>
              </a:spcBef>
              <a:spcAft>
                <a:spcPts val="0"/>
              </a:spcAft>
              <a:buNone/>
            </a:pPr>
            <a:r>
              <a:rPr b="1" lang="fr"/>
              <a:t>S:</a:t>
            </a:r>
            <a:r>
              <a:rPr lang="fr"/>
              <a:t> les personnes suspects.</a:t>
            </a:r>
            <a:endParaRPr/>
          </a:p>
          <a:p>
            <a:pPr indent="0" lvl="0" marL="0" rtl="0" algn="l">
              <a:spcBef>
                <a:spcPts val="1600"/>
              </a:spcBef>
              <a:spcAft>
                <a:spcPts val="0"/>
              </a:spcAft>
              <a:buNone/>
            </a:pPr>
            <a:r>
              <a:rPr b="1" lang="fr"/>
              <a:t>I :</a:t>
            </a:r>
            <a:r>
              <a:rPr lang="fr"/>
              <a:t> les personnes infectées.</a:t>
            </a:r>
            <a:endParaRPr/>
          </a:p>
          <a:p>
            <a:pPr indent="0" lvl="0" marL="0" rtl="0" algn="l">
              <a:spcBef>
                <a:spcPts val="1600"/>
              </a:spcBef>
              <a:spcAft>
                <a:spcPts val="0"/>
              </a:spcAft>
              <a:buNone/>
            </a:pPr>
            <a:r>
              <a:rPr b="1" lang="fr"/>
              <a:t>R:</a:t>
            </a:r>
            <a:r>
              <a:rPr lang="fr"/>
              <a:t> les personnes </a:t>
            </a:r>
            <a:r>
              <a:rPr lang="fr"/>
              <a:t>guéries</a:t>
            </a:r>
            <a:r>
              <a:rPr lang="fr"/>
              <a:t>.</a:t>
            </a:r>
            <a:endParaRPr/>
          </a:p>
          <a:p>
            <a:pPr indent="0" lvl="0" marL="0" rtl="0" algn="l">
              <a:spcBef>
                <a:spcPts val="1600"/>
              </a:spcBef>
              <a:spcAft>
                <a:spcPts val="0"/>
              </a:spcAft>
              <a:buNone/>
            </a:pPr>
            <a:r>
              <a:rPr b="1" lang="fr"/>
              <a:t>Paramètres</a:t>
            </a:r>
            <a:r>
              <a:rPr b="1" lang="fr"/>
              <a:t>:</a:t>
            </a:r>
            <a:endParaRPr b="1"/>
          </a:p>
          <a:p>
            <a:pPr indent="-342900" lvl="0" marL="457200" rtl="0" algn="l">
              <a:spcBef>
                <a:spcPts val="1600"/>
              </a:spcBef>
              <a:spcAft>
                <a:spcPts val="0"/>
              </a:spcAft>
              <a:buSzPts val="1800"/>
              <a:buChar char="-"/>
            </a:pPr>
            <a:r>
              <a:rPr lang="fr"/>
              <a:t>Taux d’infection</a:t>
            </a:r>
            <a:endParaRPr/>
          </a:p>
          <a:p>
            <a:pPr indent="-342900" lvl="0" marL="457200" rtl="0" algn="l">
              <a:spcBef>
                <a:spcPts val="0"/>
              </a:spcBef>
              <a:spcAft>
                <a:spcPts val="0"/>
              </a:spcAft>
              <a:buSzPts val="1800"/>
              <a:buChar char="-"/>
            </a:pPr>
            <a:r>
              <a:rPr lang="fr"/>
              <a:t>Taux de guérison</a:t>
            </a:r>
            <a:endParaRPr/>
          </a:p>
        </p:txBody>
      </p:sp>
      <p:pic>
        <p:nvPicPr>
          <p:cNvPr id="158" name="Google Shape;158;p21"/>
          <p:cNvPicPr preferRelativeResize="0"/>
          <p:nvPr/>
        </p:nvPicPr>
        <p:blipFill>
          <a:blip r:embed="rId3">
            <a:alphaModFix/>
          </a:blip>
          <a:stretch>
            <a:fillRect/>
          </a:stretch>
        </p:blipFill>
        <p:spPr>
          <a:xfrm>
            <a:off x="4458275" y="1007350"/>
            <a:ext cx="4363475" cy="280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