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i4K/ygDwewJnLgqASVBO7Cyr6i/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Gabriel F"/>
  <p:cmAuthor clrIdx="1" id="1" initials="" lastIdx="1" name="Samreen Reya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7-28T17:19:10.284">
    <p:pos x="288" y="1440"/>
    <p:text>YOu found literature on this?</p:text>
    <p:extLst>
      <p:ext uri="{C676402C-5697-4E1C-873F-D02D1690AC5C}">
        <p15:threadingInfo timeZoneBias="0"/>
      </p:ext>
      <p:ext uri="http://customooxmlschemas.google.com/">
        <go:slidesCustomData xmlns:go="http://customooxmlschemas.google.com/" commentPostId="AAAADS9pfCI"/>
      </p:ext>
    </p:extLst>
  </p:cm>
  <p:cm authorId="1" idx="1" dt="2019-07-28T17:19:10.284">
    <p:pos x="288" y="1440"/>
    <p:text>nope, i added it coz it was htere in problem statment</p:text>
    <p:extLst>
      <p:ext uri="{C676402C-5697-4E1C-873F-D02D1690AC5C}">
        <p15:threadingInfo timeZoneBias="0">
          <p15:parentCm authorId="0" idx="1"/>
        </p15:threadingInfo>
      </p:ext>
      <p:ext uri="http://customooxmlschemas.google.com/">
        <go:slidesCustomData xmlns:go="http://customooxmlschemas.google.com/" commentPostId="AAAADTBsnh8"/>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IN"/>
              <a:t>Good morning Maams and Sir. Our project is an advanced twitter bot to keep people updated with the current trends on twitter.</a:t>
            </a:r>
            <a:endParaRPr b="0" i="0" sz="1200" u="none" cap="none" strike="noStrike">
              <a:solidFill>
                <a:schemeClr val="dk1"/>
              </a:solidFill>
              <a:latin typeface="Calibri"/>
              <a:ea typeface="Calibri"/>
              <a:cs typeface="Calibri"/>
              <a:sym typeface="Calibri"/>
            </a:endParaRPr>
          </a:p>
        </p:txBody>
      </p:sp>
      <p:sp>
        <p:nvSpPr>
          <p:cNvPr id="77" name="Google Shape;7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e0f377ed6_1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8" name="Google Shape;158;g5e0f377ed6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e0da9e940_1_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7" name="Google Shape;167;g5e0da9e940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e069f17c7_0_2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IN"/>
              <a:t>We have not been able to find any proper methods on the paraphrasing of a sentence or paragragh. There are papers on detecting paraphrasing but not much else.</a:t>
            </a:r>
            <a:endParaRPr/>
          </a:p>
          <a:p>
            <a:pPr indent="0" lvl="0" marL="0" marR="0" rtl="0" algn="l">
              <a:lnSpc>
                <a:spcPct val="100000"/>
              </a:lnSpc>
              <a:spcBef>
                <a:spcPts val="0"/>
              </a:spcBef>
              <a:spcAft>
                <a:spcPts val="0"/>
              </a:spcAft>
              <a:buClr>
                <a:srgbClr val="000000"/>
              </a:buClr>
              <a:buSzPts val="1400"/>
              <a:buFont typeface="Arial"/>
              <a:buNone/>
            </a:pPr>
            <a:r>
              <a:rPr lang="en-IN"/>
              <a:t>Also, verifying the legitimacy of twitter trends is not something that has been attempted before and hence there is not information on how it can be achieved.</a:t>
            </a:r>
            <a:endParaRPr/>
          </a:p>
        </p:txBody>
      </p:sp>
      <p:sp>
        <p:nvSpPr>
          <p:cNvPr id="176" name="Google Shape;176;g5e069f17c7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e069f17c7_0_3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85" name="Google Shape;185;g5e069f17c7_0_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86" name="Google Shape;8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e069f17c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IN"/>
              <a:t>Now why did we choose this as our project. First, it is because of the sheer power of bots. Bots are used in 67% of customer relations and will go up to 80% in a year. Thats why we wanted to make a bot to help people gain awareness on topics that may at times be obscure.</a:t>
            </a:r>
            <a:endParaRPr/>
          </a:p>
          <a:p>
            <a:pPr indent="0" lvl="0" marL="0" marR="0" rtl="0" algn="l">
              <a:lnSpc>
                <a:spcPct val="100000"/>
              </a:lnSpc>
              <a:spcBef>
                <a:spcPts val="0"/>
              </a:spcBef>
              <a:spcAft>
                <a:spcPts val="0"/>
              </a:spcAft>
              <a:buClr>
                <a:srgbClr val="000000"/>
              </a:buClr>
              <a:buSzPts val="1400"/>
              <a:buFont typeface="Arial"/>
              <a:buNone/>
            </a:pPr>
            <a:r>
              <a:rPr lang="en-IN"/>
              <a:t>Another motivation for us was the mumbai police. Their presence on twitter has truly </a:t>
            </a:r>
            <a:r>
              <a:rPr lang="en-IN"/>
              <a:t>reached</a:t>
            </a:r>
            <a:r>
              <a:rPr lang="en-IN"/>
              <a:t> a wide audience of nearly 5million and uses the platform to provide citizens with the ability to file complaints but also spread awareness on safety related topics</a:t>
            </a:r>
            <a:endParaRPr/>
          </a:p>
          <a:p>
            <a:pPr indent="0" lvl="0" marL="0" marR="0" rtl="0" algn="l">
              <a:lnSpc>
                <a:spcPct val="100000"/>
              </a:lnSpc>
              <a:spcBef>
                <a:spcPts val="0"/>
              </a:spcBef>
              <a:spcAft>
                <a:spcPts val="0"/>
              </a:spcAft>
              <a:buClr>
                <a:srgbClr val="000000"/>
              </a:buClr>
              <a:buSzPts val="1400"/>
              <a:buFont typeface="Arial"/>
              <a:buNone/>
            </a:pPr>
            <a:r>
              <a:rPr lang="en-IN"/>
              <a:t>Information on twitter is quite often filled with the bias of the user.  In order to avoid this a bot makes more sense as it is impartial and only takes the opinion of its source material.</a:t>
            </a:r>
            <a:endParaRPr/>
          </a:p>
          <a:p>
            <a:pPr indent="0" lvl="0" marL="0" marR="0" rtl="0" algn="l">
              <a:lnSpc>
                <a:spcPct val="100000"/>
              </a:lnSpc>
              <a:spcBef>
                <a:spcPts val="0"/>
              </a:spcBef>
              <a:spcAft>
                <a:spcPts val="0"/>
              </a:spcAft>
              <a:buClr>
                <a:srgbClr val="000000"/>
              </a:buClr>
              <a:buSzPts val="1400"/>
              <a:buFont typeface="Arial"/>
              <a:buNone/>
            </a:pPr>
            <a:r>
              <a:rPr lang="en-IN"/>
              <a:t>Human errors can seriously chnage the meaning of sentences, but this can be avoided by using a well trained bot.</a:t>
            </a:r>
            <a:endParaRPr/>
          </a:p>
          <a:p>
            <a:pPr indent="0" lvl="0" marL="0" marR="0" rtl="0" algn="l">
              <a:lnSpc>
                <a:spcPct val="100000"/>
              </a:lnSpc>
              <a:spcBef>
                <a:spcPts val="0"/>
              </a:spcBef>
              <a:spcAft>
                <a:spcPts val="0"/>
              </a:spcAft>
              <a:buClr>
                <a:srgbClr val="000000"/>
              </a:buClr>
              <a:buSzPts val="1400"/>
              <a:buFont typeface="Arial"/>
              <a:buNone/>
            </a:pPr>
            <a:r>
              <a:rPr lang="en-IN"/>
              <a:t>And as always, bots make everything automated and streamlined thus avoiding much human intervention once it is operating.</a:t>
            </a:r>
            <a:endParaRPr/>
          </a:p>
        </p:txBody>
      </p:sp>
      <p:sp>
        <p:nvSpPr>
          <p:cNvPr id="95" name="Google Shape;95;g5e069f17c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e069f17c7_0_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IN"/>
              <a:t>Okay, so we want to make a twitter bot. But what exactly does it do? Its a bot that helps users on twitter to keep upto date with the current trends of the platform. This is done by taking the trending hashtag, verifying the </a:t>
            </a:r>
            <a:r>
              <a:rPr lang="en-IN"/>
              <a:t>authenticity</a:t>
            </a:r>
            <a:r>
              <a:rPr lang="en-IN"/>
              <a:t> of the trend. By this i mean a trend could be started up based on fake news and thus we must prevent the </a:t>
            </a:r>
            <a:r>
              <a:rPr lang="en-IN"/>
              <a:t>propagation of such news. the verifying id done by searching the hashtag on various new sources. This news is then summarized into a few lines which may be paraphrased and then be tweeted on the bot account.</a:t>
            </a:r>
            <a:endParaRPr b="0" i="0" sz="1200" u="none" cap="none" strike="noStrike">
              <a:solidFill>
                <a:schemeClr val="dk1"/>
              </a:solidFill>
              <a:latin typeface="Calibri"/>
              <a:ea typeface="Calibri"/>
              <a:cs typeface="Calibri"/>
              <a:sym typeface="Calibri"/>
            </a:endParaRPr>
          </a:p>
        </p:txBody>
      </p:sp>
      <p:sp>
        <p:nvSpPr>
          <p:cNvPr id="104" name="Google Shape;104;g5e069f17c7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e069f17c7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IN"/>
              <a:t>example - @DearAssistant, @WhatTheFare, @MuseumBot, @EarthquakeBot</a:t>
            </a:r>
            <a:endParaRPr b="0" i="0" sz="1200" u="none" cap="none" strike="noStrike">
              <a:solidFill>
                <a:schemeClr val="dk1"/>
              </a:solidFill>
              <a:latin typeface="Calibri"/>
              <a:ea typeface="Calibri"/>
              <a:cs typeface="Calibri"/>
              <a:sym typeface="Calibri"/>
            </a:endParaRPr>
          </a:p>
        </p:txBody>
      </p:sp>
      <p:sp>
        <p:nvSpPr>
          <p:cNvPr id="113" name="Google Shape;113;g5e069f17c7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e0da9e940_1_1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22" name="Google Shape;122;g5e0da9e940_1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e0da9e940_1_6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1" name="Google Shape;131;g5e0da9e940_1_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e0da9e940_1_2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0" name="Google Shape;140;g5e0da9e940_1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0da9e940_1_3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9" name="Google Shape;149;g5e0da9e940_1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2400"/>
              <a:buFont typeface="Noto Sans Symbols"/>
              <a:buNone/>
              <a:defRPr b="0" i="0" sz="2400" u="none" cap="none" strike="noStrike">
                <a:solidFill>
                  <a:srgbClr val="888888"/>
                </a:solidFill>
                <a:latin typeface="Calibri"/>
                <a:ea typeface="Calibri"/>
                <a:cs typeface="Calibri"/>
                <a:sym typeface="Calibri"/>
              </a:defRPr>
            </a:lvl1pPr>
            <a:lvl2pPr lvl="1" marR="0" algn="ctr">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2pPr>
            <a:lvl3pPr lvl="2" marR="0" algn="ctr">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3pPr>
            <a:lvl4pPr lvl="3"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4pPr>
            <a:lvl5pPr lvl="4" marR="0" algn="ctr">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4"/>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9" name="Google Shape;19;p4"/>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0" name="Google Shape;20;p4"/>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5"/>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5"/>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5" name="Google Shape;25;p5"/>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5"/>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Noto Sans Symbols"/>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Noto Sans Symbols"/>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Noto Sans Symbols"/>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Noto Sans Symbols"/>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6"/>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6"/>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6"/>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7"/>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7"/>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7"/>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7"/>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7"/>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4" name="Google Shape;44;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Noto Sans Symbols"/>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Noto Sans Symbols"/>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Noto Sans Symbols"/>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Noto Sans Symbols"/>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8"/>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3" name="Google Shape;53;p9"/>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9"/>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9"/>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Noto Sans Symbols"/>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Noto Sans Symbols"/>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Noto Sans Symbols"/>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Noto Sans Symbols"/>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0" name="Google Shape;60;p10"/>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10"/>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11"/>
          <p:cNvSpPr txBox="1"/>
          <p:nvPr>
            <p:ph idx="1" type="body"/>
          </p:nvPr>
        </p:nvSpPr>
        <p:spPr>
          <a:xfrm rot="5400000">
            <a:off x="2536824" y="206375"/>
            <a:ext cx="4070351" cy="82296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1"/>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1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2" name="Google Shape;72;p12"/>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2"/>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457200" y="1295400"/>
            <a:ext cx="8229600" cy="914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457200" y="2286000"/>
            <a:ext cx="8229600" cy="4070351"/>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457200" y="6381396"/>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3122488" y="6373546"/>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fedoramagazine.org/learn-build-twitter-bot-python/" TargetMode="External"/><Relationship Id="rId4" Type="http://schemas.openxmlformats.org/officeDocument/2006/relationships/hyperlink" Target="https://www.pythonprogramming.in/twitter-data-mining-in-pyth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i="0" lang="en-IN" sz="3600" u="none" cap="none" strike="noStrike">
                <a:solidFill>
                  <a:schemeClr val="dk1"/>
                </a:solidFill>
                <a:latin typeface="Nunito"/>
                <a:ea typeface="Nunito"/>
                <a:cs typeface="Nunito"/>
                <a:sym typeface="Nunito"/>
              </a:rPr>
              <a:t> </a:t>
            </a:r>
            <a:r>
              <a:rPr lang="en-IN">
                <a:latin typeface="Nunito"/>
                <a:ea typeface="Nunito"/>
                <a:cs typeface="Nunito"/>
                <a:sym typeface="Nunito"/>
              </a:rPr>
              <a:t>Twitter Bot for Trends</a:t>
            </a:r>
            <a:endParaRPr i="0" sz="3600" u="none" cap="none" strike="noStrike">
              <a:solidFill>
                <a:schemeClr val="dk1"/>
              </a:solidFill>
              <a:latin typeface="Nunito"/>
              <a:ea typeface="Nunito"/>
              <a:cs typeface="Nunito"/>
              <a:sym typeface="Nunito"/>
            </a:endParaRPr>
          </a:p>
        </p:txBody>
      </p:sp>
      <p:sp>
        <p:nvSpPr>
          <p:cNvPr id="80" name="Google Shape;80;p1"/>
          <p:cNvSpPr txBox="1"/>
          <p:nvPr>
            <p:ph idx="1" type="subTitle"/>
          </p:nvPr>
        </p:nvSpPr>
        <p:spPr>
          <a:xfrm>
            <a:off x="2515800" y="3525275"/>
            <a:ext cx="4112400" cy="2040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888888"/>
              </a:buClr>
              <a:buSzPts val="2400"/>
              <a:buFont typeface="Nunito"/>
              <a:buChar char="•"/>
            </a:pPr>
            <a:r>
              <a:rPr i="0" lang="en-IN" sz="2400" u="none" cap="none" strike="noStrike">
                <a:solidFill>
                  <a:srgbClr val="888888"/>
                </a:solidFill>
                <a:latin typeface="Nunito"/>
                <a:ea typeface="Nunito"/>
                <a:cs typeface="Nunito"/>
                <a:sym typeface="Nunito"/>
              </a:rPr>
              <a:t>Presented by:</a:t>
            </a:r>
            <a:endParaRPr>
              <a:latin typeface="Nunito"/>
              <a:ea typeface="Nunito"/>
              <a:cs typeface="Nunito"/>
              <a:sym typeface="Nunito"/>
            </a:endParaRPr>
          </a:p>
          <a:p>
            <a:pPr indent="-355600" lvl="1" marL="914400" marR="0" rtl="0" algn="just">
              <a:lnSpc>
                <a:spcPct val="100000"/>
              </a:lnSpc>
              <a:spcBef>
                <a:spcPts val="0"/>
              </a:spcBef>
              <a:spcAft>
                <a:spcPts val="0"/>
              </a:spcAft>
              <a:buClr>
                <a:srgbClr val="888888"/>
              </a:buClr>
              <a:buSzPts val="2400"/>
              <a:buFont typeface="Nunito"/>
              <a:buNone/>
            </a:pPr>
            <a:r>
              <a:rPr lang="en-IN">
                <a:latin typeface="Nunito"/>
                <a:ea typeface="Nunito"/>
                <a:cs typeface="Nunito"/>
                <a:sym typeface="Nunito"/>
              </a:rPr>
              <a:t>B005	Samreen Reyaz</a:t>
            </a:r>
            <a:endParaRPr>
              <a:latin typeface="Nunito"/>
              <a:ea typeface="Nunito"/>
              <a:cs typeface="Nunito"/>
              <a:sym typeface="Nunito"/>
            </a:endParaRPr>
          </a:p>
          <a:p>
            <a:pPr indent="-355600" lvl="1" marL="914400" marR="0" rtl="0" algn="just">
              <a:lnSpc>
                <a:spcPct val="100000"/>
              </a:lnSpc>
              <a:spcBef>
                <a:spcPts val="0"/>
              </a:spcBef>
              <a:spcAft>
                <a:spcPts val="0"/>
              </a:spcAft>
              <a:buClr>
                <a:srgbClr val="888888"/>
              </a:buClr>
              <a:buSzPts val="2400"/>
              <a:buFont typeface="Nunito"/>
              <a:buNone/>
            </a:pPr>
            <a:r>
              <a:rPr lang="en-IN">
                <a:latin typeface="Nunito"/>
                <a:ea typeface="Nunito"/>
                <a:cs typeface="Nunito"/>
                <a:sym typeface="Nunito"/>
              </a:rPr>
              <a:t>B013	Dishant Bhatt</a:t>
            </a:r>
            <a:endParaRPr>
              <a:latin typeface="Nunito"/>
              <a:ea typeface="Nunito"/>
              <a:cs typeface="Nunito"/>
              <a:sym typeface="Nunito"/>
            </a:endParaRPr>
          </a:p>
          <a:p>
            <a:pPr indent="-355600" lvl="1" marL="914400" marR="0" rtl="0" algn="just">
              <a:lnSpc>
                <a:spcPct val="100000"/>
              </a:lnSpc>
              <a:spcBef>
                <a:spcPts val="0"/>
              </a:spcBef>
              <a:spcAft>
                <a:spcPts val="0"/>
              </a:spcAft>
              <a:buClr>
                <a:srgbClr val="888888"/>
              </a:buClr>
              <a:buSzPts val="2400"/>
              <a:buFont typeface="Nunito"/>
              <a:buNone/>
            </a:pPr>
            <a:r>
              <a:rPr lang="en-IN">
                <a:latin typeface="Nunito"/>
                <a:ea typeface="Nunito"/>
                <a:cs typeface="Nunito"/>
                <a:sym typeface="Nunito"/>
              </a:rPr>
              <a:t>B027	Gabriel Francis</a:t>
            </a:r>
            <a:endParaRPr i="0" sz="2400" u="none" cap="none" strike="noStrike">
              <a:solidFill>
                <a:srgbClr val="888888"/>
              </a:solidFill>
              <a:latin typeface="Nunito"/>
              <a:ea typeface="Nunito"/>
              <a:cs typeface="Nunito"/>
              <a:sym typeface="Nunito"/>
            </a:endParaRPr>
          </a:p>
          <a:p>
            <a:pPr indent="-342900" lvl="0" marL="342900" marR="0" rtl="0" algn="just">
              <a:lnSpc>
                <a:spcPct val="100000"/>
              </a:lnSpc>
              <a:spcBef>
                <a:spcPts val="0"/>
              </a:spcBef>
              <a:spcAft>
                <a:spcPts val="0"/>
              </a:spcAft>
              <a:buClr>
                <a:srgbClr val="888888"/>
              </a:buClr>
              <a:buSzPts val="2400"/>
              <a:buFont typeface="Nunito"/>
              <a:buChar char="•"/>
            </a:pPr>
            <a:r>
              <a:rPr lang="en-IN">
                <a:latin typeface="Nunito"/>
                <a:ea typeface="Nunito"/>
                <a:cs typeface="Nunito"/>
                <a:sym typeface="Nunito"/>
              </a:rPr>
              <a:t>Mentor: Mrs. Pankti Doshi</a:t>
            </a:r>
            <a:endParaRPr i="0" sz="2400" u="none" cap="none" strike="noStrike">
              <a:solidFill>
                <a:srgbClr val="888888"/>
              </a:solidFill>
              <a:latin typeface="Nunito"/>
              <a:ea typeface="Nunito"/>
              <a:cs typeface="Nunito"/>
              <a:sym typeface="Nunito"/>
            </a:endParaRPr>
          </a:p>
        </p:txBody>
      </p:sp>
      <p:sp>
        <p:nvSpPr>
          <p:cNvPr id="81" name="Google Shape;81;p1"/>
          <p:cNvSpPr txBox="1"/>
          <p:nvPr>
            <p:ph idx="10" type="dt"/>
          </p:nvPr>
        </p:nvSpPr>
        <p:spPr>
          <a:xfrm>
            <a:off x="457200" y="6381396"/>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82" name="Google Shape;82;p1"/>
          <p:cNvSpPr txBox="1"/>
          <p:nvPr>
            <p:ph idx="11" type="ftr"/>
          </p:nvPr>
        </p:nvSpPr>
        <p:spPr>
          <a:xfrm>
            <a:off x="3122488" y="6373546"/>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83" name="Google Shape;83;p1"/>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5e0f377ed6_1_0"/>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Literature Survey</a:t>
            </a:r>
            <a:endParaRPr i="0" sz="3600" u="none" cap="none" strike="noStrike">
              <a:solidFill>
                <a:schemeClr val="dk1"/>
              </a:solidFill>
              <a:latin typeface="Nunito"/>
              <a:ea typeface="Nunito"/>
              <a:cs typeface="Nunito"/>
              <a:sym typeface="Nunito"/>
            </a:endParaRPr>
          </a:p>
        </p:txBody>
      </p:sp>
      <p:sp>
        <p:nvSpPr>
          <p:cNvPr id="161" name="Google Shape;161;g5e0f377ed6_1_0"/>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80"/>
              </a:spcBef>
              <a:spcAft>
                <a:spcPts val="0"/>
              </a:spcAft>
              <a:buSzPts val="2400"/>
              <a:buFont typeface="Nunito"/>
              <a:buChar char="★"/>
            </a:pPr>
            <a:r>
              <a:rPr lang="en-IN">
                <a:latin typeface="Nunito"/>
                <a:ea typeface="Nunito"/>
                <a:cs typeface="Nunito"/>
                <a:sym typeface="Nunito"/>
              </a:rPr>
              <a:t>Paraphrasing Sentences</a:t>
            </a:r>
            <a:endParaRPr>
              <a:latin typeface="Nunito"/>
              <a:ea typeface="Nunito"/>
              <a:cs typeface="Nunito"/>
              <a:sym typeface="Nunito"/>
            </a:endParaRPr>
          </a:p>
          <a:p>
            <a:pPr indent="457200" lvl="0" marL="0" rtl="0" algn="l">
              <a:lnSpc>
                <a:spcPct val="107916"/>
              </a:lnSpc>
              <a:spcBef>
                <a:spcPts val="0"/>
              </a:spcBef>
              <a:spcAft>
                <a:spcPts val="0"/>
              </a:spcAft>
              <a:buNone/>
            </a:pPr>
            <a:r>
              <a:rPr b="1" lang="en-IN" sz="1800">
                <a:latin typeface="Nunito"/>
                <a:ea typeface="Nunito"/>
                <a:cs typeface="Nunito"/>
                <a:sym typeface="Nunito"/>
              </a:rPr>
              <a:t>Abstractive summarization</a:t>
            </a:r>
            <a:endParaRPr b="1" sz="1800">
              <a:latin typeface="Nunito"/>
              <a:ea typeface="Nunito"/>
              <a:cs typeface="Nunito"/>
              <a:sym typeface="Nunito"/>
            </a:endParaRPr>
          </a:p>
          <a:p>
            <a:pPr indent="0" lvl="0" marL="0" rtl="0" algn="l">
              <a:lnSpc>
                <a:spcPct val="107916"/>
              </a:lnSpc>
              <a:spcBef>
                <a:spcPts val="800"/>
              </a:spcBef>
              <a:spcAft>
                <a:spcPts val="0"/>
              </a:spcAft>
              <a:buNone/>
            </a:pPr>
            <a:r>
              <a:t/>
            </a:r>
            <a:endParaRPr b="1" sz="1800">
              <a:latin typeface="Nunito"/>
              <a:ea typeface="Nunito"/>
              <a:cs typeface="Nunito"/>
              <a:sym typeface="Nunito"/>
            </a:endParaRPr>
          </a:p>
          <a:p>
            <a:pPr indent="-342900" lvl="0" marL="914400" rtl="0" algn="l">
              <a:lnSpc>
                <a:spcPct val="107916"/>
              </a:lnSpc>
              <a:spcBef>
                <a:spcPts val="800"/>
              </a:spcBef>
              <a:spcAft>
                <a:spcPts val="0"/>
              </a:spcAft>
              <a:buSzPts val="1800"/>
              <a:buFont typeface="Nunito"/>
              <a:buChar char="○"/>
            </a:pPr>
            <a:r>
              <a:rPr lang="en-IN" sz="1800">
                <a:latin typeface="Nunito"/>
                <a:ea typeface="Nunito"/>
                <a:cs typeface="Nunito"/>
                <a:sym typeface="Nunito"/>
              </a:rPr>
              <a:t>This simply summarizes as humans do, that is to not to fixate on the extractive constraint and allow for rephrasings or modifications.</a:t>
            </a:r>
            <a:endParaRPr sz="1800">
              <a:latin typeface="Nunito"/>
              <a:ea typeface="Nunito"/>
              <a:cs typeface="Nunito"/>
              <a:sym typeface="Nunito"/>
            </a:endParaRPr>
          </a:p>
          <a:p>
            <a:pPr indent="-342900" lvl="0" marL="914400" rtl="0" algn="l">
              <a:lnSpc>
                <a:spcPct val="107916"/>
              </a:lnSpc>
              <a:spcBef>
                <a:spcPts val="0"/>
              </a:spcBef>
              <a:spcAft>
                <a:spcPts val="0"/>
              </a:spcAft>
              <a:buSzPts val="1800"/>
              <a:buFont typeface="Nunito"/>
              <a:buChar char="○"/>
            </a:pPr>
            <a:r>
              <a:rPr lang="en-IN" sz="1800">
                <a:latin typeface="Nunito"/>
                <a:ea typeface="Nunito"/>
                <a:cs typeface="Nunito"/>
                <a:sym typeface="Nunito"/>
              </a:rPr>
              <a:t>Abstractive Summary: </a:t>
            </a:r>
            <a:r>
              <a:rPr b="1" i="1" lang="en-IN" sz="1800">
                <a:latin typeface="Nunito"/>
                <a:ea typeface="Nunito"/>
                <a:cs typeface="Nunito"/>
                <a:sym typeface="Nunito"/>
              </a:rPr>
              <a:t>Alice and Bob visited the zoo and saw animals and birds.</a:t>
            </a:r>
            <a:endParaRPr sz="1800">
              <a:latin typeface="Nunito"/>
              <a:ea typeface="Nunito"/>
              <a:cs typeface="Nunito"/>
              <a:sym typeface="Nunito"/>
            </a:endParaRPr>
          </a:p>
          <a:p>
            <a:pPr indent="0" lvl="0" marL="457200" marR="0" rtl="0" algn="l">
              <a:lnSpc>
                <a:spcPct val="100000"/>
              </a:lnSpc>
              <a:spcBef>
                <a:spcPts val="800"/>
              </a:spcBef>
              <a:spcAft>
                <a:spcPts val="0"/>
              </a:spcAft>
              <a:buNone/>
            </a:pPr>
            <a:r>
              <a:t/>
            </a:r>
            <a:endParaRPr>
              <a:latin typeface="Nunito"/>
              <a:ea typeface="Nunito"/>
              <a:cs typeface="Nunito"/>
              <a:sym typeface="Nunito"/>
            </a:endParaRPr>
          </a:p>
          <a:p>
            <a:pPr indent="0" lvl="0" marL="457200" marR="0" rtl="0" algn="r">
              <a:lnSpc>
                <a:spcPct val="100000"/>
              </a:lnSpc>
              <a:spcBef>
                <a:spcPts val="480"/>
              </a:spcBef>
              <a:spcAft>
                <a:spcPts val="0"/>
              </a:spcAft>
              <a:buNone/>
            </a:pPr>
            <a:r>
              <a:t/>
            </a:r>
            <a:endParaRPr>
              <a:latin typeface="Nunito"/>
              <a:ea typeface="Nunito"/>
              <a:cs typeface="Nunito"/>
              <a:sym typeface="Nunito"/>
            </a:endParaRPr>
          </a:p>
        </p:txBody>
      </p:sp>
      <p:sp>
        <p:nvSpPr>
          <p:cNvPr id="162" name="Google Shape;162;g5e0f377ed6_1_0"/>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63" name="Google Shape;163;g5e0f377ed6_1_0"/>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64" name="Google Shape;164;g5e0f377ed6_1_0"/>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8" name="Shape 168"/>
        <p:cNvGrpSpPr/>
        <p:nvPr/>
      </p:nvGrpSpPr>
      <p:grpSpPr>
        <a:xfrm>
          <a:off x="0" y="0"/>
          <a:ext cx="0" cy="0"/>
          <a:chOff x="0" y="0"/>
          <a:chExt cx="0" cy="0"/>
        </a:xfrm>
      </p:grpSpPr>
      <p:sp>
        <p:nvSpPr>
          <p:cNvPr id="169" name="Google Shape;169;g5e0da9e940_1_1"/>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Literature Survey</a:t>
            </a:r>
            <a:endParaRPr i="0" sz="3600" u="none" cap="none" strike="noStrike">
              <a:solidFill>
                <a:schemeClr val="dk1"/>
              </a:solidFill>
              <a:latin typeface="Nunito"/>
              <a:ea typeface="Nunito"/>
              <a:cs typeface="Nunito"/>
              <a:sym typeface="Nunito"/>
            </a:endParaRPr>
          </a:p>
        </p:txBody>
      </p:sp>
      <p:sp>
        <p:nvSpPr>
          <p:cNvPr id="170" name="Google Shape;170;g5e0da9e940_1_1"/>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80"/>
              </a:spcBef>
              <a:spcAft>
                <a:spcPts val="0"/>
              </a:spcAft>
              <a:buClr>
                <a:schemeClr val="dk1"/>
              </a:buClr>
              <a:buSzPts val="2400"/>
              <a:buFont typeface="Nunito"/>
              <a:buChar char="★"/>
            </a:pPr>
            <a:r>
              <a:rPr lang="en-IN">
                <a:latin typeface="Nunito"/>
                <a:ea typeface="Nunito"/>
                <a:cs typeface="Nunito"/>
                <a:sym typeface="Nunito"/>
              </a:rPr>
              <a:t>Acces</a:t>
            </a:r>
            <a:r>
              <a:rPr lang="en-IN">
                <a:latin typeface="Nunito"/>
                <a:ea typeface="Nunito"/>
                <a:cs typeface="Nunito"/>
                <a:sym typeface="Nunito"/>
              </a:rPr>
              <a:t>sing Trends: (at regular intervals perhaps? an how, twitter API, which allows for tweets within certain time period)</a:t>
            </a:r>
            <a:endParaRPr>
              <a:latin typeface="Nunito"/>
              <a:ea typeface="Nunito"/>
              <a:cs typeface="Nunito"/>
              <a:sym typeface="Nunito"/>
            </a:endParaRPr>
          </a:p>
          <a:p>
            <a:pPr indent="-381000" lvl="0" marL="457200" marR="0" rtl="0" algn="l">
              <a:lnSpc>
                <a:spcPct val="100000"/>
              </a:lnSpc>
              <a:spcBef>
                <a:spcPts val="0"/>
              </a:spcBef>
              <a:spcAft>
                <a:spcPts val="0"/>
              </a:spcAft>
              <a:buSzPts val="2400"/>
              <a:buFont typeface="Nunito"/>
              <a:buChar char="★"/>
            </a:pPr>
            <a:r>
              <a:rPr lang="en-IN">
                <a:latin typeface="Nunito"/>
                <a:ea typeface="Nunito"/>
                <a:cs typeface="Nunito"/>
                <a:sym typeface="Nunito"/>
              </a:rPr>
              <a:t>Verifying trends: (no clue how but was mentioned in problem statement)</a:t>
            </a:r>
            <a:endParaRPr>
              <a:latin typeface="Nunito"/>
              <a:ea typeface="Nunito"/>
              <a:cs typeface="Nunito"/>
              <a:sym typeface="Nunito"/>
            </a:endParaRPr>
          </a:p>
          <a:p>
            <a:pPr indent="-381000" lvl="0" marL="457200" marR="0" rtl="0" algn="l">
              <a:lnSpc>
                <a:spcPct val="100000"/>
              </a:lnSpc>
              <a:spcBef>
                <a:spcPts val="0"/>
              </a:spcBef>
              <a:spcAft>
                <a:spcPts val="0"/>
              </a:spcAft>
              <a:buSzPts val="2400"/>
              <a:buFont typeface="Nunito"/>
              <a:buChar char="★"/>
            </a:pPr>
            <a:r>
              <a:rPr lang="en-IN">
                <a:latin typeface="Nunito"/>
                <a:ea typeface="Nunito"/>
                <a:cs typeface="Nunito"/>
                <a:sym typeface="Nunito"/>
              </a:rPr>
              <a:t>Paraphrasing sentences: (need to read more)</a:t>
            </a:r>
            <a:endParaRPr>
              <a:latin typeface="Nunito"/>
              <a:ea typeface="Nunito"/>
              <a:cs typeface="Nunito"/>
              <a:sym typeface="Nunito"/>
            </a:endParaRPr>
          </a:p>
          <a:p>
            <a:pPr indent="-381000" lvl="0" marL="457200" marR="0" rtl="0" algn="l">
              <a:lnSpc>
                <a:spcPct val="100000"/>
              </a:lnSpc>
              <a:spcBef>
                <a:spcPts val="0"/>
              </a:spcBef>
              <a:spcAft>
                <a:spcPts val="0"/>
              </a:spcAft>
              <a:buSzPts val="2400"/>
              <a:buFont typeface="Nunito"/>
              <a:buChar char="★"/>
            </a:pPr>
            <a:r>
              <a:rPr lang="en-IN">
                <a:latin typeface="Nunito"/>
                <a:ea typeface="Nunito"/>
                <a:cs typeface="Nunito"/>
                <a:sym typeface="Nunito"/>
              </a:rPr>
              <a:t>Tweeting: (don’t think this should be an issue)</a:t>
            </a:r>
            <a:endParaRPr>
              <a:latin typeface="Nunito"/>
              <a:ea typeface="Nunito"/>
              <a:cs typeface="Nunito"/>
              <a:sym typeface="Nunito"/>
            </a:endParaRPr>
          </a:p>
          <a:p>
            <a:pPr indent="-381000" lvl="0" marL="457200" marR="0" rtl="0" algn="l">
              <a:lnSpc>
                <a:spcPct val="100000"/>
              </a:lnSpc>
              <a:spcBef>
                <a:spcPts val="0"/>
              </a:spcBef>
              <a:spcAft>
                <a:spcPts val="0"/>
              </a:spcAft>
              <a:buSzPts val="2400"/>
              <a:buFont typeface="Nunito"/>
              <a:buChar char="★"/>
            </a:pPr>
            <a:r>
              <a:rPr lang="en-IN">
                <a:latin typeface="Nunito"/>
                <a:ea typeface="Nunito"/>
                <a:cs typeface="Nunito"/>
                <a:sym typeface="Nunito"/>
              </a:rPr>
              <a:t>(Following reliable sources? like the verified accounts... don’t know if it is possible)</a:t>
            </a:r>
            <a:endParaRPr>
              <a:latin typeface="Nunito"/>
              <a:ea typeface="Nunito"/>
              <a:cs typeface="Nunito"/>
              <a:sym typeface="Nunito"/>
            </a:endParaRPr>
          </a:p>
        </p:txBody>
      </p:sp>
      <p:sp>
        <p:nvSpPr>
          <p:cNvPr id="171" name="Google Shape;171;g5e0da9e940_1_1"/>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72" name="Google Shape;172;g5e0da9e940_1_1"/>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73" name="Google Shape;173;g5e0da9e940_1_1"/>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g5e069f17c7_0_24"/>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Research Gaps</a:t>
            </a:r>
            <a:endParaRPr i="0" sz="3600" u="none" cap="none" strike="noStrike">
              <a:solidFill>
                <a:schemeClr val="dk1"/>
              </a:solidFill>
              <a:latin typeface="Nunito"/>
              <a:ea typeface="Nunito"/>
              <a:cs typeface="Nunito"/>
              <a:sym typeface="Nunito"/>
            </a:endParaRPr>
          </a:p>
        </p:txBody>
      </p:sp>
      <p:sp>
        <p:nvSpPr>
          <p:cNvPr id="179" name="Google Shape;179;g5e069f17c7_0_24"/>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marR="0" rtl="0" algn="just">
              <a:lnSpc>
                <a:spcPct val="100000"/>
              </a:lnSpc>
              <a:spcBef>
                <a:spcPts val="480"/>
              </a:spcBef>
              <a:spcAft>
                <a:spcPts val="0"/>
              </a:spcAft>
              <a:buClr>
                <a:schemeClr val="dk1"/>
              </a:buClr>
              <a:buSzPts val="2400"/>
              <a:buFont typeface="Nunito"/>
              <a:buChar char="★"/>
            </a:pPr>
            <a:r>
              <a:rPr lang="en-IN">
                <a:latin typeface="Nunito"/>
                <a:ea typeface="Nunito"/>
                <a:cs typeface="Nunito"/>
                <a:sym typeface="Nunito"/>
              </a:rPr>
              <a:t>Paraphrasing Sentences</a:t>
            </a:r>
            <a:endParaRPr>
              <a:latin typeface="Nunito"/>
              <a:ea typeface="Nunito"/>
              <a:cs typeface="Nunito"/>
              <a:sym typeface="Nunito"/>
            </a:endParaRPr>
          </a:p>
          <a:p>
            <a:pPr indent="-355600" lvl="1" marL="914400" marR="0" rtl="0" algn="just">
              <a:lnSpc>
                <a:spcPct val="100000"/>
              </a:lnSpc>
              <a:spcBef>
                <a:spcPts val="0"/>
              </a:spcBef>
              <a:spcAft>
                <a:spcPts val="0"/>
              </a:spcAft>
              <a:buSzPts val="2000"/>
              <a:buFont typeface="Nunito"/>
              <a:buChar char="○"/>
            </a:pPr>
            <a:r>
              <a:rPr lang="en-IN">
                <a:latin typeface="Nunito"/>
                <a:ea typeface="Nunito"/>
                <a:cs typeface="Nunito"/>
                <a:sym typeface="Nunito"/>
              </a:rPr>
              <a:t>While there is a of information on paraphrase detection, there is not much information on </a:t>
            </a:r>
            <a:r>
              <a:rPr lang="en-IN">
                <a:latin typeface="Nunito"/>
                <a:ea typeface="Nunito"/>
                <a:cs typeface="Nunito"/>
                <a:sym typeface="Nunito"/>
              </a:rPr>
              <a:t>feasible</a:t>
            </a:r>
            <a:r>
              <a:rPr lang="en-IN">
                <a:latin typeface="Nunito"/>
                <a:ea typeface="Nunito"/>
                <a:cs typeface="Nunito"/>
                <a:sym typeface="Nunito"/>
              </a:rPr>
              <a:t> techniques </a:t>
            </a:r>
            <a:r>
              <a:rPr lang="en-IN">
                <a:latin typeface="Nunito"/>
                <a:ea typeface="Nunito"/>
                <a:cs typeface="Nunito"/>
                <a:sym typeface="Nunito"/>
              </a:rPr>
              <a:t>to</a:t>
            </a:r>
            <a:r>
              <a:rPr lang="en-IN">
                <a:latin typeface="Nunito"/>
                <a:ea typeface="Nunito"/>
                <a:cs typeface="Nunito"/>
                <a:sym typeface="Nunito"/>
              </a:rPr>
              <a:t> paraphrase a given </a:t>
            </a:r>
            <a:r>
              <a:rPr lang="en-IN">
                <a:latin typeface="Nunito"/>
                <a:ea typeface="Nunito"/>
                <a:cs typeface="Nunito"/>
                <a:sym typeface="Nunito"/>
              </a:rPr>
              <a:t>piece</a:t>
            </a:r>
            <a:r>
              <a:rPr lang="en-IN">
                <a:latin typeface="Nunito"/>
                <a:ea typeface="Nunito"/>
                <a:cs typeface="Nunito"/>
                <a:sym typeface="Nunito"/>
              </a:rPr>
              <a:t> of text.</a:t>
            </a:r>
            <a:endParaRPr>
              <a:latin typeface="Nunito"/>
              <a:ea typeface="Nunito"/>
              <a:cs typeface="Nunito"/>
              <a:sym typeface="Nunito"/>
            </a:endParaRPr>
          </a:p>
          <a:p>
            <a:pPr indent="-381000" lvl="0" marL="457200" marR="0" rtl="0" algn="just">
              <a:lnSpc>
                <a:spcPct val="100000"/>
              </a:lnSpc>
              <a:spcBef>
                <a:spcPts val="0"/>
              </a:spcBef>
              <a:spcAft>
                <a:spcPts val="0"/>
              </a:spcAft>
              <a:buSzPts val="2400"/>
              <a:buFont typeface="Nunito"/>
              <a:buChar char="★"/>
            </a:pPr>
            <a:r>
              <a:rPr lang="en-IN">
                <a:latin typeface="Nunito"/>
                <a:ea typeface="Nunito"/>
                <a:cs typeface="Nunito"/>
                <a:sym typeface="Nunito"/>
              </a:rPr>
              <a:t>Verifying Twitter Trends</a:t>
            </a:r>
            <a:endParaRPr>
              <a:latin typeface="Nunito"/>
              <a:ea typeface="Nunito"/>
              <a:cs typeface="Nunito"/>
              <a:sym typeface="Nunito"/>
            </a:endParaRPr>
          </a:p>
          <a:p>
            <a:pPr indent="-355600" lvl="1" marL="914400" marR="0" rtl="0" algn="just">
              <a:lnSpc>
                <a:spcPct val="100000"/>
              </a:lnSpc>
              <a:spcBef>
                <a:spcPts val="0"/>
              </a:spcBef>
              <a:spcAft>
                <a:spcPts val="0"/>
              </a:spcAft>
              <a:buSzPts val="2000"/>
              <a:buFont typeface="Nunito"/>
              <a:buChar char="○"/>
            </a:pPr>
            <a:r>
              <a:rPr lang="en-IN">
                <a:latin typeface="Nunito"/>
                <a:ea typeface="Nunito"/>
                <a:cs typeface="Nunito"/>
                <a:sym typeface="Nunito"/>
              </a:rPr>
              <a:t>A twitter trend can be generated by fake news as well. In order to prevent spreading false information, these trends must be verified. This task does not seem to have been taken up before.</a:t>
            </a:r>
            <a:endParaRPr>
              <a:latin typeface="Nunito"/>
              <a:ea typeface="Nunito"/>
              <a:cs typeface="Nunito"/>
              <a:sym typeface="Nunito"/>
            </a:endParaRPr>
          </a:p>
        </p:txBody>
      </p:sp>
      <p:sp>
        <p:nvSpPr>
          <p:cNvPr id="180" name="Google Shape;180;g5e069f17c7_0_24"/>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81" name="Google Shape;181;g5e069f17c7_0_24"/>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82" name="Google Shape;182;g5e069f17c7_0_24"/>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g5e069f17c7_0_32"/>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References</a:t>
            </a:r>
            <a:endParaRPr i="0" sz="3600" u="none" cap="none" strike="noStrike">
              <a:solidFill>
                <a:schemeClr val="dk1"/>
              </a:solidFill>
              <a:latin typeface="Nunito"/>
              <a:ea typeface="Nunito"/>
              <a:cs typeface="Nunito"/>
              <a:sym typeface="Nunito"/>
            </a:endParaRPr>
          </a:p>
        </p:txBody>
      </p:sp>
      <p:sp>
        <p:nvSpPr>
          <p:cNvPr id="188" name="Google Shape;188;g5e069f17c7_0_32"/>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15000"/>
              </a:lnSpc>
              <a:spcBef>
                <a:spcPts val="480"/>
              </a:spcBef>
              <a:spcAft>
                <a:spcPts val="0"/>
              </a:spcAft>
              <a:buClr>
                <a:srgbClr val="000000"/>
              </a:buClr>
              <a:buSzPts val="1600"/>
              <a:buFont typeface="Nunito"/>
              <a:buAutoNum type="arabicPeriod"/>
            </a:pPr>
            <a:r>
              <a:rPr lang="en-IN" sz="1600">
                <a:solidFill>
                  <a:srgbClr val="000000"/>
                </a:solidFill>
                <a:highlight>
                  <a:srgbClr val="FFFFFF"/>
                </a:highlight>
                <a:latin typeface="Nunito"/>
                <a:ea typeface="Nunito"/>
                <a:cs typeface="Nunito"/>
                <a:sym typeface="Nunito"/>
              </a:rPr>
              <a:t>Arkaitz Zubiaga, Damiano Spina , Raquel Martiınez , Victor Fresno, "Real-Time Classification of Twitter Trends", in </a:t>
            </a:r>
            <a:r>
              <a:rPr i="1" lang="en-IN" sz="1600">
                <a:solidFill>
                  <a:srgbClr val="000000"/>
                </a:solidFill>
                <a:highlight>
                  <a:srgbClr val="FFFFFF"/>
                </a:highlight>
                <a:latin typeface="Nunito"/>
                <a:ea typeface="Nunito"/>
                <a:cs typeface="Nunito"/>
                <a:sym typeface="Nunito"/>
              </a:rPr>
              <a:t>Journal of the American Society for Information Science and Technology, </a:t>
            </a:r>
            <a:r>
              <a:rPr lang="en-IN" sz="1600">
                <a:solidFill>
                  <a:srgbClr val="000000"/>
                </a:solidFill>
                <a:highlight>
                  <a:srgbClr val="FFFFFF"/>
                </a:highlight>
                <a:latin typeface="Nunito"/>
                <a:ea typeface="Nunito"/>
                <a:cs typeface="Nunito"/>
                <a:sym typeface="Nunito"/>
              </a:rPr>
              <a:t>2013.</a:t>
            </a:r>
            <a:endParaRPr sz="1600">
              <a:solidFill>
                <a:srgbClr val="000000"/>
              </a:solidFill>
              <a:highlight>
                <a:srgbClr val="FFFFFF"/>
              </a:highlight>
              <a:latin typeface="Nunito"/>
              <a:ea typeface="Nunito"/>
              <a:cs typeface="Nunito"/>
              <a:sym typeface="Nunito"/>
            </a:endParaRPr>
          </a:p>
          <a:p>
            <a:pPr indent="-330200" lvl="0" marL="457200" rtl="0" algn="l">
              <a:lnSpc>
                <a:spcPct val="115000"/>
              </a:lnSpc>
              <a:spcBef>
                <a:spcPts val="0"/>
              </a:spcBef>
              <a:spcAft>
                <a:spcPts val="0"/>
              </a:spcAft>
              <a:buClr>
                <a:srgbClr val="000000"/>
              </a:buClr>
              <a:buSzPts val="1600"/>
              <a:buFont typeface="Nunito"/>
              <a:buAutoNum type="arabicPeriod"/>
            </a:pPr>
            <a:r>
              <a:rPr lang="en-IN" sz="1600">
                <a:solidFill>
                  <a:srgbClr val="000000"/>
                </a:solidFill>
                <a:highlight>
                  <a:srgbClr val="FFFFFF"/>
                </a:highlight>
                <a:latin typeface="Nunito"/>
                <a:ea typeface="Nunito"/>
                <a:cs typeface="Nunito"/>
                <a:sym typeface="Nunito"/>
              </a:rPr>
              <a:t>Regina Barzilay and Lillian Lee</a:t>
            </a:r>
            <a:r>
              <a:rPr lang="en-IN" sz="1600">
                <a:solidFill>
                  <a:srgbClr val="000000"/>
                </a:solidFill>
                <a:highlight>
                  <a:srgbClr val="FFFFFF"/>
                </a:highlight>
                <a:latin typeface="Nunito"/>
                <a:ea typeface="Nunito"/>
                <a:cs typeface="Nunito"/>
                <a:sym typeface="Nunito"/>
              </a:rPr>
              <a:t>, "Learning to Paraphrase: An Unsupervised Approach Using Multiple-Sequence Alignment", in </a:t>
            </a:r>
            <a:r>
              <a:rPr i="1" lang="en-IN" sz="1600">
                <a:solidFill>
                  <a:srgbClr val="000000"/>
                </a:solidFill>
                <a:highlight>
                  <a:srgbClr val="FFFFFF"/>
                </a:highlight>
                <a:latin typeface="Nunito"/>
                <a:ea typeface="Nunito"/>
                <a:cs typeface="Nunito"/>
                <a:sym typeface="Nunito"/>
              </a:rPr>
              <a:t>Proceedings of HLT-NAAC Main Papers, </a:t>
            </a:r>
            <a:r>
              <a:rPr lang="en-IN" sz="1600">
                <a:solidFill>
                  <a:srgbClr val="000000"/>
                </a:solidFill>
                <a:highlight>
                  <a:srgbClr val="FFFFFF"/>
                </a:highlight>
                <a:latin typeface="Nunito"/>
                <a:ea typeface="Nunito"/>
                <a:cs typeface="Nunito"/>
                <a:sym typeface="Nunito"/>
              </a:rPr>
              <a:t>2013.</a:t>
            </a:r>
            <a:endParaRPr sz="1600">
              <a:solidFill>
                <a:srgbClr val="000000"/>
              </a:solidFill>
              <a:highlight>
                <a:srgbClr val="FFFFFF"/>
              </a:highlight>
              <a:latin typeface="Nunito"/>
              <a:ea typeface="Nunito"/>
              <a:cs typeface="Nunito"/>
              <a:sym typeface="Nunito"/>
            </a:endParaRPr>
          </a:p>
          <a:p>
            <a:pPr indent="-330200" lvl="0" marL="457200" rtl="0" algn="l">
              <a:lnSpc>
                <a:spcPct val="115000"/>
              </a:lnSpc>
              <a:spcBef>
                <a:spcPts val="0"/>
              </a:spcBef>
              <a:spcAft>
                <a:spcPts val="0"/>
              </a:spcAft>
              <a:buSzPts val="1600"/>
              <a:buFont typeface="Nunito"/>
              <a:buAutoNum type="arabicPeriod"/>
            </a:pPr>
            <a:r>
              <a:rPr lang="en-IN" sz="1600">
                <a:highlight>
                  <a:schemeClr val="lt1"/>
                </a:highlight>
                <a:latin typeface="Nunito"/>
                <a:ea typeface="Nunito"/>
                <a:cs typeface="Nunito"/>
                <a:sym typeface="Nunito"/>
              </a:rPr>
              <a:t>Stefanie Haustein, Timothy D. Bowman1, Kim Holmberg2, Andrew Tsou3, Cassidy R. Sugimoto3 &amp; Vincent Larivière, "Tweets as impact indicators: Examining the implications of automated “bot” accounts on Twitter" at </a:t>
            </a:r>
            <a:r>
              <a:rPr i="1" lang="en-IN" sz="1600">
                <a:highlight>
                  <a:schemeClr val="lt1"/>
                </a:highlight>
                <a:latin typeface="Nunito"/>
                <a:ea typeface="Nunito"/>
                <a:cs typeface="Nunito"/>
                <a:sym typeface="Nunito"/>
              </a:rPr>
              <a:t>Journal of the Association for Information Science and Technology 67, </a:t>
            </a:r>
            <a:r>
              <a:rPr lang="en-IN" sz="1600">
                <a:highlight>
                  <a:schemeClr val="lt1"/>
                </a:highlight>
                <a:latin typeface="Nunito"/>
                <a:ea typeface="Nunito"/>
                <a:cs typeface="Nunito"/>
                <a:sym typeface="Nunito"/>
              </a:rPr>
              <a:t>2014.</a:t>
            </a:r>
            <a:endParaRPr sz="1600">
              <a:highlight>
                <a:schemeClr val="lt1"/>
              </a:highlight>
              <a:latin typeface="Nunito"/>
              <a:ea typeface="Nunito"/>
              <a:cs typeface="Nunito"/>
              <a:sym typeface="Nunito"/>
            </a:endParaRPr>
          </a:p>
          <a:p>
            <a:pPr indent="-330200" lvl="0" marL="457200" rtl="0" algn="l">
              <a:lnSpc>
                <a:spcPct val="115000"/>
              </a:lnSpc>
              <a:spcBef>
                <a:spcPts val="0"/>
              </a:spcBef>
              <a:spcAft>
                <a:spcPts val="0"/>
              </a:spcAft>
              <a:buClr>
                <a:srgbClr val="000000"/>
              </a:buClr>
              <a:buSzPts val="1600"/>
              <a:buFont typeface="Nunito"/>
              <a:buAutoNum type="arabicPeriod"/>
            </a:pPr>
            <a:r>
              <a:rPr lang="en-IN" sz="1600">
                <a:solidFill>
                  <a:srgbClr val="000000"/>
                </a:solidFill>
                <a:highlight>
                  <a:schemeClr val="lt1"/>
                </a:highlight>
                <a:uFill>
                  <a:noFill/>
                </a:uFill>
                <a:latin typeface="Nunito"/>
                <a:ea typeface="Nunito"/>
                <a:cs typeface="Nunito"/>
                <a:sym typeface="Nunito"/>
                <a:hlinkClick r:id="rId3"/>
              </a:rPr>
              <a:t>https://fedoramagazine.org/learn-build-twitter-bot-python/</a:t>
            </a:r>
            <a:endParaRPr sz="1600">
              <a:solidFill>
                <a:srgbClr val="000000"/>
              </a:solidFill>
              <a:highlight>
                <a:schemeClr val="lt1"/>
              </a:highlight>
              <a:latin typeface="Nunito"/>
              <a:ea typeface="Nunito"/>
              <a:cs typeface="Nunito"/>
              <a:sym typeface="Nunito"/>
            </a:endParaRPr>
          </a:p>
          <a:p>
            <a:pPr indent="-330200" lvl="0" marL="457200" rtl="0" algn="l">
              <a:lnSpc>
                <a:spcPct val="115000"/>
              </a:lnSpc>
              <a:spcBef>
                <a:spcPts val="0"/>
              </a:spcBef>
              <a:spcAft>
                <a:spcPts val="0"/>
              </a:spcAft>
              <a:buClr>
                <a:srgbClr val="000000"/>
              </a:buClr>
              <a:buSzPts val="1600"/>
              <a:buFont typeface="Nunito"/>
              <a:buAutoNum type="arabicPeriod"/>
            </a:pPr>
            <a:r>
              <a:rPr lang="en-IN" sz="1600">
                <a:solidFill>
                  <a:srgbClr val="000000"/>
                </a:solidFill>
                <a:highlight>
                  <a:schemeClr val="lt1"/>
                </a:highlight>
                <a:uFill>
                  <a:noFill/>
                </a:uFill>
                <a:latin typeface="Nunito"/>
                <a:ea typeface="Nunito"/>
                <a:cs typeface="Nunito"/>
                <a:sym typeface="Nunito"/>
                <a:hlinkClick r:id="rId4"/>
              </a:rPr>
              <a:t>https://www.pythonprogramming.in/twitter-data-mining-in-python.html</a:t>
            </a:r>
            <a:endParaRPr sz="1600">
              <a:solidFill>
                <a:srgbClr val="000000"/>
              </a:solidFill>
              <a:highlight>
                <a:schemeClr val="lt1"/>
              </a:highlight>
              <a:latin typeface="Nunito"/>
              <a:ea typeface="Nunito"/>
              <a:cs typeface="Nunito"/>
              <a:sym typeface="Nunito"/>
            </a:endParaRPr>
          </a:p>
          <a:p>
            <a:pPr indent="-330200" lvl="0" marL="457200" rtl="0" algn="l">
              <a:lnSpc>
                <a:spcPct val="115000"/>
              </a:lnSpc>
              <a:spcBef>
                <a:spcPts val="0"/>
              </a:spcBef>
              <a:spcAft>
                <a:spcPts val="0"/>
              </a:spcAft>
              <a:buSzPts val="1600"/>
              <a:buFont typeface="Nunito"/>
              <a:buAutoNum type="arabicPeriod"/>
            </a:pPr>
            <a:r>
              <a:rPr lang="en-IN" sz="1600">
                <a:highlight>
                  <a:schemeClr val="lt1"/>
                </a:highlight>
                <a:latin typeface="Nunito"/>
                <a:ea typeface="Nunito"/>
                <a:cs typeface="Nunito"/>
                <a:sym typeface="Nunito"/>
              </a:rPr>
              <a:t>https://www.kdnuggets.com/2017/02/natural-language-processing-key-terms-explained.html</a:t>
            </a:r>
            <a:endParaRPr sz="1600">
              <a:highlight>
                <a:schemeClr val="lt1"/>
              </a:highlight>
              <a:latin typeface="Nunito"/>
              <a:ea typeface="Nunito"/>
              <a:cs typeface="Nunito"/>
              <a:sym typeface="Nunito"/>
            </a:endParaRPr>
          </a:p>
        </p:txBody>
      </p:sp>
      <p:sp>
        <p:nvSpPr>
          <p:cNvPr id="189" name="Google Shape;189;g5e069f17c7_0_32"/>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90" name="Google Shape;190;g5e069f17c7_0_32"/>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91" name="Google Shape;191;g5e069f17c7_0_32"/>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2"/>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i="0" lang="en-IN" sz="3600" u="none" cap="none" strike="noStrike">
                <a:solidFill>
                  <a:schemeClr val="dk1"/>
                </a:solidFill>
                <a:latin typeface="Nunito"/>
                <a:ea typeface="Nunito"/>
                <a:cs typeface="Nunito"/>
                <a:sym typeface="Nunito"/>
              </a:rPr>
              <a:t>Roadmap</a:t>
            </a:r>
            <a:endParaRPr i="0" sz="3600" u="none" cap="none" strike="noStrike">
              <a:solidFill>
                <a:schemeClr val="dk1"/>
              </a:solidFill>
              <a:latin typeface="Nunito"/>
              <a:ea typeface="Nunito"/>
              <a:cs typeface="Nunito"/>
              <a:sym typeface="Nunito"/>
            </a:endParaRPr>
          </a:p>
        </p:txBody>
      </p:sp>
      <p:sp>
        <p:nvSpPr>
          <p:cNvPr id="89" name="Google Shape;89;p2"/>
          <p:cNvSpPr txBox="1"/>
          <p:nvPr>
            <p:ph idx="1" type="body"/>
          </p:nvPr>
        </p:nvSpPr>
        <p:spPr>
          <a:xfrm>
            <a:off x="457200" y="2286000"/>
            <a:ext cx="8229600" cy="407035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unito"/>
              <a:buChar char="❑"/>
            </a:pPr>
            <a:r>
              <a:rPr lang="en-IN">
                <a:latin typeface="Nunito"/>
                <a:ea typeface="Nunito"/>
                <a:cs typeface="Nunito"/>
                <a:sym typeface="Nunito"/>
              </a:rPr>
              <a:t>Motivation</a:t>
            </a:r>
            <a:endParaRPr i="0" sz="2400" u="none" cap="none" strike="noStrike">
              <a:solidFill>
                <a:schemeClr val="dk1"/>
              </a:solidFill>
              <a:latin typeface="Nunito"/>
              <a:ea typeface="Nunito"/>
              <a:cs typeface="Nunito"/>
              <a:sym typeface="Nunito"/>
            </a:endParaRPr>
          </a:p>
          <a:p>
            <a:pPr indent="-342900" lvl="0" marL="342900" marR="0" rtl="0" algn="l">
              <a:lnSpc>
                <a:spcPct val="100000"/>
              </a:lnSpc>
              <a:spcBef>
                <a:spcPts val="480"/>
              </a:spcBef>
              <a:spcAft>
                <a:spcPts val="0"/>
              </a:spcAft>
              <a:buClr>
                <a:schemeClr val="dk1"/>
              </a:buClr>
              <a:buSzPts val="2400"/>
              <a:buFont typeface="Nunito"/>
              <a:buChar char="❑"/>
            </a:pPr>
            <a:r>
              <a:rPr i="0" lang="en-IN" sz="2400" u="none" cap="none" strike="noStrike">
                <a:solidFill>
                  <a:schemeClr val="dk1"/>
                </a:solidFill>
                <a:latin typeface="Nunito"/>
                <a:ea typeface="Nunito"/>
                <a:cs typeface="Nunito"/>
                <a:sym typeface="Nunito"/>
              </a:rPr>
              <a:t>Problem Definition</a:t>
            </a:r>
            <a:endParaRPr>
              <a:latin typeface="Nunito"/>
              <a:ea typeface="Nunito"/>
              <a:cs typeface="Nunito"/>
              <a:sym typeface="Nunito"/>
            </a:endParaRPr>
          </a:p>
          <a:p>
            <a:pPr indent="-342900" lvl="0" marL="342900" marR="0" rtl="0" algn="l">
              <a:lnSpc>
                <a:spcPct val="100000"/>
              </a:lnSpc>
              <a:spcBef>
                <a:spcPts val="480"/>
              </a:spcBef>
              <a:spcAft>
                <a:spcPts val="0"/>
              </a:spcAft>
              <a:buClr>
                <a:schemeClr val="dk1"/>
              </a:buClr>
              <a:buSzPts val="2400"/>
              <a:buFont typeface="Nunito"/>
              <a:buChar char="❑"/>
            </a:pPr>
            <a:r>
              <a:rPr i="0" lang="en-IN" sz="2400" u="none" cap="none" strike="noStrike">
                <a:solidFill>
                  <a:schemeClr val="dk1"/>
                </a:solidFill>
                <a:latin typeface="Nunito"/>
                <a:ea typeface="Nunito"/>
                <a:cs typeface="Nunito"/>
                <a:sym typeface="Nunito"/>
              </a:rPr>
              <a:t>Literature Survey</a:t>
            </a:r>
            <a:endParaRPr>
              <a:latin typeface="Nunito"/>
              <a:ea typeface="Nunito"/>
              <a:cs typeface="Nunito"/>
              <a:sym typeface="Nunito"/>
            </a:endParaRPr>
          </a:p>
          <a:p>
            <a:pPr indent="-342900" lvl="0" marL="342900" marR="0" rtl="0" algn="l">
              <a:lnSpc>
                <a:spcPct val="100000"/>
              </a:lnSpc>
              <a:spcBef>
                <a:spcPts val="480"/>
              </a:spcBef>
              <a:spcAft>
                <a:spcPts val="0"/>
              </a:spcAft>
              <a:buClr>
                <a:schemeClr val="dk1"/>
              </a:buClr>
              <a:buSzPts val="2400"/>
              <a:buFont typeface="Nunito"/>
              <a:buChar char="❑"/>
            </a:pPr>
            <a:r>
              <a:rPr lang="en-IN">
                <a:latin typeface="Nunito"/>
                <a:ea typeface="Nunito"/>
                <a:cs typeface="Nunito"/>
                <a:sym typeface="Nunito"/>
              </a:rPr>
              <a:t>Research Gaps</a:t>
            </a:r>
            <a:endParaRPr>
              <a:latin typeface="Nunito"/>
              <a:ea typeface="Nunito"/>
              <a:cs typeface="Nunito"/>
              <a:sym typeface="Nunito"/>
            </a:endParaRPr>
          </a:p>
          <a:p>
            <a:pPr indent="-342900" lvl="0" marL="342900" marR="0" rtl="0" algn="l">
              <a:lnSpc>
                <a:spcPct val="100000"/>
              </a:lnSpc>
              <a:spcBef>
                <a:spcPts val="480"/>
              </a:spcBef>
              <a:spcAft>
                <a:spcPts val="0"/>
              </a:spcAft>
              <a:buClr>
                <a:schemeClr val="dk1"/>
              </a:buClr>
              <a:buSzPts val="2400"/>
              <a:buFont typeface="Nunito"/>
              <a:buChar char="❑"/>
            </a:pPr>
            <a:r>
              <a:rPr i="0" lang="en-IN" sz="2400" u="none" cap="none" strike="noStrike">
                <a:solidFill>
                  <a:schemeClr val="dk1"/>
                </a:solidFill>
                <a:latin typeface="Nunito"/>
                <a:ea typeface="Nunito"/>
                <a:cs typeface="Nunito"/>
                <a:sym typeface="Nunito"/>
              </a:rPr>
              <a:t>References</a:t>
            </a:r>
            <a:endParaRPr i="0" sz="2400" u="none" cap="none" strike="noStrike">
              <a:solidFill>
                <a:schemeClr val="dk1"/>
              </a:solidFill>
              <a:latin typeface="Nunito"/>
              <a:ea typeface="Nunito"/>
              <a:cs typeface="Nunito"/>
              <a:sym typeface="Nunito"/>
            </a:endParaRPr>
          </a:p>
        </p:txBody>
      </p:sp>
      <p:sp>
        <p:nvSpPr>
          <p:cNvPr id="90" name="Google Shape;90;p2"/>
          <p:cNvSpPr txBox="1"/>
          <p:nvPr>
            <p:ph idx="10" type="dt"/>
          </p:nvPr>
        </p:nvSpPr>
        <p:spPr>
          <a:xfrm>
            <a:off x="457200" y="6381396"/>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91" name="Google Shape;91;p2"/>
          <p:cNvSpPr txBox="1"/>
          <p:nvPr>
            <p:ph idx="11" type="ftr"/>
          </p:nvPr>
        </p:nvSpPr>
        <p:spPr>
          <a:xfrm>
            <a:off x="3122488" y="6373546"/>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92" name="Google Shape;92;p2"/>
          <p:cNvSpPr txBox="1"/>
          <p:nvPr>
            <p:ph idx="12" type="sldNum"/>
          </p:nvPr>
        </p:nvSpPr>
        <p:spPr>
          <a:xfrm>
            <a:off x="6553200" y="6373546"/>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g5e069f17c7_0_0"/>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Motivation</a:t>
            </a:r>
            <a:endParaRPr i="0" sz="3600" u="none" cap="none" strike="noStrike">
              <a:solidFill>
                <a:schemeClr val="dk1"/>
              </a:solidFill>
              <a:latin typeface="Nunito"/>
              <a:ea typeface="Nunito"/>
              <a:cs typeface="Nunito"/>
              <a:sym typeface="Nunito"/>
            </a:endParaRPr>
          </a:p>
        </p:txBody>
      </p:sp>
      <p:sp>
        <p:nvSpPr>
          <p:cNvPr id="98" name="Google Shape;98;g5e069f17c7_0_0"/>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80"/>
              </a:spcBef>
              <a:spcAft>
                <a:spcPts val="0"/>
              </a:spcAft>
              <a:buClr>
                <a:schemeClr val="dk1"/>
              </a:buClr>
              <a:buSzPts val="2400"/>
              <a:buFont typeface="Nunito"/>
              <a:buChar char="★"/>
            </a:pPr>
            <a:r>
              <a:rPr lang="en-IN">
                <a:latin typeface="Nunito"/>
                <a:ea typeface="Nunito"/>
                <a:cs typeface="Nunito"/>
                <a:sym typeface="Nunito"/>
              </a:rPr>
              <a:t>Power of Bots</a:t>
            </a:r>
            <a:endParaRPr>
              <a:latin typeface="Nunito"/>
              <a:ea typeface="Nunito"/>
              <a:cs typeface="Nunito"/>
              <a:sym typeface="Nunito"/>
            </a:endParaRPr>
          </a:p>
          <a:p>
            <a:pPr indent="-355600" lvl="1" marL="914400" marR="0" rtl="0" algn="l">
              <a:lnSpc>
                <a:spcPct val="100000"/>
              </a:lnSpc>
              <a:spcBef>
                <a:spcPts val="0"/>
              </a:spcBef>
              <a:spcAft>
                <a:spcPts val="0"/>
              </a:spcAft>
              <a:buSzPts val="2000"/>
              <a:buFont typeface="Nunito"/>
              <a:buChar char="○"/>
            </a:pPr>
            <a:r>
              <a:rPr lang="en-IN">
                <a:latin typeface="Nunito"/>
                <a:ea typeface="Nunito"/>
                <a:cs typeface="Nunito"/>
                <a:sym typeface="Nunito"/>
              </a:rPr>
              <a:t>Bots are used all over the internet for various purposes such as entertainment and customer service, but can be used in many more places.</a:t>
            </a:r>
            <a:endParaRPr>
              <a:latin typeface="Nunito"/>
              <a:ea typeface="Nunito"/>
              <a:cs typeface="Nunito"/>
              <a:sym typeface="Nunito"/>
            </a:endParaRPr>
          </a:p>
          <a:p>
            <a:pPr indent="-381000" lvl="0" marL="457200" rtl="0" algn="l">
              <a:spcBef>
                <a:spcPts val="0"/>
              </a:spcBef>
              <a:spcAft>
                <a:spcPts val="0"/>
              </a:spcAft>
              <a:buSzPts val="2400"/>
              <a:buFont typeface="Nunito"/>
              <a:buChar char="★"/>
            </a:pPr>
            <a:r>
              <a:rPr lang="en-IN">
                <a:latin typeface="Nunito"/>
                <a:ea typeface="Nunito"/>
                <a:cs typeface="Nunito"/>
                <a:sym typeface="Nunito"/>
              </a:rPr>
              <a:t>Mumbai Police</a:t>
            </a:r>
            <a:endParaRPr>
              <a:latin typeface="Nunito"/>
              <a:ea typeface="Nunito"/>
              <a:cs typeface="Nunito"/>
              <a:sym typeface="Nunito"/>
            </a:endParaRPr>
          </a:p>
          <a:p>
            <a:pPr indent="-355600" lvl="1" marL="914400" rtl="0" algn="l">
              <a:spcBef>
                <a:spcPts val="480"/>
              </a:spcBef>
              <a:spcAft>
                <a:spcPts val="0"/>
              </a:spcAft>
              <a:buSzPts val="2000"/>
              <a:buFont typeface="Nunito"/>
              <a:buChar char="○"/>
            </a:pPr>
            <a:r>
              <a:rPr lang="en-IN">
                <a:latin typeface="Nunito"/>
                <a:ea typeface="Nunito"/>
                <a:cs typeface="Nunito"/>
                <a:sym typeface="Nunito"/>
              </a:rPr>
              <a:t>The mumbai police department have a widespread and highly effective twitter account that benefits a lot of citizens with up-to-date news and a platform to file complaints.</a:t>
            </a:r>
            <a:endParaRPr>
              <a:latin typeface="Nunito"/>
              <a:ea typeface="Nunito"/>
              <a:cs typeface="Nunito"/>
              <a:sym typeface="Nunito"/>
            </a:endParaRPr>
          </a:p>
          <a:p>
            <a:pPr indent="-381000" lvl="0" marL="457200" rtl="0" algn="l">
              <a:spcBef>
                <a:spcPts val="0"/>
              </a:spcBef>
              <a:spcAft>
                <a:spcPts val="0"/>
              </a:spcAft>
              <a:buSzPts val="2400"/>
              <a:buFont typeface="Nunito"/>
              <a:buChar char="★"/>
            </a:pPr>
            <a:r>
              <a:rPr lang="en-IN">
                <a:latin typeface="Nunito"/>
                <a:ea typeface="Nunito"/>
                <a:cs typeface="Nunito"/>
                <a:sym typeface="Nunito"/>
              </a:rPr>
              <a:t>Why Twitter-bots?</a:t>
            </a:r>
            <a:endParaRPr>
              <a:latin typeface="Nunito"/>
              <a:ea typeface="Nunito"/>
              <a:cs typeface="Nunito"/>
              <a:sym typeface="Nunito"/>
            </a:endParaRPr>
          </a:p>
          <a:p>
            <a:pPr indent="-355600" lvl="1" marL="914400" rtl="0" algn="l">
              <a:spcBef>
                <a:spcPts val="0"/>
              </a:spcBef>
              <a:spcAft>
                <a:spcPts val="0"/>
              </a:spcAft>
              <a:buSzPts val="2000"/>
              <a:buFont typeface="Nunito"/>
              <a:buChar char="○"/>
            </a:pPr>
            <a:r>
              <a:rPr lang="en-IN">
                <a:latin typeface="Nunito"/>
                <a:ea typeface="Nunito"/>
                <a:cs typeface="Nunito"/>
                <a:sym typeface="Nunito"/>
              </a:rPr>
              <a:t>Unbiased</a:t>
            </a:r>
            <a:endParaRPr>
              <a:latin typeface="Nunito"/>
              <a:ea typeface="Nunito"/>
              <a:cs typeface="Nunito"/>
              <a:sym typeface="Nunito"/>
            </a:endParaRPr>
          </a:p>
          <a:p>
            <a:pPr indent="-355600" lvl="1" marL="914400" rtl="0" algn="l">
              <a:spcBef>
                <a:spcPts val="0"/>
              </a:spcBef>
              <a:spcAft>
                <a:spcPts val="0"/>
              </a:spcAft>
              <a:buSzPts val="2000"/>
              <a:buFont typeface="Nunito"/>
              <a:buChar char="○"/>
            </a:pPr>
            <a:r>
              <a:rPr lang="en-IN">
                <a:latin typeface="Nunito"/>
                <a:ea typeface="Nunito"/>
                <a:cs typeface="Nunito"/>
                <a:sym typeface="Nunito"/>
              </a:rPr>
              <a:t>Reduces chance of error</a:t>
            </a:r>
            <a:endParaRPr>
              <a:latin typeface="Nunito"/>
              <a:ea typeface="Nunito"/>
              <a:cs typeface="Nunito"/>
              <a:sym typeface="Nunito"/>
            </a:endParaRPr>
          </a:p>
          <a:p>
            <a:pPr indent="-355600" lvl="1" marL="914400" rtl="0" algn="l">
              <a:spcBef>
                <a:spcPts val="0"/>
              </a:spcBef>
              <a:spcAft>
                <a:spcPts val="0"/>
              </a:spcAft>
              <a:buSzPts val="2000"/>
              <a:buFont typeface="Nunito"/>
              <a:buChar char="○"/>
            </a:pPr>
            <a:r>
              <a:rPr lang="en-IN">
                <a:latin typeface="Nunito"/>
                <a:ea typeface="Nunito"/>
                <a:cs typeface="Nunito"/>
                <a:sym typeface="Nunito"/>
              </a:rPr>
              <a:t>Eliminates work redundancy</a:t>
            </a:r>
            <a:endParaRPr>
              <a:latin typeface="Nunito"/>
              <a:ea typeface="Nunito"/>
              <a:cs typeface="Nunito"/>
              <a:sym typeface="Nunito"/>
            </a:endParaRPr>
          </a:p>
        </p:txBody>
      </p:sp>
      <p:sp>
        <p:nvSpPr>
          <p:cNvPr id="99" name="Google Shape;99;g5e069f17c7_0_0"/>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00" name="Google Shape;100;g5e069f17c7_0_0"/>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01" name="Google Shape;101;g5e069f17c7_0_0"/>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g5e069f17c7_0_8"/>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Problem Definition</a:t>
            </a:r>
            <a:endParaRPr i="0" sz="3600" u="none" cap="none" strike="noStrike">
              <a:solidFill>
                <a:schemeClr val="dk1"/>
              </a:solidFill>
              <a:latin typeface="Nunito"/>
              <a:ea typeface="Nunito"/>
              <a:cs typeface="Nunito"/>
              <a:sym typeface="Nunito"/>
            </a:endParaRPr>
          </a:p>
        </p:txBody>
      </p:sp>
      <p:sp>
        <p:nvSpPr>
          <p:cNvPr id="107" name="Google Shape;107;g5e069f17c7_0_8"/>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800"/>
              </a:spcAft>
              <a:buClr>
                <a:schemeClr val="dk1"/>
              </a:buClr>
              <a:buSzPts val="1100"/>
              <a:buFont typeface="Arial"/>
              <a:buNone/>
            </a:pPr>
            <a:r>
              <a:rPr lang="en-IN" sz="2000">
                <a:latin typeface="Nunito"/>
                <a:ea typeface="Nunito"/>
                <a:cs typeface="Nunito"/>
                <a:sym typeface="Nunito"/>
              </a:rPr>
              <a:t>With the current popularity with social media, it acts as a platform for the spreading of fake news without the verification. A bot is required to verify this information and thus prevent the spreading of false information. Before propagating the information it would need to generate meaningful sentences are there aren't many platforms to achieve this.</a:t>
            </a:r>
            <a:endParaRPr i="0" sz="2000" u="none" cap="none" strike="noStrike">
              <a:solidFill>
                <a:schemeClr val="dk1"/>
              </a:solidFill>
              <a:latin typeface="Nunito"/>
              <a:ea typeface="Nunito"/>
              <a:cs typeface="Nunito"/>
              <a:sym typeface="Nunito"/>
            </a:endParaRPr>
          </a:p>
        </p:txBody>
      </p:sp>
      <p:sp>
        <p:nvSpPr>
          <p:cNvPr id="108" name="Google Shape;108;g5e069f17c7_0_8"/>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09" name="Google Shape;109;g5e069f17c7_0_8"/>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10" name="Google Shape;110;g5e069f17c7_0_8"/>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g5e069f17c7_0_16"/>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Literature Survey</a:t>
            </a:r>
            <a:endParaRPr i="0" sz="3600" u="none" cap="none" strike="noStrike">
              <a:solidFill>
                <a:schemeClr val="dk1"/>
              </a:solidFill>
              <a:latin typeface="Nunito"/>
              <a:ea typeface="Nunito"/>
              <a:cs typeface="Nunito"/>
              <a:sym typeface="Nunito"/>
            </a:endParaRPr>
          </a:p>
        </p:txBody>
      </p:sp>
      <p:sp>
        <p:nvSpPr>
          <p:cNvPr id="116" name="Google Shape;116;g5e069f17c7_0_16"/>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80"/>
              </a:spcBef>
              <a:spcAft>
                <a:spcPts val="0"/>
              </a:spcAft>
              <a:buClr>
                <a:schemeClr val="dk1"/>
              </a:buClr>
              <a:buSzPts val="2400"/>
              <a:buFont typeface="Nunito"/>
              <a:buChar char="★"/>
            </a:pPr>
            <a:r>
              <a:rPr lang="en-IN">
                <a:latin typeface="Nunito"/>
                <a:ea typeface="Nunito"/>
                <a:cs typeface="Nunito"/>
                <a:sym typeface="Nunito"/>
              </a:rPr>
              <a:t>What are</a:t>
            </a:r>
            <a:r>
              <a:rPr lang="en-IN">
                <a:latin typeface="Nunito"/>
                <a:ea typeface="Nunito"/>
                <a:cs typeface="Nunito"/>
                <a:sym typeface="Nunito"/>
              </a:rPr>
              <a:t> Twitter-bots?</a:t>
            </a:r>
            <a:endParaRPr>
              <a:latin typeface="Nunito"/>
              <a:ea typeface="Nunito"/>
              <a:cs typeface="Nunito"/>
              <a:sym typeface="Nunito"/>
            </a:endParaRPr>
          </a:p>
          <a:p>
            <a:pPr indent="0" lvl="0" marL="457200" marR="0" rtl="0" algn="just">
              <a:lnSpc>
                <a:spcPct val="100000"/>
              </a:lnSpc>
              <a:spcBef>
                <a:spcPts val="480"/>
              </a:spcBef>
              <a:spcAft>
                <a:spcPts val="0"/>
              </a:spcAft>
              <a:buNone/>
            </a:pPr>
            <a:r>
              <a:rPr lang="en-IN" sz="2200">
                <a:latin typeface="Nunito"/>
                <a:ea typeface="Nunito"/>
                <a:cs typeface="Nunito"/>
                <a:sym typeface="Nunito"/>
              </a:rPr>
              <a:t>Twitter-bots are small software programs that are designed to mimic human tweets. Some bots reply to other users when they detect specific keywords. Others may randomly tweet preset phrases such as proverbs. Or if the bot is designed to emulate a popular person (celebrity, historic icon, anime character etc.) their popular phrases will be tweeted.</a:t>
            </a:r>
            <a:endParaRPr sz="2200">
              <a:latin typeface="Nunito"/>
              <a:ea typeface="Nunito"/>
              <a:cs typeface="Nunito"/>
              <a:sym typeface="Nunito"/>
            </a:endParaRPr>
          </a:p>
          <a:p>
            <a:pPr indent="0" lvl="0" marL="457200" marR="0" rtl="0" algn="r">
              <a:lnSpc>
                <a:spcPct val="100000"/>
              </a:lnSpc>
              <a:spcBef>
                <a:spcPts val="480"/>
              </a:spcBef>
              <a:spcAft>
                <a:spcPts val="0"/>
              </a:spcAft>
              <a:buNone/>
            </a:pPr>
            <a:r>
              <a:rPr lang="en-IN" sz="2200">
                <a:latin typeface="Nunito"/>
                <a:ea typeface="Nunito"/>
                <a:cs typeface="Nunito"/>
                <a:sym typeface="Nunito"/>
              </a:rPr>
              <a:t>-Akimoto, 2011</a:t>
            </a:r>
            <a:r>
              <a:rPr baseline="30000" lang="en-IN" sz="2200">
                <a:latin typeface="Nunito"/>
                <a:ea typeface="Nunito"/>
                <a:cs typeface="Nunito"/>
                <a:sym typeface="Nunito"/>
              </a:rPr>
              <a:t>[3]</a:t>
            </a:r>
            <a:r>
              <a:rPr lang="en-IN">
                <a:latin typeface="Nunito"/>
                <a:ea typeface="Nunito"/>
                <a:cs typeface="Nunito"/>
                <a:sym typeface="Nunito"/>
              </a:rPr>
              <a:t> </a:t>
            </a:r>
            <a:endParaRPr>
              <a:latin typeface="Nunito"/>
              <a:ea typeface="Nunito"/>
              <a:cs typeface="Nunito"/>
              <a:sym typeface="Nunito"/>
            </a:endParaRPr>
          </a:p>
        </p:txBody>
      </p:sp>
      <p:sp>
        <p:nvSpPr>
          <p:cNvPr id="117" name="Google Shape;117;g5e069f17c7_0_16"/>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18" name="Google Shape;118;g5e069f17c7_0_16"/>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19" name="Google Shape;119;g5e069f17c7_0_16"/>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5e0da9e940_1_18"/>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Literature Survey</a:t>
            </a:r>
            <a:endParaRPr i="0" sz="3600" u="none" cap="none" strike="noStrike">
              <a:solidFill>
                <a:schemeClr val="dk1"/>
              </a:solidFill>
              <a:latin typeface="Nunito"/>
              <a:ea typeface="Nunito"/>
              <a:cs typeface="Nunito"/>
              <a:sym typeface="Nunito"/>
            </a:endParaRPr>
          </a:p>
        </p:txBody>
      </p:sp>
      <p:sp>
        <p:nvSpPr>
          <p:cNvPr id="125" name="Google Shape;125;g5e0da9e940_1_18"/>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rtl="0" algn="l">
              <a:spcBef>
                <a:spcPts val="480"/>
              </a:spcBef>
              <a:spcAft>
                <a:spcPts val="0"/>
              </a:spcAft>
              <a:buClr>
                <a:srgbClr val="000000"/>
              </a:buClr>
              <a:buSzPts val="2400"/>
              <a:buFont typeface="Nunito"/>
              <a:buChar char="★"/>
            </a:pPr>
            <a:r>
              <a:rPr lang="en-IN">
                <a:solidFill>
                  <a:srgbClr val="000000"/>
                </a:solidFill>
                <a:latin typeface="Nunito"/>
                <a:ea typeface="Nunito"/>
                <a:cs typeface="Nunito"/>
                <a:sym typeface="Nunito"/>
              </a:rPr>
              <a:t>Accessing Trends:</a:t>
            </a:r>
            <a:r>
              <a:rPr baseline="30000" lang="en-IN">
                <a:solidFill>
                  <a:srgbClr val="000000"/>
                </a:solidFill>
                <a:latin typeface="Nunito"/>
                <a:ea typeface="Nunito"/>
                <a:cs typeface="Nunito"/>
                <a:sym typeface="Nunito"/>
              </a:rPr>
              <a:t>[5]</a:t>
            </a:r>
            <a:endParaRPr b="1" baseline="30000">
              <a:solidFill>
                <a:srgbClr val="000000"/>
              </a:solidFill>
              <a:latin typeface="Nunito"/>
              <a:ea typeface="Nunito"/>
              <a:cs typeface="Nunito"/>
              <a:sym typeface="Nunito"/>
            </a:endParaRPr>
          </a:p>
          <a:p>
            <a:pPr indent="-355600" lvl="1" marL="914400" rtl="0" algn="l">
              <a:spcBef>
                <a:spcPts val="0"/>
              </a:spcBef>
              <a:spcAft>
                <a:spcPts val="0"/>
              </a:spcAft>
              <a:buClr>
                <a:srgbClr val="000000"/>
              </a:buClr>
              <a:buSzPts val="2000"/>
              <a:buFont typeface="Nunito"/>
              <a:buChar char="○"/>
            </a:pPr>
            <a:r>
              <a:rPr lang="en-IN" sz="1800">
                <a:solidFill>
                  <a:srgbClr val="000000"/>
                </a:solidFill>
                <a:latin typeface="Nunito"/>
                <a:ea typeface="Nunito"/>
                <a:cs typeface="Nunito"/>
                <a:sym typeface="Nunito"/>
              </a:rPr>
              <a:t>Twitter API used for retrieving a dictionary of current trends</a:t>
            </a:r>
            <a:endParaRPr sz="1800">
              <a:solidFill>
                <a:srgbClr val="000000"/>
              </a:solidFill>
              <a:highlight>
                <a:srgbClr val="FFFFFF"/>
              </a:highlight>
              <a:latin typeface="Nunito"/>
              <a:ea typeface="Nunito"/>
              <a:cs typeface="Nunito"/>
              <a:sym typeface="Nunito"/>
              <a:extLst>
                <a:ext uri="http://customooxmlschemas.google.com/">
                  <go:slidesCustomData xmlns:go="http://customooxmlschemas.google.com/" textRoundtripDataId="0"/>
                </a:ext>
              </a:extLst>
            </a:endParaRPr>
          </a:p>
          <a:p>
            <a:pPr indent="-355600" lvl="1" marL="914400" rtl="0" algn="l">
              <a:spcBef>
                <a:spcPts val="0"/>
              </a:spcBef>
              <a:spcAft>
                <a:spcPts val="0"/>
              </a:spcAft>
              <a:buClr>
                <a:srgbClr val="000000"/>
              </a:buClr>
              <a:buSzPts val="2000"/>
              <a:buFont typeface="Nunito"/>
              <a:buChar char="○"/>
            </a:pPr>
            <a:r>
              <a:rPr lang="en-IN" sz="1800">
                <a:solidFill>
                  <a:srgbClr val="000000"/>
                </a:solidFill>
                <a:highlight>
                  <a:srgbClr val="FFFFFF"/>
                </a:highlight>
                <a:latin typeface="Nunito"/>
                <a:ea typeface="Nunito"/>
                <a:cs typeface="Nunito"/>
                <a:sym typeface="Nunito"/>
                <a:extLst>
                  <a:ext uri="http://customooxmlschemas.google.com/">
                    <go:slidesCustomData xmlns:go="http://customooxmlschemas.google.com/" textRoundtripDataId="1"/>
                  </a:ext>
                </a:extLst>
              </a:rPr>
              <a:t>We can use this API to retrieve the ongoing trends at any particular geographic location using its WOEID (Where On Earth Identifier)</a:t>
            </a:r>
            <a:endParaRPr sz="1800">
              <a:solidFill>
                <a:srgbClr val="000000"/>
              </a:solidFill>
              <a:highlight>
                <a:srgbClr val="FFFFFF"/>
              </a:highlight>
              <a:latin typeface="Nunito"/>
              <a:ea typeface="Nunito"/>
              <a:cs typeface="Nunito"/>
              <a:sym typeface="Nunito"/>
              <a:extLst>
                <a:ext uri="http://customooxmlschemas.google.com/">
                  <go:slidesCustomData xmlns:go="http://customooxmlschemas.google.com/" textRoundtripDataId="2"/>
                </a:ext>
              </a:extLst>
            </a:endParaRPr>
          </a:p>
          <a:p>
            <a:pPr indent="-355600" lvl="1" marL="914400" rtl="0" algn="l">
              <a:spcBef>
                <a:spcPts val="0"/>
              </a:spcBef>
              <a:spcAft>
                <a:spcPts val="0"/>
              </a:spcAft>
              <a:buClr>
                <a:srgbClr val="000000"/>
              </a:buClr>
              <a:buSzPts val="2000"/>
              <a:buFont typeface="Nunito"/>
              <a:buChar char="○"/>
            </a:pPr>
            <a:r>
              <a:rPr lang="en-IN" sz="1800">
                <a:solidFill>
                  <a:srgbClr val="000000"/>
                </a:solidFill>
                <a:highlight>
                  <a:srgbClr val="FFFFFF"/>
                </a:highlight>
                <a:latin typeface="Nunito"/>
                <a:ea typeface="Nunito"/>
                <a:cs typeface="Nunito"/>
                <a:sym typeface="Nunito"/>
                <a:extLst>
                  <a:ext uri="http://customooxmlschemas.google.com/">
                    <go:slidesCustomData xmlns:go="http://customooxmlschemas.google.com/" textRoundtripDataId="3"/>
                  </a:ext>
                </a:extLst>
              </a:rPr>
              <a:t>The API needs Location as </a:t>
            </a:r>
            <a:r>
              <a:rPr lang="en-IN" sz="1800">
                <a:solidFill>
                  <a:srgbClr val="000000"/>
                </a:solidFill>
                <a:highlight>
                  <a:srgbClr val="FFFFFF"/>
                </a:highlight>
                <a:latin typeface="Nunito"/>
                <a:ea typeface="Nunito"/>
                <a:cs typeface="Nunito"/>
                <a:sym typeface="Nunito"/>
              </a:rPr>
              <a:t>a 32-bit reference identifier</a:t>
            </a:r>
            <a:endParaRPr sz="1800">
              <a:solidFill>
                <a:srgbClr val="000000"/>
              </a:solidFill>
              <a:highlight>
                <a:srgbClr val="FFFFFF"/>
              </a:highlight>
              <a:latin typeface="Nunito"/>
              <a:ea typeface="Nunito"/>
              <a:cs typeface="Nunito"/>
              <a:sym typeface="Nunito"/>
            </a:endParaRPr>
          </a:p>
          <a:p>
            <a:pPr indent="0" lvl="0" marL="0" rtl="0" algn="l">
              <a:spcBef>
                <a:spcPts val="480"/>
              </a:spcBef>
              <a:spcAft>
                <a:spcPts val="0"/>
              </a:spcAft>
              <a:buNone/>
            </a:pPr>
            <a:r>
              <a:t/>
            </a:r>
            <a:endParaRPr sz="1800">
              <a:solidFill>
                <a:srgbClr val="000000"/>
              </a:solidFill>
              <a:highlight>
                <a:srgbClr val="FFFFFF"/>
              </a:highlight>
              <a:latin typeface="Nunito"/>
              <a:ea typeface="Nunito"/>
              <a:cs typeface="Nunito"/>
              <a:sym typeface="Nunito"/>
            </a:endParaRPr>
          </a:p>
          <a:p>
            <a:pPr indent="-381000" lvl="0" marL="457200" rtl="0" algn="l">
              <a:spcBef>
                <a:spcPts val="480"/>
              </a:spcBef>
              <a:spcAft>
                <a:spcPts val="0"/>
              </a:spcAft>
              <a:buClr>
                <a:srgbClr val="000000"/>
              </a:buClr>
              <a:buSzPts val="2400"/>
              <a:buFont typeface="Nunito"/>
              <a:buChar char="★"/>
            </a:pPr>
            <a:r>
              <a:rPr lang="en-IN">
                <a:solidFill>
                  <a:srgbClr val="000000"/>
                </a:solidFill>
                <a:latin typeface="Nunito"/>
                <a:ea typeface="Nunito"/>
                <a:cs typeface="Nunito"/>
                <a:sym typeface="Nunito"/>
                <a:extLst>
                  <a:ext uri="http://customooxmlschemas.google.com/">
                    <go:slidesCustomData xmlns:go="http://customooxmlschemas.google.com/" textRoundtripDataId="4"/>
                  </a:ext>
                </a:extLst>
              </a:rPr>
              <a:t>Tweeting generated sentences</a:t>
            </a:r>
            <a:r>
              <a:rPr lang="en-IN">
                <a:solidFill>
                  <a:srgbClr val="000000"/>
                </a:solidFill>
                <a:latin typeface="Nunito"/>
                <a:ea typeface="Nunito"/>
                <a:cs typeface="Nunito"/>
                <a:sym typeface="Nunito"/>
              </a:rPr>
              <a:t>:</a:t>
            </a:r>
            <a:r>
              <a:rPr baseline="30000" lang="en-IN">
                <a:solidFill>
                  <a:srgbClr val="000000"/>
                </a:solidFill>
                <a:latin typeface="Nunito"/>
                <a:ea typeface="Nunito"/>
                <a:cs typeface="Nunito"/>
                <a:sym typeface="Nunito"/>
              </a:rPr>
              <a:t>[4]</a:t>
            </a:r>
            <a:endParaRPr baseline="30000">
              <a:solidFill>
                <a:srgbClr val="000000"/>
              </a:solidFill>
              <a:latin typeface="Nunito"/>
              <a:ea typeface="Nunito"/>
              <a:cs typeface="Nunito"/>
              <a:sym typeface="Nunito"/>
            </a:endParaRPr>
          </a:p>
          <a:p>
            <a:pPr indent="-342900" lvl="1" marL="914400" rtl="0" algn="l">
              <a:spcBef>
                <a:spcPts val="0"/>
              </a:spcBef>
              <a:spcAft>
                <a:spcPts val="0"/>
              </a:spcAft>
              <a:buClr>
                <a:srgbClr val="000000"/>
              </a:buClr>
              <a:buSzPts val="1800"/>
              <a:buFont typeface="Nunito"/>
              <a:buChar char="○"/>
            </a:pPr>
            <a:r>
              <a:rPr lang="en-IN" sz="1800">
                <a:solidFill>
                  <a:srgbClr val="000000"/>
                </a:solidFill>
                <a:latin typeface="Nunito"/>
                <a:ea typeface="Nunito"/>
                <a:cs typeface="Nunito"/>
                <a:sym typeface="Nunito"/>
              </a:rPr>
              <a:t>Create An Application on app.twitter.com</a:t>
            </a:r>
            <a:endParaRPr sz="1800">
              <a:solidFill>
                <a:srgbClr val="000000"/>
              </a:solidFill>
              <a:latin typeface="Nunito"/>
              <a:ea typeface="Nunito"/>
              <a:cs typeface="Nunito"/>
              <a:sym typeface="Nunito"/>
            </a:endParaRPr>
          </a:p>
          <a:p>
            <a:pPr indent="-342900" lvl="1" marL="914400" rtl="0" algn="l">
              <a:spcBef>
                <a:spcPts val="0"/>
              </a:spcBef>
              <a:spcAft>
                <a:spcPts val="0"/>
              </a:spcAft>
              <a:buClr>
                <a:srgbClr val="000000"/>
              </a:buClr>
              <a:buSzPts val="1800"/>
              <a:buFont typeface="Nunito"/>
              <a:buChar char="○"/>
            </a:pPr>
            <a:r>
              <a:rPr lang="en-IN" sz="1800">
                <a:solidFill>
                  <a:srgbClr val="000000"/>
                </a:solidFill>
                <a:latin typeface="Nunito"/>
                <a:ea typeface="Nunito"/>
                <a:cs typeface="Nunito"/>
                <a:sym typeface="Nunito"/>
              </a:rPr>
              <a:t>Get Consumer Key (API Key) and the Consumer Secret (API Secret), Access Token and Access Token Secret</a:t>
            </a:r>
            <a:endParaRPr sz="1800">
              <a:solidFill>
                <a:srgbClr val="000000"/>
              </a:solidFill>
              <a:latin typeface="Nunito"/>
              <a:ea typeface="Nunito"/>
              <a:cs typeface="Nunito"/>
              <a:sym typeface="Nunito"/>
            </a:endParaRPr>
          </a:p>
          <a:p>
            <a:pPr indent="-342900" lvl="1" marL="914400" rtl="0" algn="l">
              <a:spcBef>
                <a:spcPts val="0"/>
              </a:spcBef>
              <a:spcAft>
                <a:spcPts val="0"/>
              </a:spcAft>
              <a:buClr>
                <a:srgbClr val="000000"/>
              </a:buClr>
              <a:buSzPts val="1800"/>
              <a:buFont typeface="Nunito"/>
              <a:buChar char="○"/>
            </a:pPr>
            <a:r>
              <a:rPr lang="en-IN" sz="1800">
                <a:solidFill>
                  <a:srgbClr val="000000"/>
                </a:solidFill>
                <a:latin typeface="Nunito"/>
                <a:ea typeface="Nunito"/>
                <a:cs typeface="Nunito"/>
                <a:sym typeface="Nunito"/>
              </a:rPr>
              <a:t>Use Tweepy Python Module for posting tweets</a:t>
            </a:r>
            <a:endParaRPr sz="1800">
              <a:solidFill>
                <a:srgbClr val="000000"/>
              </a:solidFill>
              <a:latin typeface="Nunito"/>
              <a:ea typeface="Nunito"/>
              <a:cs typeface="Nunito"/>
              <a:sym typeface="Nunito"/>
            </a:endParaRPr>
          </a:p>
          <a:p>
            <a:pPr indent="0" lvl="0" marL="0" rtl="0" algn="l">
              <a:spcBef>
                <a:spcPts val="480"/>
              </a:spcBef>
              <a:spcAft>
                <a:spcPts val="0"/>
              </a:spcAft>
              <a:buNone/>
            </a:pPr>
            <a:r>
              <a:t/>
            </a:r>
            <a:endParaRPr sz="1800">
              <a:solidFill>
                <a:srgbClr val="000000"/>
              </a:solidFill>
              <a:highlight>
                <a:srgbClr val="FFFFFF"/>
              </a:highlight>
              <a:latin typeface="Nunito"/>
              <a:ea typeface="Nunito"/>
              <a:cs typeface="Nunito"/>
              <a:sym typeface="Nunito"/>
            </a:endParaRPr>
          </a:p>
        </p:txBody>
      </p:sp>
      <p:sp>
        <p:nvSpPr>
          <p:cNvPr id="126" name="Google Shape;126;g5e0da9e940_1_18"/>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27" name="Google Shape;127;g5e0da9e940_1_18"/>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28" name="Google Shape;128;g5e0da9e940_1_18"/>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5e0da9e940_1_60"/>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Literature Survey</a:t>
            </a:r>
            <a:endParaRPr i="0" sz="3600" u="none" cap="none" strike="noStrike">
              <a:solidFill>
                <a:schemeClr val="dk1"/>
              </a:solidFill>
              <a:latin typeface="Nunito"/>
              <a:ea typeface="Nunito"/>
              <a:cs typeface="Nunito"/>
              <a:sym typeface="Nunito"/>
            </a:endParaRPr>
          </a:p>
        </p:txBody>
      </p:sp>
      <p:sp>
        <p:nvSpPr>
          <p:cNvPr id="134" name="Google Shape;134;g5e0da9e940_1_60"/>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rtl="0" algn="just">
              <a:spcBef>
                <a:spcPts val="480"/>
              </a:spcBef>
              <a:spcAft>
                <a:spcPts val="0"/>
              </a:spcAft>
              <a:buClr>
                <a:srgbClr val="000000"/>
              </a:buClr>
              <a:buSzPts val="2400"/>
              <a:buFont typeface="Nunito"/>
              <a:buChar char="★"/>
            </a:pPr>
            <a:r>
              <a:rPr lang="en-IN">
                <a:solidFill>
                  <a:srgbClr val="000000"/>
                </a:solidFill>
                <a:latin typeface="Nunito"/>
                <a:ea typeface="Nunito"/>
                <a:cs typeface="Nunito"/>
                <a:sym typeface="Nunito"/>
              </a:rPr>
              <a:t>NLTK - Natural Language Toolkit</a:t>
            </a:r>
            <a:r>
              <a:rPr baseline="30000" lang="en-IN">
                <a:solidFill>
                  <a:srgbClr val="000000"/>
                </a:solidFill>
                <a:latin typeface="Nunito"/>
                <a:ea typeface="Nunito"/>
                <a:cs typeface="Nunito"/>
                <a:sym typeface="Nunito"/>
              </a:rPr>
              <a:t>[6]</a:t>
            </a:r>
            <a:endParaRPr b="1" baseline="30000">
              <a:solidFill>
                <a:srgbClr val="000000"/>
              </a:solidFill>
              <a:latin typeface="Nunito"/>
              <a:ea typeface="Nunito"/>
              <a:cs typeface="Nunito"/>
              <a:sym typeface="Nunito"/>
            </a:endParaRPr>
          </a:p>
          <a:p>
            <a:pPr indent="-342900" lvl="1" marL="914400" rtl="0" algn="just">
              <a:lnSpc>
                <a:spcPct val="115000"/>
              </a:lnSpc>
              <a:spcBef>
                <a:spcPts val="0"/>
              </a:spcBef>
              <a:spcAft>
                <a:spcPts val="0"/>
              </a:spcAft>
              <a:buClr>
                <a:srgbClr val="000000"/>
              </a:buClr>
              <a:buSzPts val="1800"/>
              <a:buFont typeface="Nunito"/>
              <a:buChar char="○"/>
            </a:pPr>
            <a:r>
              <a:rPr lang="en-IN" sz="1800">
                <a:solidFill>
                  <a:srgbClr val="333333"/>
                </a:solidFill>
                <a:latin typeface="Nunito"/>
                <a:ea typeface="Nunito"/>
                <a:cs typeface="Nunito"/>
                <a:sym typeface="Nunito"/>
              </a:rPr>
              <a:t>The Natural Language Toolkit is an open source library for the Python programming language originally written by Steven Bird, Edward Loper and Ewan Klein for use in development and education. </a:t>
            </a:r>
            <a:endParaRPr sz="1800">
              <a:solidFill>
                <a:srgbClr val="333333"/>
              </a:solidFill>
              <a:latin typeface="Nunito"/>
              <a:ea typeface="Nunito"/>
              <a:cs typeface="Nunito"/>
              <a:sym typeface="Nunito"/>
            </a:endParaRPr>
          </a:p>
          <a:p>
            <a:pPr indent="-342900" lvl="1" marL="914400" rtl="0" algn="just">
              <a:lnSpc>
                <a:spcPct val="115000"/>
              </a:lnSpc>
              <a:spcBef>
                <a:spcPts val="0"/>
              </a:spcBef>
              <a:spcAft>
                <a:spcPts val="0"/>
              </a:spcAft>
              <a:buClr>
                <a:srgbClr val="000000"/>
              </a:buClr>
              <a:buSzPts val="1800"/>
              <a:buFont typeface="Nunito"/>
              <a:buChar char="○"/>
            </a:pPr>
            <a:r>
              <a:rPr lang="en-IN" sz="1800">
                <a:solidFill>
                  <a:srgbClr val="333333"/>
                </a:solidFill>
                <a:latin typeface="Nunito"/>
                <a:ea typeface="Nunito"/>
                <a:cs typeface="Nunito"/>
                <a:sym typeface="Nunito"/>
              </a:rPr>
              <a:t>NLTK includes more than 50 corpora and lexical sources such as the Penn Treebank Corpus, Open Multilingual Wordnet, Problem Report Corpus, and Lin’s Dependency Thesaurus.</a:t>
            </a:r>
            <a:endParaRPr sz="1800">
              <a:solidFill>
                <a:srgbClr val="333333"/>
              </a:solidFill>
              <a:latin typeface="Nunito"/>
              <a:ea typeface="Nunito"/>
              <a:cs typeface="Nunito"/>
              <a:sym typeface="Nunito"/>
            </a:endParaRPr>
          </a:p>
          <a:p>
            <a:pPr indent="-342900" lvl="1" marL="914400" rtl="0" algn="just">
              <a:lnSpc>
                <a:spcPct val="115000"/>
              </a:lnSpc>
              <a:spcBef>
                <a:spcPts val="0"/>
              </a:spcBef>
              <a:spcAft>
                <a:spcPts val="0"/>
              </a:spcAft>
              <a:buClr>
                <a:srgbClr val="333333"/>
              </a:buClr>
              <a:buSzPts val="1800"/>
              <a:buFont typeface="Nunito"/>
              <a:buChar char="○"/>
            </a:pPr>
            <a:r>
              <a:rPr lang="en-IN" sz="1800">
                <a:solidFill>
                  <a:srgbClr val="333333"/>
                </a:solidFill>
                <a:latin typeface="Nunito"/>
                <a:ea typeface="Nunito"/>
                <a:cs typeface="Nunito"/>
                <a:sym typeface="Nunito"/>
              </a:rPr>
              <a:t>This toolkit is one of the most powerful NLP libraries which contains packages to make machines understand human language and reply to it with an appropriate response. Tokenization, Normalisation, Stemming, Lemmatization, Punctuation, Character count, word count are some of its features.</a:t>
            </a:r>
            <a:endParaRPr sz="1800">
              <a:solidFill>
                <a:srgbClr val="333333"/>
              </a:solidFill>
              <a:latin typeface="Nunito"/>
              <a:ea typeface="Nunito"/>
              <a:cs typeface="Nunito"/>
              <a:sym typeface="Nunito"/>
            </a:endParaRPr>
          </a:p>
          <a:p>
            <a:pPr indent="0" lvl="0" marL="0" rtl="0" algn="just">
              <a:spcBef>
                <a:spcPts val="1100"/>
              </a:spcBef>
              <a:spcAft>
                <a:spcPts val="0"/>
              </a:spcAft>
              <a:buNone/>
            </a:pPr>
            <a:r>
              <a:t/>
            </a:r>
            <a:endParaRPr sz="1800">
              <a:solidFill>
                <a:srgbClr val="000000"/>
              </a:solidFill>
              <a:highlight>
                <a:srgbClr val="FFFFFF"/>
              </a:highlight>
              <a:latin typeface="Nunito"/>
              <a:ea typeface="Nunito"/>
              <a:cs typeface="Nunito"/>
              <a:sym typeface="Nunito"/>
            </a:endParaRPr>
          </a:p>
        </p:txBody>
      </p:sp>
      <p:sp>
        <p:nvSpPr>
          <p:cNvPr id="135" name="Google Shape;135;g5e0da9e940_1_60"/>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36" name="Google Shape;136;g5e0da9e940_1_60"/>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37" name="Google Shape;137;g5e0da9e940_1_60"/>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1" name="Shape 141"/>
        <p:cNvGrpSpPr/>
        <p:nvPr/>
      </p:nvGrpSpPr>
      <p:grpSpPr>
        <a:xfrm>
          <a:off x="0" y="0"/>
          <a:ext cx="0" cy="0"/>
          <a:chOff x="0" y="0"/>
          <a:chExt cx="0" cy="0"/>
        </a:xfrm>
      </p:grpSpPr>
      <p:sp>
        <p:nvSpPr>
          <p:cNvPr id="142" name="Google Shape;142;g5e0da9e940_1_26"/>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Literature Survey</a:t>
            </a:r>
            <a:endParaRPr i="0" sz="3600" u="none" cap="none" strike="noStrike">
              <a:solidFill>
                <a:schemeClr val="dk1"/>
              </a:solidFill>
              <a:latin typeface="Nunito"/>
              <a:ea typeface="Nunito"/>
              <a:cs typeface="Nunito"/>
              <a:sym typeface="Nunito"/>
            </a:endParaRPr>
          </a:p>
        </p:txBody>
      </p:sp>
      <p:sp>
        <p:nvSpPr>
          <p:cNvPr id="143" name="Google Shape;143;g5e0da9e940_1_26"/>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80"/>
              </a:spcBef>
              <a:spcAft>
                <a:spcPts val="0"/>
              </a:spcAft>
              <a:buClr>
                <a:schemeClr val="dk1"/>
              </a:buClr>
              <a:buSzPts val="2400"/>
              <a:buFont typeface="Nunito"/>
              <a:buChar char="★"/>
            </a:pPr>
            <a:r>
              <a:rPr lang="en-IN">
                <a:latin typeface="Nunito"/>
                <a:ea typeface="Nunito"/>
                <a:cs typeface="Nunito"/>
                <a:sym typeface="Nunito"/>
                <a:extLst>
                  <a:ext uri="http://customooxmlschemas.google.com/">
                    <go:slidesCustomData xmlns:go="http://customooxmlschemas.google.com/" textRoundtripDataId="5"/>
                  </a:ext>
                </a:extLst>
              </a:rPr>
              <a:t>Verifying Trends</a:t>
            </a:r>
            <a:endParaRPr>
              <a:latin typeface="Nunito"/>
              <a:ea typeface="Nunito"/>
              <a:cs typeface="Nunito"/>
              <a:sym typeface="Nunito"/>
            </a:endParaRPr>
          </a:p>
          <a:p>
            <a:pPr indent="0" lvl="0" marL="457200" marR="0" rtl="0" algn="r">
              <a:lnSpc>
                <a:spcPct val="100000"/>
              </a:lnSpc>
              <a:spcBef>
                <a:spcPts val="480"/>
              </a:spcBef>
              <a:spcAft>
                <a:spcPts val="0"/>
              </a:spcAft>
              <a:buNone/>
            </a:pPr>
            <a:r>
              <a:t/>
            </a:r>
            <a:endParaRPr>
              <a:latin typeface="Nunito"/>
              <a:ea typeface="Nunito"/>
              <a:cs typeface="Nunito"/>
              <a:sym typeface="Nunito"/>
            </a:endParaRPr>
          </a:p>
        </p:txBody>
      </p:sp>
      <p:sp>
        <p:nvSpPr>
          <p:cNvPr id="144" name="Google Shape;144;g5e0da9e940_1_26"/>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45" name="Google Shape;145;g5e0da9e940_1_26"/>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46" name="Google Shape;146;g5e0da9e940_1_26"/>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g5e0da9e940_1_34"/>
          <p:cNvSpPr txBox="1"/>
          <p:nvPr>
            <p:ph type="title"/>
          </p:nvPr>
        </p:nvSpPr>
        <p:spPr>
          <a:xfrm>
            <a:off x="457200" y="1295400"/>
            <a:ext cx="8229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lang="en-IN">
                <a:latin typeface="Nunito"/>
                <a:ea typeface="Nunito"/>
                <a:cs typeface="Nunito"/>
                <a:sym typeface="Nunito"/>
              </a:rPr>
              <a:t>Literature Survey</a:t>
            </a:r>
            <a:endParaRPr i="0" sz="3600" u="none" cap="none" strike="noStrike">
              <a:solidFill>
                <a:schemeClr val="dk1"/>
              </a:solidFill>
              <a:latin typeface="Nunito"/>
              <a:ea typeface="Nunito"/>
              <a:cs typeface="Nunito"/>
              <a:sym typeface="Nunito"/>
            </a:endParaRPr>
          </a:p>
        </p:txBody>
      </p:sp>
      <p:sp>
        <p:nvSpPr>
          <p:cNvPr id="152" name="Google Shape;152;g5e0da9e940_1_34"/>
          <p:cNvSpPr txBox="1"/>
          <p:nvPr>
            <p:ph idx="1" type="body"/>
          </p:nvPr>
        </p:nvSpPr>
        <p:spPr>
          <a:xfrm>
            <a:off x="457200" y="2286000"/>
            <a:ext cx="8229600" cy="4070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480"/>
              </a:spcBef>
              <a:spcAft>
                <a:spcPts val="0"/>
              </a:spcAft>
              <a:buSzPts val="2400"/>
              <a:buFont typeface="Nunito"/>
              <a:buChar char="★"/>
            </a:pPr>
            <a:r>
              <a:rPr lang="en-IN">
                <a:latin typeface="Nunito"/>
                <a:ea typeface="Nunito"/>
                <a:cs typeface="Nunito"/>
                <a:sym typeface="Nunito"/>
              </a:rPr>
              <a:t>Paraphrasing Sentences</a:t>
            </a:r>
            <a:endParaRPr>
              <a:latin typeface="Nunito"/>
              <a:ea typeface="Nunito"/>
              <a:cs typeface="Nunito"/>
              <a:sym typeface="Nunito"/>
            </a:endParaRPr>
          </a:p>
          <a:p>
            <a:pPr indent="457200" lvl="0" marL="0" marR="0" rtl="0" algn="l">
              <a:lnSpc>
                <a:spcPct val="100000"/>
              </a:lnSpc>
              <a:spcBef>
                <a:spcPts val="480"/>
              </a:spcBef>
              <a:spcAft>
                <a:spcPts val="0"/>
              </a:spcAft>
              <a:buNone/>
            </a:pPr>
            <a:r>
              <a:rPr b="1" lang="en-IN" sz="1800">
                <a:latin typeface="Nunito"/>
                <a:ea typeface="Nunito"/>
                <a:cs typeface="Nunito"/>
                <a:sym typeface="Nunito"/>
              </a:rPr>
              <a:t>Extractive summarization</a:t>
            </a:r>
            <a:endParaRPr>
              <a:latin typeface="Nunito"/>
              <a:ea typeface="Nunito"/>
              <a:cs typeface="Nunito"/>
              <a:sym typeface="Nunito"/>
            </a:endParaRPr>
          </a:p>
          <a:p>
            <a:pPr indent="0" lvl="0" marL="0" rtl="0" algn="l">
              <a:lnSpc>
                <a:spcPct val="107916"/>
              </a:lnSpc>
              <a:spcBef>
                <a:spcPts val="0"/>
              </a:spcBef>
              <a:spcAft>
                <a:spcPts val="0"/>
              </a:spcAft>
              <a:buNone/>
            </a:pPr>
            <a:r>
              <a:t/>
            </a:r>
            <a:endParaRPr sz="1800">
              <a:latin typeface="Nunito"/>
              <a:ea typeface="Nunito"/>
              <a:cs typeface="Nunito"/>
              <a:sym typeface="Nunito"/>
            </a:endParaRPr>
          </a:p>
          <a:p>
            <a:pPr indent="-342900" lvl="0" marL="914400" rtl="0" algn="l">
              <a:lnSpc>
                <a:spcPct val="107916"/>
              </a:lnSpc>
              <a:spcBef>
                <a:spcPts val="800"/>
              </a:spcBef>
              <a:spcAft>
                <a:spcPts val="0"/>
              </a:spcAft>
              <a:buSzPts val="1800"/>
              <a:buFont typeface="Nunito"/>
              <a:buChar char="○"/>
            </a:pPr>
            <a:r>
              <a:rPr lang="en-IN" sz="1800">
                <a:latin typeface="Nunito"/>
                <a:ea typeface="Nunito"/>
                <a:cs typeface="Nunito"/>
                <a:sym typeface="Nunito"/>
              </a:rPr>
              <a:t>Extracting parts of the document that are classified as interesting by some metric and combine them to form a short summary.</a:t>
            </a:r>
            <a:endParaRPr sz="1800">
              <a:latin typeface="Nunito"/>
              <a:ea typeface="Nunito"/>
              <a:cs typeface="Nunito"/>
              <a:sym typeface="Nunito"/>
            </a:endParaRPr>
          </a:p>
          <a:p>
            <a:pPr indent="-342900" lvl="0" marL="914400" rtl="0" algn="l">
              <a:lnSpc>
                <a:spcPct val="107916"/>
              </a:lnSpc>
              <a:spcBef>
                <a:spcPts val="0"/>
              </a:spcBef>
              <a:spcAft>
                <a:spcPts val="0"/>
              </a:spcAft>
              <a:buSzPts val="1800"/>
              <a:buFont typeface="Nunito"/>
              <a:buChar char="○"/>
            </a:pPr>
            <a:r>
              <a:rPr lang="en-IN" sz="1800">
                <a:latin typeface="Nunito"/>
                <a:ea typeface="Nunito"/>
                <a:cs typeface="Nunito"/>
                <a:sym typeface="Nunito"/>
              </a:rPr>
              <a:t>Original Text:</a:t>
            </a:r>
            <a:r>
              <a:rPr lang="en-IN" sz="1800" u="sng">
                <a:latin typeface="Nunito"/>
                <a:ea typeface="Nunito"/>
                <a:cs typeface="Nunito"/>
                <a:sym typeface="Nunito"/>
              </a:rPr>
              <a:t> </a:t>
            </a:r>
            <a:r>
              <a:rPr b="1" i="1" lang="en-IN" sz="1800" u="sng">
                <a:latin typeface="Nunito"/>
                <a:ea typeface="Nunito"/>
                <a:cs typeface="Nunito"/>
                <a:sym typeface="Nunito"/>
              </a:rPr>
              <a:t>Alice and Bob</a:t>
            </a:r>
            <a:r>
              <a:rPr b="1" i="1" lang="en-IN" sz="1800">
                <a:latin typeface="Nunito"/>
                <a:ea typeface="Nunito"/>
                <a:cs typeface="Nunito"/>
                <a:sym typeface="Nunito"/>
              </a:rPr>
              <a:t> took the train to </a:t>
            </a:r>
            <a:r>
              <a:rPr b="1" i="1" lang="en-IN" sz="1800" u="sng">
                <a:latin typeface="Nunito"/>
                <a:ea typeface="Nunito"/>
                <a:cs typeface="Nunito"/>
                <a:sym typeface="Nunito"/>
              </a:rPr>
              <a:t>visit the zoo</a:t>
            </a:r>
            <a:r>
              <a:rPr b="1" i="1" lang="en-IN" sz="1800">
                <a:latin typeface="Nunito"/>
                <a:ea typeface="Nunito"/>
                <a:cs typeface="Nunito"/>
                <a:sym typeface="Nunito"/>
              </a:rPr>
              <a:t>. They </a:t>
            </a:r>
            <a:r>
              <a:rPr b="1" i="1" lang="en-IN" sz="1800" u="sng">
                <a:latin typeface="Nunito"/>
                <a:ea typeface="Nunito"/>
                <a:cs typeface="Nunito"/>
                <a:sym typeface="Nunito"/>
              </a:rPr>
              <a:t>saw</a:t>
            </a:r>
            <a:r>
              <a:rPr b="1" i="1" lang="en-IN" sz="1800">
                <a:latin typeface="Nunito"/>
                <a:ea typeface="Nunito"/>
                <a:cs typeface="Nunito"/>
                <a:sym typeface="Nunito"/>
              </a:rPr>
              <a:t> a baby giraffe, a lion, and a </a:t>
            </a:r>
            <a:r>
              <a:rPr b="1" i="1" lang="en-IN" sz="1800" u="sng">
                <a:latin typeface="Nunito"/>
                <a:ea typeface="Nunito"/>
                <a:cs typeface="Nunito"/>
                <a:sym typeface="Nunito"/>
              </a:rPr>
              <a:t>flock</a:t>
            </a:r>
            <a:r>
              <a:rPr b="1" i="1" lang="en-IN" sz="1800">
                <a:latin typeface="Nunito"/>
                <a:ea typeface="Nunito"/>
                <a:cs typeface="Nunito"/>
                <a:sym typeface="Nunito"/>
              </a:rPr>
              <a:t> of colorful tropical </a:t>
            </a:r>
            <a:r>
              <a:rPr b="1" i="1" lang="en-IN" sz="1800" u="sng">
                <a:latin typeface="Nunito"/>
                <a:ea typeface="Nunito"/>
                <a:cs typeface="Nunito"/>
                <a:sym typeface="Nunito"/>
              </a:rPr>
              <a:t>birds</a:t>
            </a:r>
            <a:r>
              <a:rPr b="1" i="1" lang="en-IN" sz="1800">
                <a:latin typeface="Nunito"/>
                <a:ea typeface="Nunito"/>
                <a:cs typeface="Nunito"/>
                <a:sym typeface="Nunito"/>
              </a:rPr>
              <a:t>.</a:t>
            </a:r>
            <a:r>
              <a:rPr b="1" lang="en-IN" sz="1800">
                <a:latin typeface="Nunito"/>
                <a:ea typeface="Nunito"/>
                <a:cs typeface="Nunito"/>
                <a:sym typeface="Nunito"/>
              </a:rPr>
              <a:t> </a:t>
            </a:r>
            <a:endParaRPr b="1" sz="1800">
              <a:latin typeface="Nunito"/>
              <a:ea typeface="Nunito"/>
              <a:cs typeface="Nunito"/>
              <a:sym typeface="Nunito"/>
            </a:endParaRPr>
          </a:p>
          <a:p>
            <a:pPr indent="-342900" lvl="0" marL="914400" rtl="0" algn="l">
              <a:lnSpc>
                <a:spcPct val="107916"/>
              </a:lnSpc>
              <a:spcBef>
                <a:spcPts val="0"/>
              </a:spcBef>
              <a:spcAft>
                <a:spcPts val="0"/>
              </a:spcAft>
              <a:buSzPts val="1800"/>
              <a:buFont typeface="Nunito"/>
              <a:buChar char="○"/>
            </a:pPr>
            <a:r>
              <a:rPr lang="en-IN" sz="1800">
                <a:latin typeface="Nunito"/>
                <a:ea typeface="Nunito"/>
                <a:cs typeface="Nunito"/>
                <a:sym typeface="Nunito"/>
              </a:rPr>
              <a:t>Extractive Summary: </a:t>
            </a:r>
            <a:r>
              <a:rPr b="1" i="1" lang="en-IN" sz="1800">
                <a:latin typeface="Nunito"/>
                <a:ea typeface="Nunito"/>
                <a:cs typeface="Nunito"/>
                <a:sym typeface="Nunito"/>
              </a:rPr>
              <a:t>Alice and Bob visit the zoo. saw a flock of birds.</a:t>
            </a:r>
            <a:endParaRPr b="1" i="1" sz="1800">
              <a:latin typeface="Nunito"/>
              <a:ea typeface="Nunito"/>
              <a:cs typeface="Nunito"/>
              <a:sym typeface="Nunito"/>
            </a:endParaRPr>
          </a:p>
          <a:p>
            <a:pPr indent="0" lvl="0" marL="457200" marR="0" rtl="0" algn="l">
              <a:lnSpc>
                <a:spcPct val="100000"/>
              </a:lnSpc>
              <a:spcBef>
                <a:spcPts val="800"/>
              </a:spcBef>
              <a:spcAft>
                <a:spcPts val="0"/>
              </a:spcAft>
              <a:buNone/>
            </a:pPr>
            <a:r>
              <a:t/>
            </a:r>
            <a:endParaRPr>
              <a:latin typeface="Nunito"/>
              <a:ea typeface="Nunito"/>
              <a:cs typeface="Nunito"/>
              <a:sym typeface="Nunito"/>
            </a:endParaRPr>
          </a:p>
          <a:p>
            <a:pPr indent="0" lvl="0" marL="457200" marR="0" rtl="0" algn="r">
              <a:lnSpc>
                <a:spcPct val="100000"/>
              </a:lnSpc>
              <a:spcBef>
                <a:spcPts val="480"/>
              </a:spcBef>
              <a:spcAft>
                <a:spcPts val="0"/>
              </a:spcAft>
              <a:buNone/>
            </a:pPr>
            <a:r>
              <a:t/>
            </a:r>
            <a:endParaRPr>
              <a:latin typeface="Nunito"/>
              <a:ea typeface="Nunito"/>
              <a:cs typeface="Nunito"/>
              <a:sym typeface="Nunito"/>
            </a:endParaRPr>
          </a:p>
        </p:txBody>
      </p:sp>
      <p:sp>
        <p:nvSpPr>
          <p:cNvPr id="153" name="Google Shape;153;g5e0da9e940_1_34"/>
          <p:cNvSpPr txBox="1"/>
          <p:nvPr>
            <p:ph idx="10" type="dt"/>
          </p:nvPr>
        </p:nvSpPr>
        <p:spPr>
          <a:xfrm>
            <a:off x="457200" y="6381396"/>
            <a:ext cx="21336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7/20/2019</a:t>
            </a:r>
            <a:endParaRPr b="0" i="0" sz="1050" u="none" cap="none" strike="noStrike">
              <a:solidFill>
                <a:srgbClr val="888888"/>
              </a:solidFill>
              <a:latin typeface="Calibri"/>
              <a:ea typeface="Calibri"/>
              <a:cs typeface="Calibri"/>
              <a:sym typeface="Calibri"/>
            </a:endParaRPr>
          </a:p>
        </p:txBody>
      </p:sp>
      <p:sp>
        <p:nvSpPr>
          <p:cNvPr id="154" name="Google Shape;154;g5e0da9e940_1_34"/>
          <p:cNvSpPr txBox="1"/>
          <p:nvPr>
            <p:ph idx="11" type="ftr"/>
          </p:nvPr>
        </p:nvSpPr>
        <p:spPr>
          <a:xfrm>
            <a:off x="3122488" y="6373546"/>
            <a:ext cx="28956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IN" sz="1050" u="none" cap="none" strike="noStrike">
                <a:solidFill>
                  <a:srgbClr val="888888"/>
                </a:solidFill>
                <a:latin typeface="Calibri"/>
                <a:ea typeface="Calibri"/>
                <a:cs typeface="Calibri"/>
                <a:sym typeface="Calibri"/>
              </a:rPr>
              <a:t>Computer Engineering Dept. MPSTME, Mumbai Campus </a:t>
            </a:r>
            <a:endParaRPr b="0" i="0" sz="1050" u="none" cap="none" strike="noStrike">
              <a:solidFill>
                <a:srgbClr val="888888"/>
              </a:solidFill>
              <a:latin typeface="Calibri"/>
              <a:ea typeface="Calibri"/>
              <a:cs typeface="Calibri"/>
              <a:sym typeface="Calibri"/>
            </a:endParaRPr>
          </a:p>
        </p:txBody>
      </p:sp>
      <p:sp>
        <p:nvSpPr>
          <p:cNvPr id="155" name="Google Shape;155;g5e0da9e940_1_34"/>
          <p:cNvSpPr txBox="1"/>
          <p:nvPr>
            <p:ph idx="12" type="sldNum"/>
          </p:nvPr>
        </p:nvSpPr>
        <p:spPr>
          <a:xfrm>
            <a:off x="6553200" y="6373546"/>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50"/>
              <a:buFont typeface="Arial"/>
              <a:buNone/>
            </a:pPr>
            <a:fld id="{00000000-1234-1234-1234-123412341234}" type="slidenum">
              <a:rPr b="0" i="0" lang="en-IN" sz="1050" u="none" cap="none" strike="noStrike">
                <a:solidFill>
                  <a:srgbClr val="888888"/>
                </a:solidFill>
                <a:latin typeface="Calibri"/>
                <a:ea typeface="Calibri"/>
                <a:cs typeface="Calibri"/>
                <a:sym typeface="Calibri"/>
              </a:rPr>
              <a:t>‹#›</a:t>
            </a:fld>
            <a:endParaRPr b="0" i="0" sz="105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Shubha Puthran</dc:creator>
</cp:coreProperties>
</file>