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70" r:id="rId15"/>
    <p:sldId id="271"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14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797CF-BCEF-4133-BB42-3C768762AD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34021E-A708-473E-9964-7DDAA00D198F}">
      <dgm:prSet/>
      <dgm:spPr/>
      <dgm:t>
        <a:bodyPr/>
        <a:lstStyle/>
        <a:p>
          <a:r>
            <a:rPr lang="en-US" dirty="0"/>
            <a:t>Android application to collect accelerometer data</a:t>
          </a:r>
        </a:p>
      </dgm:t>
    </dgm:pt>
    <dgm:pt modelId="{628CC871-C267-4107-888C-0471E31BBD35}" type="parTrans" cxnId="{FF104131-3860-42C7-86DE-3B902D53F212}">
      <dgm:prSet/>
      <dgm:spPr/>
      <dgm:t>
        <a:bodyPr/>
        <a:lstStyle/>
        <a:p>
          <a:endParaRPr lang="en-US"/>
        </a:p>
      </dgm:t>
    </dgm:pt>
    <dgm:pt modelId="{6FAB53C5-C927-4CB8-9A9D-C215E4E32032}" type="sibTrans" cxnId="{FF104131-3860-42C7-86DE-3B902D53F212}">
      <dgm:prSet/>
      <dgm:spPr/>
      <dgm:t>
        <a:bodyPr/>
        <a:lstStyle/>
        <a:p>
          <a:endParaRPr lang="en-US"/>
        </a:p>
      </dgm:t>
    </dgm:pt>
    <dgm:pt modelId="{77F3B7E1-6D28-4C65-B263-9CD0615FECB2}">
      <dgm:prSet/>
      <dgm:spPr/>
      <dgm:t>
        <a:bodyPr/>
        <a:lstStyle/>
        <a:p>
          <a:r>
            <a:rPr lang="it-IT" dirty="0"/>
            <a:t>Finger </a:t>
          </a:r>
          <a:r>
            <a:rPr lang="it-IT" dirty="0" err="1"/>
            <a:t>oximeter</a:t>
          </a:r>
          <a:r>
            <a:rPr lang="it-IT" dirty="0"/>
            <a:t> for </a:t>
          </a:r>
          <a:r>
            <a:rPr lang="it-IT" dirty="0" err="1"/>
            <a:t>heartbeat</a:t>
          </a:r>
          <a:endParaRPr lang="en-US" dirty="0"/>
        </a:p>
      </dgm:t>
    </dgm:pt>
    <dgm:pt modelId="{413FB00C-1601-4DC3-B5A4-FF8EEE13285E}" type="parTrans" cxnId="{D4545070-4C64-4E60-9540-FB0A8B682985}">
      <dgm:prSet/>
      <dgm:spPr/>
      <dgm:t>
        <a:bodyPr/>
        <a:lstStyle/>
        <a:p>
          <a:endParaRPr lang="en-US"/>
        </a:p>
      </dgm:t>
    </dgm:pt>
    <dgm:pt modelId="{B9006A45-B12C-4755-92E3-7A64C865BB4D}" type="sibTrans" cxnId="{D4545070-4C64-4E60-9540-FB0A8B682985}">
      <dgm:prSet/>
      <dgm:spPr/>
      <dgm:t>
        <a:bodyPr/>
        <a:lstStyle/>
        <a:p>
          <a:endParaRPr lang="en-US"/>
        </a:p>
      </dgm:t>
    </dgm:pt>
    <dgm:pt modelId="{8E57AD83-F4D3-4057-BB42-DC04056D9DFD}" type="pres">
      <dgm:prSet presAssocID="{0A9797CF-BCEF-4133-BB42-3C768762ADC2}" presName="root" presStyleCnt="0">
        <dgm:presLayoutVars>
          <dgm:dir/>
          <dgm:resizeHandles val="exact"/>
        </dgm:presLayoutVars>
      </dgm:prSet>
      <dgm:spPr/>
    </dgm:pt>
    <dgm:pt modelId="{C2A7E394-8863-4CDB-8ED3-72255A89F285}" type="pres">
      <dgm:prSet presAssocID="{C234021E-A708-473E-9964-7DDAA00D198F}" presName="compNode" presStyleCnt="0"/>
      <dgm:spPr/>
    </dgm:pt>
    <dgm:pt modelId="{078F8AD9-3942-4C3C-B8F9-0225B4A919FF}" type="pres">
      <dgm:prSet presAssocID="{C234021E-A708-473E-9964-7DDAA00D19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E847102-B9F2-4C17-B0CB-5B7680A37361}" type="pres">
      <dgm:prSet presAssocID="{C234021E-A708-473E-9964-7DDAA00D198F}" presName="spaceRect" presStyleCnt="0"/>
      <dgm:spPr/>
    </dgm:pt>
    <dgm:pt modelId="{6A4DB561-6FE7-4E15-BE21-12CD2EBE198E}" type="pres">
      <dgm:prSet presAssocID="{C234021E-A708-473E-9964-7DDAA00D198F}" presName="textRect" presStyleLbl="revTx" presStyleIdx="0" presStyleCnt="2">
        <dgm:presLayoutVars>
          <dgm:chMax val="1"/>
          <dgm:chPref val="1"/>
        </dgm:presLayoutVars>
      </dgm:prSet>
      <dgm:spPr/>
    </dgm:pt>
    <dgm:pt modelId="{F12C6C8E-C323-4F0E-BC98-CF12F3F3B4A2}" type="pres">
      <dgm:prSet presAssocID="{6FAB53C5-C927-4CB8-9A9D-C215E4E32032}" presName="sibTrans" presStyleCnt="0"/>
      <dgm:spPr/>
    </dgm:pt>
    <dgm:pt modelId="{B82AE3D6-F14E-4AEC-8506-F2F1F911DC39}" type="pres">
      <dgm:prSet presAssocID="{77F3B7E1-6D28-4C65-B263-9CD0615FECB2}" presName="compNode" presStyleCnt="0"/>
      <dgm:spPr/>
    </dgm:pt>
    <dgm:pt modelId="{AFF9F445-5268-4DB4-9E80-DDB4CB87595D}" type="pres">
      <dgm:prSet presAssocID="{77F3B7E1-6D28-4C65-B263-9CD0615FEC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ttito cardiaco"/>
        </a:ext>
      </dgm:extLst>
    </dgm:pt>
    <dgm:pt modelId="{5052CEAD-D0BD-47D5-B23D-0401820DE887}" type="pres">
      <dgm:prSet presAssocID="{77F3B7E1-6D28-4C65-B263-9CD0615FECB2}" presName="spaceRect" presStyleCnt="0"/>
      <dgm:spPr/>
    </dgm:pt>
    <dgm:pt modelId="{240F754E-D56E-407E-96D0-0B2A068B3A7A}" type="pres">
      <dgm:prSet presAssocID="{77F3B7E1-6D28-4C65-B263-9CD0615FECB2}" presName="textRect" presStyleLbl="revTx" presStyleIdx="1" presStyleCnt="2">
        <dgm:presLayoutVars>
          <dgm:chMax val="1"/>
          <dgm:chPref val="1"/>
        </dgm:presLayoutVars>
      </dgm:prSet>
      <dgm:spPr/>
    </dgm:pt>
  </dgm:ptLst>
  <dgm:cxnLst>
    <dgm:cxn modelId="{7673631E-4974-4CCB-8D3B-2417AF2BDF1A}" type="presOf" srcId="{C234021E-A708-473E-9964-7DDAA00D198F}" destId="{6A4DB561-6FE7-4E15-BE21-12CD2EBE198E}" srcOrd="0" destOrd="0" presId="urn:microsoft.com/office/officeart/2018/2/layout/IconLabelList"/>
    <dgm:cxn modelId="{CE06CC2C-F3AE-4DF9-B72B-E2D92FF8D09B}" type="presOf" srcId="{0A9797CF-BCEF-4133-BB42-3C768762ADC2}" destId="{8E57AD83-F4D3-4057-BB42-DC04056D9DFD}" srcOrd="0" destOrd="0" presId="urn:microsoft.com/office/officeart/2018/2/layout/IconLabelList"/>
    <dgm:cxn modelId="{FF104131-3860-42C7-86DE-3B902D53F212}" srcId="{0A9797CF-BCEF-4133-BB42-3C768762ADC2}" destId="{C234021E-A708-473E-9964-7DDAA00D198F}" srcOrd="0" destOrd="0" parTransId="{628CC871-C267-4107-888C-0471E31BBD35}" sibTransId="{6FAB53C5-C927-4CB8-9A9D-C215E4E32032}"/>
    <dgm:cxn modelId="{E4FBE666-6BA7-4851-B723-D3C3255E5ABB}" type="presOf" srcId="{77F3B7E1-6D28-4C65-B263-9CD0615FECB2}" destId="{240F754E-D56E-407E-96D0-0B2A068B3A7A}" srcOrd="0" destOrd="0" presId="urn:microsoft.com/office/officeart/2018/2/layout/IconLabelList"/>
    <dgm:cxn modelId="{D4545070-4C64-4E60-9540-FB0A8B682985}" srcId="{0A9797CF-BCEF-4133-BB42-3C768762ADC2}" destId="{77F3B7E1-6D28-4C65-B263-9CD0615FECB2}" srcOrd="1" destOrd="0" parTransId="{413FB00C-1601-4DC3-B5A4-FF8EEE13285E}" sibTransId="{B9006A45-B12C-4755-92E3-7A64C865BB4D}"/>
    <dgm:cxn modelId="{CB2AF8BC-BB06-4DFA-BD3D-F849E047EB0A}" type="presParOf" srcId="{8E57AD83-F4D3-4057-BB42-DC04056D9DFD}" destId="{C2A7E394-8863-4CDB-8ED3-72255A89F285}" srcOrd="0" destOrd="0" presId="urn:microsoft.com/office/officeart/2018/2/layout/IconLabelList"/>
    <dgm:cxn modelId="{5935B293-380C-4DA8-94F3-241D1304CB33}" type="presParOf" srcId="{C2A7E394-8863-4CDB-8ED3-72255A89F285}" destId="{078F8AD9-3942-4C3C-B8F9-0225B4A919FF}" srcOrd="0" destOrd="0" presId="urn:microsoft.com/office/officeart/2018/2/layout/IconLabelList"/>
    <dgm:cxn modelId="{1A396C6B-855D-46C1-A661-CEDBE3D5989F}" type="presParOf" srcId="{C2A7E394-8863-4CDB-8ED3-72255A89F285}" destId="{1E847102-B9F2-4C17-B0CB-5B7680A37361}" srcOrd="1" destOrd="0" presId="urn:microsoft.com/office/officeart/2018/2/layout/IconLabelList"/>
    <dgm:cxn modelId="{C2E398DC-E309-4BB7-9190-8F86CFB25E05}" type="presParOf" srcId="{C2A7E394-8863-4CDB-8ED3-72255A89F285}" destId="{6A4DB561-6FE7-4E15-BE21-12CD2EBE198E}" srcOrd="2" destOrd="0" presId="urn:microsoft.com/office/officeart/2018/2/layout/IconLabelList"/>
    <dgm:cxn modelId="{E0325681-7BD8-4803-9B66-95886C826895}" type="presParOf" srcId="{8E57AD83-F4D3-4057-BB42-DC04056D9DFD}" destId="{F12C6C8E-C323-4F0E-BC98-CF12F3F3B4A2}" srcOrd="1" destOrd="0" presId="urn:microsoft.com/office/officeart/2018/2/layout/IconLabelList"/>
    <dgm:cxn modelId="{AE02C2EE-874F-4138-AA4E-66B0A623E0CD}" type="presParOf" srcId="{8E57AD83-F4D3-4057-BB42-DC04056D9DFD}" destId="{B82AE3D6-F14E-4AEC-8506-F2F1F911DC39}" srcOrd="2" destOrd="0" presId="urn:microsoft.com/office/officeart/2018/2/layout/IconLabelList"/>
    <dgm:cxn modelId="{E5DAA7CB-FA67-4C55-B4FF-8A5661468A20}" type="presParOf" srcId="{B82AE3D6-F14E-4AEC-8506-F2F1F911DC39}" destId="{AFF9F445-5268-4DB4-9E80-DDB4CB87595D}" srcOrd="0" destOrd="0" presId="urn:microsoft.com/office/officeart/2018/2/layout/IconLabelList"/>
    <dgm:cxn modelId="{CA0C411A-EFF6-4D9B-B959-1B893A49CDCD}" type="presParOf" srcId="{B82AE3D6-F14E-4AEC-8506-F2F1F911DC39}" destId="{5052CEAD-D0BD-47D5-B23D-0401820DE887}" srcOrd="1" destOrd="0" presId="urn:microsoft.com/office/officeart/2018/2/layout/IconLabelList"/>
    <dgm:cxn modelId="{B68E2A21-BC63-41C0-8850-3BF00B420A37}" type="presParOf" srcId="{B82AE3D6-F14E-4AEC-8506-F2F1F911DC39}" destId="{240F754E-D56E-407E-96D0-0B2A068B3A7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09E302-ED1C-467C-9EC8-502AFC9DC61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D2DB073-C799-4F82-99C4-F95C1EDC3A90}">
      <dgm:prSet/>
      <dgm:spPr/>
      <dgm:t>
        <a:bodyPr/>
        <a:lstStyle/>
        <a:p>
          <a:r>
            <a:rPr lang="en-US" dirty="0"/>
            <a:t>During a breathing cycle 
(inhale + exhale)
 The Z-axis increases and decreases evenly and steadily over time.</a:t>
          </a:r>
        </a:p>
      </dgm:t>
    </dgm:pt>
    <dgm:pt modelId="{2DB24127-C5F4-4234-978C-F6712DA24657}" type="parTrans" cxnId="{56F598C5-B229-4D95-88D7-098AEC279446}">
      <dgm:prSet/>
      <dgm:spPr/>
      <dgm:t>
        <a:bodyPr/>
        <a:lstStyle/>
        <a:p>
          <a:endParaRPr lang="en-US"/>
        </a:p>
      </dgm:t>
    </dgm:pt>
    <dgm:pt modelId="{2EF2E100-1ABB-4E2F-A8C1-F5E307B341D4}" type="sibTrans" cxnId="{56F598C5-B229-4D95-88D7-098AEC279446}">
      <dgm:prSet/>
      <dgm:spPr/>
      <dgm:t>
        <a:bodyPr/>
        <a:lstStyle/>
        <a:p>
          <a:endParaRPr lang="en-US"/>
        </a:p>
      </dgm:t>
    </dgm:pt>
    <dgm:pt modelId="{8EE4FD1E-C472-4B4B-AC1A-6078F585F869}">
      <dgm:prSet/>
      <dgm:spPr/>
      <dgm:t>
        <a:bodyPr/>
        <a:lstStyle/>
        <a:p>
          <a:r>
            <a:rPr lang="en-US" dirty="0"/>
            <a:t>During a heartbeat, the x-axis rises and falls suddenly, generating spikes.</a:t>
          </a:r>
        </a:p>
      </dgm:t>
    </dgm:pt>
    <dgm:pt modelId="{05A032A0-DF93-4414-871D-41280EEA97DF}" type="parTrans" cxnId="{99AB1B6D-17F6-46F4-B5D9-AAA24F7265A8}">
      <dgm:prSet/>
      <dgm:spPr/>
      <dgm:t>
        <a:bodyPr/>
        <a:lstStyle/>
        <a:p>
          <a:endParaRPr lang="en-US"/>
        </a:p>
      </dgm:t>
    </dgm:pt>
    <dgm:pt modelId="{0AAA5053-7DAC-4452-A8C1-1CA005BBA3B4}" type="sibTrans" cxnId="{99AB1B6D-17F6-46F4-B5D9-AAA24F7265A8}">
      <dgm:prSet/>
      <dgm:spPr/>
      <dgm:t>
        <a:bodyPr/>
        <a:lstStyle/>
        <a:p>
          <a:endParaRPr lang="en-US"/>
        </a:p>
      </dgm:t>
    </dgm:pt>
    <dgm:pt modelId="{59AAD0B6-6CB2-423E-BC96-8E447A42CFEE}">
      <dgm:prSet/>
      <dgm:spPr/>
      <dgm:t>
        <a:bodyPr/>
        <a:lstStyle/>
        <a:p>
          <a:r>
            <a:rPr lang="it-IT" dirty="0"/>
            <a:t>I </a:t>
          </a:r>
          <a:r>
            <a:rPr lang="en-US" dirty="0"/>
            <a:t>Two phenomena of breathing and pulsation influence each other, affecting both the axes</a:t>
          </a:r>
          <a:r>
            <a:rPr lang="it-IT" dirty="0"/>
            <a:t>.</a:t>
          </a:r>
          <a:endParaRPr lang="en-US" dirty="0"/>
        </a:p>
      </dgm:t>
    </dgm:pt>
    <dgm:pt modelId="{94868996-4A1A-44CF-A741-9B352FDEDD5D}" type="parTrans" cxnId="{06DAB1E2-DC51-4C7B-B008-E64F61AE2E82}">
      <dgm:prSet/>
      <dgm:spPr/>
      <dgm:t>
        <a:bodyPr/>
        <a:lstStyle/>
        <a:p>
          <a:endParaRPr lang="en-US"/>
        </a:p>
      </dgm:t>
    </dgm:pt>
    <dgm:pt modelId="{2C69C081-1C43-493C-AE1A-901A5AA78CE9}" type="sibTrans" cxnId="{06DAB1E2-DC51-4C7B-B008-E64F61AE2E82}">
      <dgm:prSet/>
      <dgm:spPr/>
      <dgm:t>
        <a:bodyPr/>
        <a:lstStyle/>
        <a:p>
          <a:endParaRPr lang="en-US"/>
        </a:p>
      </dgm:t>
    </dgm:pt>
    <dgm:pt modelId="{9510B657-7E23-42FA-8E65-4D8BBDB0C9A9}" type="pres">
      <dgm:prSet presAssocID="{D509E302-ED1C-467C-9EC8-502AFC9DC618}" presName="root" presStyleCnt="0">
        <dgm:presLayoutVars>
          <dgm:dir/>
          <dgm:resizeHandles val="exact"/>
        </dgm:presLayoutVars>
      </dgm:prSet>
      <dgm:spPr/>
    </dgm:pt>
    <dgm:pt modelId="{B5345A97-8179-4085-B9DA-141B5AE12460}" type="pres">
      <dgm:prSet presAssocID="{6D2DB073-C799-4F82-99C4-F95C1EDC3A90}" presName="compNode" presStyleCnt="0"/>
      <dgm:spPr/>
    </dgm:pt>
    <dgm:pt modelId="{0AFD9B05-F070-4FC7-95EB-5C9857BDCA96}" type="pres">
      <dgm:prSet presAssocID="{6D2DB073-C799-4F82-99C4-F95C1EDC3A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lmoni"/>
        </a:ext>
      </dgm:extLst>
    </dgm:pt>
    <dgm:pt modelId="{84F9CBB2-4DB7-4AF2-A75E-39DD08AC56EB}" type="pres">
      <dgm:prSet presAssocID="{6D2DB073-C799-4F82-99C4-F95C1EDC3A90}" presName="spaceRect" presStyleCnt="0"/>
      <dgm:spPr/>
    </dgm:pt>
    <dgm:pt modelId="{BABF2F42-3B42-46F6-A6DB-126B7923B65A}" type="pres">
      <dgm:prSet presAssocID="{6D2DB073-C799-4F82-99C4-F95C1EDC3A90}" presName="textRect" presStyleLbl="revTx" presStyleIdx="0" presStyleCnt="3">
        <dgm:presLayoutVars>
          <dgm:chMax val="1"/>
          <dgm:chPref val="1"/>
        </dgm:presLayoutVars>
      </dgm:prSet>
      <dgm:spPr/>
    </dgm:pt>
    <dgm:pt modelId="{1DEF9CD0-A8A5-4F09-A86D-46F559F4755B}" type="pres">
      <dgm:prSet presAssocID="{2EF2E100-1ABB-4E2F-A8C1-F5E307B341D4}" presName="sibTrans" presStyleCnt="0"/>
      <dgm:spPr/>
    </dgm:pt>
    <dgm:pt modelId="{BDE3657F-172A-4C8F-8DE5-542E4E9D93F8}" type="pres">
      <dgm:prSet presAssocID="{8EE4FD1E-C472-4B4B-AC1A-6078F585F869}" presName="compNode" presStyleCnt="0"/>
      <dgm:spPr/>
    </dgm:pt>
    <dgm:pt modelId="{A9F0E37E-CE8E-47BE-9CCB-E814132CB758}" type="pres">
      <dgm:prSet presAssocID="{8EE4FD1E-C472-4B4B-AC1A-6078F585F8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with Pulse"/>
        </a:ext>
      </dgm:extLst>
    </dgm:pt>
    <dgm:pt modelId="{D73D003E-23BB-4796-B742-530C9AD4669A}" type="pres">
      <dgm:prSet presAssocID="{8EE4FD1E-C472-4B4B-AC1A-6078F585F869}" presName="spaceRect" presStyleCnt="0"/>
      <dgm:spPr/>
    </dgm:pt>
    <dgm:pt modelId="{6E5905CC-D22F-423B-9C2D-066AA6641CF6}" type="pres">
      <dgm:prSet presAssocID="{8EE4FD1E-C472-4B4B-AC1A-6078F585F869}" presName="textRect" presStyleLbl="revTx" presStyleIdx="1" presStyleCnt="3">
        <dgm:presLayoutVars>
          <dgm:chMax val="1"/>
          <dgm:chPref val="1"/>
        </dgm:presLayoutVars>
      </dgm:prSet>
      <dgm:spPr/>
    </dgm:pt>
    <dgm:pt modelId="{0EC77B97-2F11-4755-95EB-561A66801942}" type="pres">
      <dgm:prSet presAssocID="{0AAA5053-7DAC-4452-A8C1-1CA005BBA3B4}" presName="sibTrans" presStyleCnt="0"/>
      <dgm:spPr/>
    </dgm:pt>
    <dgm:pt modelId="{CB68BABB-D4A9-45BF-A62F-E155AAA90DFF}" type="pres">
      <dgm:prSet presAssocID="{59AAD0B6-6CB2-423E-BC96-8E447A42CFEE}" presName="compNode" presStyleCnt="0"/>
      <dgm:spPr/>
    </dgm:pt>
    <dgm:pt modelId="{75EBB498-5963-4CF6-8651-0B09F1A7A6F8}" type="pres">
      <dgm:prSet presAssocID="{59AAD0B6-6CB2-423E-BC96-8E447A42CF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9D23E24D-0AA2-4E65-A956-1A1862487691}" type="pres">
      <dgm:prSet presAssocID="{59AAD0B6-6CB2-423E-BC96-8E447A42CFEE}" presName="spaceRect" presStyleCnt="0"/>
      <dgm:spPr/>
    </dgm:pt>
    <dgm:pt modelId="{98E51DAF-AE88-41C1-8328-A5392FE003B2}" type="pres">
      <dgm:prSet presAssocID="{59AAD0B6-6CB2-423E-BC96-8E447A42CFEE}" presName="textRect" presStyleLbl="revTx" presStyleIdx="2" presStyleCnt="3">
        <dgm:presLayoutVars>
          <dgm:chMax val="1"/>
          <dgm:chPref val="1"/>
        </dgm:presLayoutVars>
      </dgm:prSet>
      <dgm:spPr/>
    </dgm:pt>
  </dgm:ptLst>
  <dgm:cxnLst>
    <dgm:cxn modelId="{9ECE6231-7BC9-4674-97A0-3E5D60CF7A81}" type="presOf" srcId="{6D2DB073-C799-4F82-99C4-F95C1EDC3A90}" destId="{BABF2F42-3B42-46F6-A6DB-126B7923B65A}" srcOrd="0" destOrd="0" presId="urn:microsoft.com/office/officeart/2018/2/layout/IconLabelList"/>
    <dgm:cxn modelId="{99AB1B6D-17F6-46F4-B5D9-AAA24F7265A8}" srcId="{D509E302-ED1C-467C-9EC8-502AFC9DC618}" destId="{8EE4FD1E-C472-4B4B-AC1A-6078F585F869}" srcOrd="1" destOrd="0" parTransId="{05A032A0-DF93-4414-871D-41280EEA97DF}" sibTransId="{0AAA5053-7DAC-4452-A8C1-1CA005BBA3B4}"/>
    <dgm:cxn modelId="{AA967B4D-7950-4727-B20A-6C3CA2DB83DF}" type="presOf" srcId="{D509E302-ED1C-467C-9EC8-502AFC9DC618}" destId="{9510B657-7E23-42FA-8E65-4D8BBDB0C9A9}" srcOrd="0" destOrd="0" presId="urn:microsoft.com/office/officeart/2018/2/layout/IconLabelList"/>
    <dgm:cxn modelId="{26C3C2B5-DE83-4DEF-89A5-066140FF0758}" type="presOf" srcId="{8EE4FD1E-C472-4B4B-AC1A-6078F585F869}" destId="{6E5905CC-D22F-423B-9C2D-066AA6641CF6}" srcOrd="0" destOrd="0" presId="urn:microsoft.com/office/officeart/2018/2/layout/IconLabelList"/>
    <dgm:cxn modelId="{56F598C5-B229-4D95-88D7-098AEC279446}" srcId="{D509E302-ED1C-467C-9EC8-502AFC9DC618}" destId="{6D2DB073-C799-4F82-99C4-F95C1EDC3A90}" srcOrd="0" destOrd="0" parTransId="{2DB24127-C5F4-4234-978C-F6712DA24657}" sibTransId="{2EF2E100-1ABB-4E2F-A8C1-F5E307B341D4}"/>
    <dgm:cxn modelId="{820883DD-6AE3-4E62-A4AD-CB94126C8489}" type="presOf" srcId="{59AAD0B6-6CB2-423E-BC96-8E447A42CFEE}" destId="{98E51DAF-AE88-41C1-8328-A5392FE003B2}" srcOrd="0" destOrd="0" presId="urn:microsoft.com/office/officeart/2018/2/layout/IconLabelList"/>
    <dgm:cxn modelId="{06DAB1E2-DC51-4C7B-B008-E64F61AE2E82}" srcId="{D509E302-ED1C-467C-9EC8-502AFC9DC618}" destId="{59AAD0B6-6CB2-423E-BC96-8E447A42CFEE}" srcOrd="2" destOrd="0" parTransId="{94868996-4A1A-44CF-A741-9B352FDEDD5D}" sibTransId="{2C69C081-1C43-493C-AE1A-901A5AA78CE9}"/>
    <dgm:cxn modelId="{22EE193D-D0FB-4B74-9AEE-F3136DC18534}" type="presParOf" srcId="{9510B657-7E23-42FA-8E65-4D8BBDB0C9A9}" destId="{B5345A97-8179-4085-B9DA-141B5AE12460}" srcOrd="0" destOrd="0" presId="urn:microsoft.com/office/officeart/2018/2/layout/IconLabelList"/>
    <dgm:cxn modelId="{0D65BC08-12A9-484B-98DB-3C263AAB7B54}" type="presParOf" srcId="{B5345A97-8179-4085-B9DA-141B5AE12460}" destId="{0AFD9B05-F070-4FC7-95EB-5C9857BDCA96}" srcOrd="0" destOrd="0" presId="urn:microsoft.com/office/officeart/2018/2/layout/IconLabelList"/>
    <dgm:cxn modelId="{E36EA51F-FAA5-468C-B51E-70B40848DAB4}" type="presParOf" srcId="{B5345A97-8179-4085-B9DA-141B5AE12460}" destId="{84F9CBB2-4DB7-4AF2-A75E-39DD08AC56EB}" srcOrd="1" destOrd="0" presId="urn:microsoft.com/office/officeart/2018/2/layout/IconLabelList"/>
    <dgm:cxn modelId="{0383DBDB-7D03-4C8A-9CA4-1F8301E5C1AB}" type="presParOf" srcId="{B5345A97-8179-4085-B9DA-141B5AE12460}" destId="{BABF2F42-3B42-46F6-A6DB-126B7923B65A}" srcOrd="2" destOrd="0" presId="urn:microsoft.com/office/officeart/2018/2/layout/IconLabelList"/>
    <dgm:cxn modelId="{E93A4D24-5C3F-4FD7-BEE5-58E25A3674CD}" type="presParOf" srcId="{9510B657-7E23-42FA-8E65-4D8BBDB0C9A9}" destId="{1DEF9CD0-A8A5-4F09-A86D-46F559F4755B}" srcOrd="1" destOrd="0" presId="urn:microsoft.com/office/officeart/2018/2/layout/IconLabelList"/>
    <dgm:cxn modelId="{26E93B67-9170-464A-9093-78DB70D1C7EE}" type="presParOf" srcId="{9510B657-7E23-42FA-8E65-4D8BBDB0C9A9}" destId="{BDE3657F-172A-4C8F-8DE5-542E4E9D93F8}" srcOrd="2" destOrd="0" presId="urn:microsoft.com/office/officeart/2018/2/layout/IconLabelList"/>
    <dgm:cxn modelId="{0B26B779-F213-47EC-94BD-A6CD521FDF31}" type="presParOf" srcId="{BDE3657F-172A-4C8F-8DE5-542E4E9D93F8}" destId="{A9F0E37E-CE8E-47BE-9CCB-E814132CB758}" srcOrd="0" destOrd="0" presId="urn:microsoft.com/office/officeart/2018/2/layout/IconLabelList"/>
    <dgm:cxn modelId="{B6BAEF4C-A4F8-4916-B6F2-C9F9F070BF30}" type="presParOf" srcId="{BDE3657F-172A-4C8F-8DE5-542E4E9D93F8}" destId="{D73D003E-23BB-4796-B742-530C9AD4669A}" srcOrd="1" destOrd="0" presId="urn:microsoft.com/office/officeart/2018/2/layout/IconLabelList"/>
    <dgm:cxn modelId="{9DBE469E-634D-4FAF-99E7-99A76A8F13F9}" type="presParOf" srcId="{BDE3657F-172A-4C8F-8DE5-542E4E9D93F8}" destId="{6E5905CC-D22F-423B-9C2D-066AA6641CF6}" srcOrd="2" destOrd="0" presId="urn:microsoft.com/office/officeart/2018/2/layout/IconLabelList"/>
    <dgm:cxn modelId="{74B6F162-9AD7-4B96-BEC1-3D928FBCB63E}" type="presParOf" srcId="{9510B657-7E23-42FA-8E65-4D8BBDB0C9A9}" destId="{0EC77B97-2F11-4755-95EB-561A66801942}" srcOrd="3" destOrd="0" presId="urn:microsoft.com/office/officeart/2018/2/layout/IconLabelList"/>
    <dgm:cxn modelId="{0C11D3C3-1715-440A-8764-4DA788D9E408}" type="presParOf" srcId="{9510B657-7E23-42FA-8E65-4D8BBDB0C9A9}" destId="{CB68BABB-D4A9-45BF-A62F-E155AAA90DFF}" srcOrd="4" destOrd="0" presId="urn:microsoft.com/office/officeart/2018/2/layout/IconLabelList"/>
    <dgm:cxn modelId="{317C3F63-07F5-4E75-88E4-8A1CAEAF7021}" type="presParOf" srcId="{CB68BABB-D4A9-45BF-A62F-E155AAA90DFF}" destId="{75EBB498-5963-4CF6-8651-0B09F1A7A6F8}" srcOrd="0" destOrd="0" presId="urn:microsoft.com/office/officeart/2018/2/layout/IconLabelList"/>
    <dgm:cxn modelId="{7C5D68A8-6FB5-42DE-99A8-E1DC5A13E8F0}" type="presParOf" srcId="{CB68BABB-D4A9-45BF-A62F-E155AAA90DFF}" destId="{9D23E24D-0AA2-4E65-A956-1A1862487691}" srcOrd="1" destOrd="0" presId="urn:microsoft.com/office/officeart/2018/2/layout/IconLabelList"/>
    <dgm:cxn modelId="{E9FC8BF5-F793-4FDD-8199-9E940867219D}" type="presParOf" srcId="{CB68BABB-D4A9-45BF-A62F-E155AAA90DFF}" destId="{98E51DAF-AE88-41C1-8328-A5392FE003B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F8AD9-3942-4C3C-B8F9-0225B4A919FF}">
      <dsp:nvSpPr>
        <dsp:cNvPr id="0" name=""/>
        <dsp:cNvSpPr/>
      </dsp:nvSpPr>
      <dsp:spPr>
        <a:xfrm>
          <a:off x="1789075" y="4184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DB561-6FE7-4E15-BE21-12CD2EBE198E}">
      <dsp:nvSpPr>
        <dsp:cNvPr id="0" name=""/>
        <dsp:cNvSpPr/>
      </dsp:nvSpPr>
      <dsp:spPr>
        <a:xfrm>
          <a:off x="601075" y="28326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Android application to collect accelerometer data</a:t>
          </a:r>
        </a:p>
      </dsp:txBody>
      <dsp:txXfrm>
        <a:off x="601075" y="2832675"/>
        <a:ext cx="4320000" cy="720000"/>
      </dsp:txXfrm>
    </dsp:sp>
    <dsp:sp modelId="{AFF9F445-5268-4DB4-9E80-DDB4CB87595D}">
      <dsp:nvSpPr>
        <dsp:cNvPr id="0" name=""/>
        <dsp:cNvSpPr/>
      </dsp:nvSpPr>
      <dsp:spPr>
        <a:xfrm>
          <a:off x="6865075" y="4184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F754E-D56E-407E-96D0-0B2A068B3A7A}">
      <dsp:nvSpPr>
        <dsp:cNvPr id="0" name=""/>
        <dsp:cNvSpPr/>
      </dsp:nvSpPr>
      <dsp:spPr>
        <a:xfrm>
          <a:off x="5677075" y="28326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it-IT" sz="2500" kern="1200" dirty="0"/>
            <a:t>Finger </a:t>
          </a:r>
          <a:r>
            <a:rPr lang="it-IT" sz="2500" kern="1200" dirty="0" err="1"/>
            <a:t>oximeter</a:t>
          </a:r>
          <a:r>
            <a:rPr lang="it-IT" sz="2500" kern="1200" dirty="0"/>
            <a:t> for </a:t>
          </a:r>
          <a:r>
            <a:rPr lang="it-IT" sz="2500" kern="1200" dirty="0" err="1"/>
            <a:t>heartbeat</a:t>
          </a:r>
          <a:endParaRPr lang="en-US" sz="2500" kern="1200" dirty="0"/>
        </a:p>
      </dsp:txBody>
      <dsp:txXfrm>
        <a:off x="5677075" y="2832675"/>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D9B05-F070-4FC7-95EB-5C9857BDCA96}">
      <dsp:nvSpPr>
        <dsp:cNvPr id="0" name=""/>
        <dsp:cNvSpPr/>
      </dsp:nvSpPr>
      <dsp:spPr>
        <a:xfrm>
          <a:off x="1239398" y="781175"/>
          <a:ext cx="1304895" cy="1304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F2F42-3B42-46F6-A6DB-126B7923B65A}">
      <dsp:nvSpPr>
        <dsp:cNvPr id="0" name=""/>
        <dsp:cNvSpPr/>
      </dsp:nvSpPr>
      <dsp:spPr>
        <a:xfrm>
          <a:off x="441962" y="2447425"/>
          <a:ext cx="2899768"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During a breathing cycle 
(inhale + exhale)
 The Z-axis increases and decreases evenly and steadily over time.</a:t>
          </a:r>
        </a:p>
      </dsp:txBody>
      <dsp:txXfrm>
        <a:off x="441962" y="2447425"/>
        <a:ext cx="2899768" cy="742500"/>
      </dsp:txXfrm>
    </dsp:sp>
    <dsp:sp modelId="{A9F0E37E-CE8E-47BE-9CCB-E814132CB758}">
      <dsp:nvSpPr>
        <dsp:cNvPr id="0" name=""/>
        <dsp:cNvSpPr/>
      </dsp:nvSpPr>
      <dsp:spPr>
        <a:xfrm>
          <a:off x="4646627" y="781175"/>
          <a:ext cx="1304895" cy="1304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905CC-D22F-423B-9C2D-066AA6641CF6}">
      <dsp:nvSpPr>
        <dsp:cNvPr id="0" name=""/>
        <dsp:cNvSpPr/>
      </dsp:nvSpPr>
      <dsp:spPr>
        <a:xfrm>
          <a:off x="3849190" y="2447425"/>
          <a:ext cx="2899768"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During a heartbeat, the x-axis rises and falls suddenly, generating spikes.</a:t>
          </a:r>
        </a:p>
      </dsp:txBody>
      <dsp:txXfrm>
        <a:off x="3849190" y="2447425"/>
        <a:ext cx="2899768" cy="742500"/>
      </dsp:txXfrm>
    </dsp:sp>
    <dsp:sp modelId="{75EBB498-5963-4CF6-8651-0B09F1A7A6F8}">
      <dsp:nvSpPr>
        <dsp:cNvPr id="0" name=""/>
        <dsp:cNvSpPr/>
      </dsp:nvSpPr>
      <dsp:spPr>
        <a:xfrm>
          <a:off x="8053855" y="781175"/>
          <a:ext cx="1304895" cy="1304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E51DAF-AE88-41C1-8328-A5392FE003B2}">
      <dsp:nvSpPr>
        <dsp:cNvPr id="0" name=""/>
        <dsp:cNvSpPr/>
      </dsp:nvSpPr>
      <dsp:spPr>
        <a:xfrm>
          <a:off x="7256418" y="2447425"/>
          <a:ext cx="2899768"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it-IT" sz="1100" kern="1200" dirty="0"/>
            <a:t>I </a:t>
          </a:r>
          <a:r>
            <a:rPr lang="en-US" sz="1100" kern="1200" dirty="0"/>
            <a:t>Two phenomena of breathing and pulsation influence each other, affecting both the axes</a:t>
          </a:r>
          <a:r>
            <a:rPr lang="it-IT" sz="1100" kern="1200" dirty="0"/>
            <a:t>.</a:t>
          </a:r>
          <a:endParaRPr lang="en-US" sz="1100" kern="1200" dirty="0"/>
        </a:p>
      </dsp:txBody>
      <dsp:txXfrm>
        <a:off x="7256418" y="2447425"/>
        <a:ext cx="2899768" cy="74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673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295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831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9582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44678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21893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61455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03767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27934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3628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2/21/2024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1281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2/21/2024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649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9.jpeg"/><Relationship Id="rId4" Type="http://schemas.openxmlformats.org/officeDocument/2006/relationships/diagramData" Target="../diagrams/data1.xml"/><Relationship Id="rId9" Type="http://schemas.openxmlformats.org/officeDocument/2006/relationships/image" Target="../media/image18.jp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09629-86B9-7F1B-C3F5-E1539BECFA83}"/>
              </a:ext>
            </a:extLst>
          </p:cNvPr>
          <p:cNvPicPr>
            <a:picLocks noChangeAspect="1"/>
          </p:cNvPicPr>
          <p:nvPr/>
        </p:nvPicPr>
        <p:blipFill rotWithShape="1">
          <a:blip r:embed="rId2">
            <a:alphaModFix/>
          </a:blip>
          <a:srcRect t="6206" b="3794"/>
          <a:stretch/>
        </p:blipFill>
        <p:spPr>
          <a:xfrm>
            <a:off x="20" y="10"/>
            <a:ext cx="12191980" cy="6857990"/>
          </a:xfrm>
          <a:prstGeom prst="rect">
            <a:avLst/>
          </a:prstGeom>
        </p:spPr>
      </p:pic>
      <p:sp>
        <p:nvSpPr>
          <p:cNvPr id="18" name="Freeform: Shape 17">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803CB34-EDD4-401B-9934-EAAC5C599E57}"/>
              </a:ext>
            </a:extLst>
          </p:cNvPr>
          <p:cNvSpPr>
            <a:spLocks noGrp="1"/>
          </p:cNvSpPr>
          <p:nvPr>
            <p:ph type="ctrTitle"/>
          </p:nvPr>
        </p:nvSpPr>
        <p:spPr>
          <a:xfrm>
            <a:off x="807027" y="1261872"/>
            <a:ext cx="5622528" cy="2852928"/>
          </a:xfrm>
        </p:spPr>
        <p:txBody>
          <a:bodyPr anchor="t">
            <a:normAutofit/>
          </a:bodyPr>
          <a:lstStyle/>
          <a:p>
            <a:r>
              <a:rPr lang="it-IT">
                <a:solidFill>
                  <a:srgbClr val="FFFFFF"/>
                </a:solidFill>
              </a:rPr>
              <a:t>HARR Algoritm</a:t>
            </a:r>
          </a:p>
        </p:txBody>
      </p:sp>
      <p:sp>
        <p:nvSpPr>
          <p:cNvPr id="3" name="Sottotitolo 2">
            <a:extLst>
              <a:ext uri="{FF2B5EF4-FFF2-40B4-BE49-F238E27FC236}">
                <a16:creationId xmlns:a16="http://schemas.microsoft.com/office/drawing/2014/main" id="{D25A5C14-4539-3EBF-F3A2-658107C50C77}"/>
              </a:ext>
            </a:extLst>
          </p:cNvPr>
          <p:cNvSpPr>
            <a:spLocks noGrp="1"/>
          </p:cNvSpPr>
          <p:nvPr>
            <p:ph type="subTitle" idx="1"/>
          </p:nvPr>
        </p:nvSpPr>
        <p:spPr>
          <a:xfrm>
            <a:off x="807027" y="4681727"/>
            <a:ext cx="5530513" cy="1276249"/>
          </a:xfrm>
        </p:spPr>
        <p:txBody>
          <a:bodyPr>
            <a:normAutofit/>
          </a:bodyPr>
          <a:lstStyle/>
          <a:p>
            <a:r>
              <a:rPr lang="it-IT" dirty="0">
                <a:solidFill>
                  <a:srgbClr val="FFFFFF"/>
                </a:solidFill>
              </a:rPr>
              <a:t>Heart and </a:t>
            </a:r>
            <a:r>
              <a:rPr lang="it-IT" dirty="0" err="1">
                <a:solidFill>
                  <a:srgbClr val="FFFFFF"/>
                </a:solidFill>
              </a:rPr>
              <a:t>respiration</a:t>
            </a:r>
            <a:r>
              <a:rPr lang="it-IT" dirty="0">
                <a:solidFill>
                  <a:srgbClr val="FFFFFF"/>
                </a:solidFill>
              </a:rPr>
              <a:t> rate </a:t>
            </a:r>
            <a:r>
              <a:rPr lang="it-IT" dirty="0" err="1">
                <a:solidFill>
                  <a:srgbClr val="FFFFFF"/>
                </a:solidFill>
              </a:rPr>
              <a:t>detection</a:t>
            </a:r>
            <a:r>
              <a:rPr lang="it-IT" dirty="0">
                <a:solidFill>
                  <a:srgbClr val="FFFFFF"/>
                </a:solidFill>
              </a:rPr>
              <a:t> with </a:t>
            </a:r>
            <a:r>
              <a:rPr lang="it-IT" dirty="0" err="1">
                <a:solidFill>
                  <a:srgbClr val="FFFFFF"/>
                </a:solidFill>
              </a:rPr>
              <a:t>accelerometer</a:t>
            </a:r>
            <a:endParaRPr lang="it-IT" dirty="0">
              <a:solidFill>
                <a:srgbClr val="FFFFFF"/>
              </a:solidFill>
            </a:endParaRPr>
          </a:p>
        </p:txBody>
      </p:sp>
      <p:sp>
        <p:nvSpPr>
          <p:cNvPr id="20" name="Freeform: Shape 19">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34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 calligrafia, linea, diagramma&#10;&#10;Descrizione generata automaticamente">
            <a:extLst>
              <a:ext uri="{FF2B5EF4-FFF2-40B4-BE49-F238E27FC236}">
                <a16:creationId xmlns:a16="http://schemas.microsoft.com/office/drawing/2014/main" id="{FBDE1477-61F4-687F-A0D1-DEA90DBCD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94" y="1265842"/>
            <a:ext cx="5768417" cy="4326313"/>
          </a:xfrm>
          <a:prstGeom prst="rect">
            <a:avLst/>
          </a:prstGeom>
        </p:spPr>
      </p:pic>
      <p:pic>
        <p:nvPicPr>
          <p:cNvPr id="11" name="Segnaposto contenuto 10" descr="Immagine che contiene testo, linea, Diagramma, diagramma&#10;&#10;Descrizione generata automaticamente">
            <a:extLst>
              <a:ext uri="{FF2B5EF4-FFF2-40B4-BE49-F238E27FC236}">
                <a16:creationId xmlns:a16="http://schemas.microsoft.com/office/drawing/2014/main" id="{C4ABE6F9-C7BC-44A4-253A-A708F4ACE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83689"/>
            <a:ext cx="5987494" cy="4490621"/>
          </a:xfrm>
        </p:spPr>
      </p:pic>
      <p:pic>
        <p:nvPicPr>
          <p:cNvPr id="13" name="Elemento grafico 12" descr="Freccia: diritta con riempimento a tinta unita">
            <a:extLst>
              <a:ext uri="{FF2B5EF4-FFF2-40B4-BE49-F238E27FC236}">
                <a16:creationId xmlns:a16="http://schemas.microsoft.com/office/drawing/2014/main" id="{7A10E4F2-4505-CD0A-83E3-5A3F773B07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965293" y="2416277"/>
            <a:ext cx="1469923" cy="1469923"/>
          </a:xfrm>
          <a:prstGeom prst="rect">
            <a:avLst/>
          </a:prstGeom>
        </p:spPr>
      </p:pic>
      <p:sp>
        <p:nvSpPr>
          <p:cNvPr id="2" name="Titolo 1">
            <a:extLst>
              <a:ext uri="{FF2B5EF4-FFF2-40B4-BE49-F238E27FC236}">
                <a16:creationId xmlns:a16="http://schemas.microsoft.com/office/drawing/2014/main" id="{942822EA-1526-7B9B-E299-A471A7B236E2}"/>
              </a:ext>
            </a:extLst>
          </p:cNvPr>
          <p:cNvSpPr>
            <a:spLocks noGrp="1"/>
          </p:cNvSpPr>
          <p:nvPr>
            <p:ph type="title"/>
          </p:nvPr>
        </p:nvSpPr>
        <p:spPr>
          <a:xfrm>
            <a:off x="5303076" y="3077497"/>
            <a:ext cx="1205876" cy="206477"/>
          </a:xfrm>
        </p:spPr>
        <p:txBody>
          <a:bodyPr>
            <a:noAutofit/>
          </a:bodyPr>
          <a:lstStyle/>
          <a:p>
            <a:r>
              <a:rPr lang="it-IT" sz="1200" dirty="0">
                <a:solidFill>
                  <a:schemeClr val="bg1"/>
                </a:solidFill>
              </a:rPr>
              <a:t>filter</a:t>
            </a:r>
          </a:p>
        </p:txBody>
      </p:sp>
    </p:spTree>
    <p:extLst>
      <p:ext uri="{BB962C8B-B14F-4D97-AF65-F5344CB8AC3E}">
        <p14:creationId xmlns:p14="http://schemas.microsoft.com/office/powerpoint/2010/main" val="214736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4CAADB3-F46A-089C-5DA5-6DEF9662F585}"/>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it-IT" dirty="0">
                <a:solidFill>
                  <a:srgbClr val="000000"/>
                </a:solidFill>
              </a:rPr>
              <a:t>Fourier </a:t>
            </a:r>
            <a:r>
              <a:rPr lang="it-IT" dirty="0" err="1">
                <a:solidFill>
                  <a:srgbClr val="000000"/>
                </a:solidFill>
              </a:rPr>
              <a:t>transform</a:t>
            </a:r>
            <a:endParaRPr lang="it-IT" dirty="0">
              <a:solidFill>
                <a:srgbClr val="000000"/>
              </a:solidFill>
            </a:endParaRPr>
          </a:p>
        </p:txBody>
      </p:sp>
      <p:sp>
        <p:nvSpPr>
          <p:cNvPr id="3" name="Segnaposto contenuto 2">
            <a:extLst>
              <a:ext uri="{FF2B5EF4-FFF2-40B4-BE49-F238E27FC236}">
                <a16:creationId xmlns:a16="http://schemas.microsoft.com/office/drawing/2014/main" id="{6D61E5BD-B88A-16C0-5820-EDDF22F49DBB}"/>
              </a:ext>
            </a:extLst>
          </p:cNvPr>
          <p:cNvSpPr>
            <a:spLocks/>
          </p:cNvSpPr>
          <p:nvPr/>
        </p:nvSpPr>
        <p:spPr>
          <a:xfrm>
            <a:off x="1099312" y="4421479"/>
            <a:ext cx="10015601" cy="1919335"/>
          </a:xfrm>
          <a:prstGeom prst="rect">
            <a:avLst/>
          </a:prstGeom>
        </p:spPr>
        <p:txBody>
          <a:bodyPr/>
          <a:lstStyle/>
          <a:p>
            <a:pPr defTabSz="877824">
              <a:spcAft>
                <a:spcPts val="600"/>
              </a:spcAft>
            </a:pPr>
            <a:r>
              <a:rPr lang="en-US" sz="1728" dirty="0">
                <a:solidFill>
                  <a:srgbClr val="0D0D0D"/>
                </a:solidFill>
                <a:latin typeface="Söhne"/>
              </a:rPr>
              <a:t>The application of the Fourier Transform (FFT) in this context of analyzes accelerometer data is to </a:t>
            </a:r>
            <a:r>
              <a:rPr lang="en-US" sz="1728" dirty="0" err="1">
                <a:solidFill>
                  <a:srgbClr val="0D0D0D"/>
                </a:solidFill>
                <a:latin typeface="Söhne"/>
              </a:rPr>
              <a:t>identifie</a:t>
            </a:r>
            <a:r>
              <a:rPr lang="en-US" sz="1728" dirty="0">
                <a:solidFill>
                  <a:srgbClr val="0D0D0D"/>
                </a:solidFill>
                <a:latin typeface="Söhne"/>
              </a:rPr>
              <a:t> the frequency components associated with breathing and heartbeats and is also used to filter out unwanted frequencies in the signal, for example by eliminating frequencies associated with noise or unwanted movements.</a:t>
            </a:r>
            <a:endParaRPr lang="it-IT" dirty="0"/>
          </a:p>
        </p:txBody>
      </p:sp>
      <p:pic>
        <p:nvPicPr>
          <p:cNvPr id="9" name="Immagine 8" descr="Immagine che contiene Carattere, calligrafia, testo, bianco&#10;&#10;Descrizione generata automaticamente">
            <a:extLst>
              <a:ext uri="{FF2B5EF4-FFF2-40B4-BE49-F238E27FC236}">
                <a16:creationId xmlns:a16="http://schemas.microsoft.com/office/drawing/2014/main" id="{D0845462-A674-0F4C-D8B2-D662C1FC6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955" y="2369713"/>
            <a:ext cx="4864156" cy="1453813"/>
          </a:xfrm>
          <a:prstGeom prst="rect">
            <a:avLst/>
          </a:prstGeom>
        </p:spPr>
      </p:pic>
      <p:pic>
        <p:nvPicPr>
          <p:cNvPr id="11" name="Immagine 10" descr="Immagine che contiene testo, Carattere, schermata, ricevuta&#10;&#10;Descrizione generata automaticamente">
            <a:extLst>
              <a:ext uri="{FF2B5EF4-FFF2-40B4-BE49-F238E27FC236}">
                <a16:creationId xmlns:a16="http://schemas.microsoft.com/office/drawing/2014/main" id="{426E9159-D231-DFC4-4581-6DF875D94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641" y="3338048"/>
            <a:ext cx="4015598" cy="1132489"/>
          </a:xfrm>
          <a:prstGeom prst="rect">
            <a:avLst/>
          </a:prstGeom>
        </p:spPr>
      </p:pic>
    </p:spTree>
    <p:extLst>
      <p:ext uri="{BB962C8B-B14F-4D97-AF65-F5344CB8AC3E}">
        <p14:creationId xmlns:p14="http://schemas.microsoft.com/office/powerpoint/2010/main" val="252047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0" name="Freeform: Shape 9">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2" name="Rectangle 12">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Immagine di una radiazione elettromagnetica">
            <a:extLst>
              <a:ext uri="{FF2B5EF4-FFF2-40B4-BE49-F238E27FC236}">
                <a16:creationId xmlns:a16="http://schemas.microsoft.com/office/drawing/2014/main" id="{CA299E36-6BEE-DAFC-CC89-ED3A3254A613}"/>
              </a:ext>
            </a:extLst>
          </p:cNvPr>
          <p:cNvPicPr>
            <a:picLocks noChangeAspect="1"/>
          </p:cNvPicPr>
          <p:nvPr/>
        </p:nvPicPr>
        <p:blipFill rotWithShape="1">
          <a:blip r:embed="rId4">
            <a:alphaModFix amt="50000"/>
          </a:blip>
          <a:srcRect t="9753" b="6292"/>
          <a:stretch/>
        </p:blipFill>
        <p:spPr>
          <a:xfrm>
            <a:off x="20" y="10"/>
            <a:ext cx="12191979" cy="6857989"/>
          </a:xfrm>
          <a:prstGeom prst="rect">
            <a:avLst/>
          </a:prstGeom>
        </p:spPr>
      </p:pic>
      <p:sp>
        <p:nvSpPr>
          <p:cNvPr id="2" name="Titolo 1">
            <a:extLst>
              <a:ext uri="{FF2B5EF4-FFF2-40B4-BE49-F238E27FC236}">
                <a16:creationId xmlns:a16="http://schemas.microsoft.com/office/drawing/2014/main" id="{7FBF9DC7-3B9E-65AF-75C1-374791AD7A02}"/>
              </a:ext>
            </a:extLst>
          </p:cNvPr>
          <p:cNvSpPr>
            <a:spLocks noGrp="1"/>
          </p:cNvSpPr>
          <p:nvPr>
            <p:ph type="title"/>
          </p:nvPr>
        </p:nvSpPr>
        <p:spPr>
          <a:xfrm>
            <a:off x="1600200" y="1261872"/>
            <a:ext cx="7142018" cy="2852928"/>
          </a:xfrm>
        </p:spPr>
        <p:txBody>
          <a:bodyPr vert="horz" lIns="91440" tIns="45720" rIns="91440" bIns="45720" rtlCol="0" anchor="b">
            <a:normAutofit/>
          </a:bodyPr>
          <a:lstStyle/>
          <a:p>
            <a:r>
              <a:rPr lang="en-US" sz="3600" spc="1300" dirty="0">
                <a:solidFill>
                  <a:srgbClr val="FFFFFF"/>
                </a:solidFill>
              </a:rPr>
              <a:t>Calculation of respiratory and heart rate</a:t>
            </a:r>
          </a:p>
        </p:txBody>
      </p:sp>
      <p:sp>
        <p:nvSpPr>
          <p:cNvPr id="25" name="Rectangle 16">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5">
              <a:alphaModFix amt="99000"/>
              <a:extLst>
                <a:ext uri="{96DAC541-7B7A-43D3-8B79-37D633B846F1}">
                  <asvg:svgBlip xmlns:asvg="http://schemas.microsoft.com/office/drawing/2016/SVG/main" r:embed="rId6"/>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0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4DC1FAF-8291-20A7-48AE-9C7A76B0BA74}"/>
              </a:ext>
            </a:extLst>
          </p:cNvPr>
          <p:cNvSpPr>
            <a:spLocks noGrp="1"/>
          </p:cNvSpPr>
          <p:nvPr>
            <p:ph idx="1"/>
          </p:nvPr>
        </p:nvSpPr>
        <p:spPr>
          <a:xfrm>
            <a:off x="690674" y="4342785"/>
            <a:ext cx="10357666" cy="1913604"/>
          </a:xfrm>
        </p:spPr>
        <p:txBody>
          <a:bodyPr/>
          <a:lstStyle/>
          <a:p>
            <a:r>
              <a:rPr lang="en-US" dirty="0"/>
              <a:t>Searching for peaks in the filtered signal
Calculate the period between two peaks
Calculate the frequency as the period multiplied by 60 divided by the duration of the signal</a:t>
            </a:r>
            <a:endParaRPr lang="it-IT" dirty="0"/>
          </a:p>
        </p:txBody>
      </p:sp>
      <p:sp>
        <p:nvSpPr>
          <p:cNvPr id="4" name="CasellaDiTesto 3">
            <a:extLst>
              <a:ext uri="{FF2B5EF4-FFF2-40B4-BE49-F238E27FC236}">
                <a16:creationId xmlns:a16="http://schemas.microsoft.com/office/drawing/2014/main" id="{50DA8218-CDEE-334F-AE75-AA19C6B91EEC}"/>
              </a:ext>
            </a:extLst>
          </p:cNvPr>
          <p:cNvSpPr txBox="1"/>
          <p:nvPr/>
        </p:nvSpPr>
        <p:spPr>
          <a:xfrm>
            <a:off x="7825468" y="2851354"/>
            <a:ext cx="1490986" cy="553998"/>
          </a:xfrm>
          <a:prstGeom prst="rect">
            <a:avLst/>
          </a:prstGeom>
          <a:noFill/>
        </p:spPr>
        <p:txBody>
          <a:bodyPr wrap="none" rtlCol="0">
            <a:spAutoFit/>
          </a:bodyPr>
          <a:lstStyle/>
          <a:p>
            <a:pPr algn="ctr"/>
            <a:r>
              <a:rPr lang="it-IT" dirty="0"/>
              <a:t>90 BPM</a:t>
            </a:r>
          </a:p>
          <a:p>
            <a:r>
              <a:rPr lang="it-IT" sz="1200" dirty="0"/>
              <a:t>(beats per minute)</a:t>
            </a:r>
          </a:p>
        </p:txBody>
      </p:sp>
      <p:sp>
        <p:nvSpPr>
          <p:cNvPr id="5" name="CasellaDiTesto 4">
            <a:extLst>
              <a:ext uri="{FF2B5EF4-FFF2-40B4-BE49-F238E27FC236}">
                <a16:creationId xmlns:a16="http://schemas.microsoft.com/office/drawing/2014/main" id="{D05D0871-0547-B2E0-32C4-35C537F3AF67}"/>
              </a:ext>
            </a:extLst>
          </p:cNvPr>
          <p:cNvSpPr txBox="1"/>
          <p:nvPr/>
        </p:nvSpPr>
        <p:spPr>
          <a:xfrm>
            <a:off x="2792801" y="2851354"/>
            <a:ext cx="1612622" cy="553998"/>
          </a:xfrm>
          <a:prstGeom prst="rect">
            <a:avLst/>
          </a:prstGeom>
          <a:noFill/>
        </p:spPr>
        <p:txBody>
          <a:bodyPr wrap="none" rtlCol="0">
            <a:spAutoFit/>
          </a:bodyPr>
          <a:lstStyle/>
          <a:p>
            <a:pPr algn="ctr"/>
            <a:r>
              <a:rPr lang="it-IT" dirty="0"/>
              <a:t>30 BPM</a:t>
            </a:r>
          </a:p>
          <a:p>
            <a:pPr algn="ctr"/>
            <a:r>
              <a:rPr lang="it-IT" sz="1200" dirty="0"/>
              <a:t>(</a:t>
            </a:r>
            <a:r>
              <a:rPr lang="it-IT" sz="1200" dirty="0" err="1"/>
              <a:t>breaths</a:t>
            </a:r>
            <a:r>
              <a:rPr lang="it-IT" sz="1200" dirty="0"/>
              <a:t> per minute)</a:t>
            </a:r>
          </a:p>
        </p:txBody>
      </p:sp>
      <p:pic>
        <p:nvPicPr>
          <p:cNvPr id="13" name="Immagine 12" descr="Immagine che contiene logo, simbolo, design&#10;&#10;Descrizione generata automaticamente">
            <a:extLst>
              <a:ext uri="{FF2B5EF4-FFF2-40B4-BE49-F238E27FC236}">
                <a16:creationId xmlns:a16="http://schemas.microsoft.com/office/drawing/2014/main" id="{2A2475E7-FF52-273A-D9F7-7B9C56796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82" y="675967"/>
            <a:ext cx="9133836" cy="2175387"/>
          </a:xfrm>
          <a:prstGeom prst="rect">
            <a:avLst/>
          </a:prstGeom>
        </p:spPr>
      </p:pic>
      <p:pic>
        <p:nvPicPr>
          <p:cNvPr id="15" name="Immagine 14" descr="Immagine che contiene Carattere, testo, bianco, calligrafia&#10;&#10;Descrizione generata automaticamente">
            <a:extLst>
              <a:ext uri="{FF2B5EF4-FFF2-40B4-BE49-F238E27FC236}">
                <a16:creationId xmlns:a16="http://schemas.microsoft.com/office/drawing/2014/main" id="{586D0A6F-E20E-5F48-CB65-F05DC762F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041" y="5860015"/>
            <a:ext cx="2902825" cy="644036"/>
          </a:xfrm>
          <a:prstGeom prst="rect">
            <a:avLst/>
          </a:prstGeom>
        </p:spPr>
      </p:pic>
    </p:spTree>
    <p:extLst>
      <p:ext uri="{BB962C8B-B14F-4D97-AF65-F5344CB8AC3E}">
        <p14:creationId xmlns:p14="http://schemas.microsoft.com/office/powerpoint/2010/main" val="392352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DA0817-71B2-2BFA-5A47-C87B90CCF30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685F37-DC02-5ACD-8B7B-DB8E2FAB5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BEEED1C-6BE4-4568-FB0D-597DFC8F8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E4453D8-7834-C7B0-9FAC-E87B2D099B2F}"/>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it-IT" dirty="0" err="1">
                <a:solidFill>
                  <a:srgbClr val="000000"/>
                </a:solidFill>
              </a:rPr>
              <a:t>Results</a:t>
            </a:r>
            <a:endParaRPr lang="it-IT" dirty="0">
              <a:solidFill>
                <a:srgbClr val="000000"/>
              </a:solidFill>
            </a:endParaRPr>
          </a:p>
        </p:txBody>
      </p:sp>
      <p:sp>
        <p:nvSpPr>
          <p:cNvPr id="5" name="CasellaDiTesto 4">
            <a:extLst>
              <a:ext uri="{FF2B5EF4-FFF2-40B4-BE49-F238E27FC236}">
                <a16:creationId xmlns:a16="http://schemas.microsoft.com/office/drawing/2014/main" id="{5C7A2464-4627-DD80-15EB-49AF0DB31FA4}"/>
              </a:ext>
            </a:extLst>
          </p:cNvPr>
          <p:cNvSpPr txBox="1"/>
          <p:nvPr/>
        </p:nvSpPr>
        <p:spPr>
          <a:xfrm>
            <a:off x="473063" y="3055381"/>
            <a:ext cx="3488036" cy="1200329"/>
          </a:xfrm>
          <a:prstGeom prst="rect">
            <a:avLst/>
          </a:prstGeom>
          <a:noFill/>
        </p:spPr>
        <p:txBody>
          <a:bodyPr wrap="square" rtlCol="0">
            <a:spAutoFit/>
          </a:bodyPr>
          <a:lstStyle/>
          <a:p>
            <a:r>
              <a:rPr lang="it-IT" dirty="0"/>
              <a:t>Testing:</a:t>
            </a:r>
          </a:p>
          <a:p>
            <a:r>
              <a:rPr lang="it-IT" dirty="0"/>
              <a:t>               -</a:t>
            </a:r>
            <a:r>
              <a:rPr lang="en-US" dirty="0"/>
              <a:t>10 subjects
               -2 tasks
               -100 recordings</a:t>
            </a:r>
            <a:endParaRPr lang="it-IT" dirty="0"/>
          </a:p>
        </p:txBody>
      </p:sp>
      <p:sp>
        <p:nvSpPr>
          <p:cNvPr id="4" name="CasellaDiTesto 3">
            <a:extLst>
              <a:ext uri="{FF2B5EF4-FFF2-40B4-BE49-F238E27FC236}">
                <a16:creationId xmlns:a16="http://schemas.microsoft.com/office/drawing/2014/main" id="{485F88E7-9DA1-DC98-BFAD-445C04E46EAE}"/>
              </a:ext>
            </a:extLst>
          </p:cNvPr>
          <p:cNvSpPr txBox="1"/>
          <p:nvPr/>
        </p:nvSpPr>
        <p:spPr>
          <a:xfrm>
            <a:off x="3776739" y="3055381"/>
            <a:ext cx="3941079" cy="1200329"/>
          </a:xfrm>
          <a:prstGeom prst="rect">
            <a:avLst/>
          </a:prstGeom>
          <a:noFill/>
        </p:spPr>
        <p:txBody>
          <a:bodyPr wrap="none" rtlCol="0">
            <a:spAutoFit/>
          </a:bodyPr>
          <a:lstStyle/>
          <a:p>
            <a:r>
              <a:rPr lang="en-US" dirty="0"/>
              <a:t>Influencing factors:
         -Influence of the heartbeat 
         -Positioning of the smartphone
         -Smartphone movements</a:t>
            </a:r>
            <a:endParaRPr lang="it-IT" dirty="0"/>
          </a:p>
        </p:txBody>
      </p:sp>
      <p:sp>
        <p:nvSpPr>
          <p:cNvPr id="6" name="CasellaDiTesto 5">
            <a:extLst>
              <a:ext uri="{FF2B5EF4-FFF2-40B4-BE49-F238E27FC236}">
                <a16:creationId xmlns:a16="http://schemas.microsoft.com/office/drawing/2014/main" id="{86E5809E-4487-1221-972A-1FB1065FFBE0}"/>
              </a:ext>
            </a:extLst>
          </p:cNvPr>
          <p:cNvSpPr txBox="1"/>
          <p:nvPr/>
        </p:nvSpPr>
        <p:spPr>
          <a:xfrm>
            <a:off x="247992" y="2218495"/>
            <a:ext cx="2507033" cy="461665"/>
          </a:xfrm>
          <a:prstGeom prst="rect">
            <a:avLst/>
          </a:prstGeom>
          <a:noFill/>
          <a:scene3d>
            <a:camera prst="perspectiveContrastingRightFacing"/>
            <a:lightRig rig="threePt" dir="t"/>
          </a:scene3d>
          <a:sp3d/>
        </p:spPr>
        <p:txBody>
          <a:bodyPr wrap="none" rtlCol="0">
            <a:spAutoFit/>
          </a:bodyPr>
          <a:lstStyle/>
          <a:p>
            <a:r>
              <a:rPr lang="it-IT" sz="2400" dirty="0"/>
              <a:t>60% accuratezza</a:t>
            </a:r>
          </a:p>
        </p:txBody>
      </p:sp>
      <p:sp>
        <p:nvSpPr>
          <p:cNvPr id="7" name="CasellaDiTesto 6">
            <a:extLst>
              <a:ext uri="{FF2B5EF4-FFF2-40B4-BE49-F238E27FC236}">
                <a16:creationId xmlns:a16="http://schemas.microsoft.com/office/drawing/2014/main" id="{2DAFAB9D-B720-C13E-839C-381B13B367D0}"/>
              </a:ext>
            </a:extLst>
          </p:cNvPr>
          <p:cNvSpPr txBox="1"/>
          <p:nvPr/>
        </p:nvSpPr>
        <p:spPr>
          <a:xfrm>
            <a:off x="8140306" y="2952368"/>
            <a:ext cx="3776290" cy="2308324"/>
          </a:xfrm>
          <a:prstGeom prst="rect">
            <a:avLst/>
          </a:prstGeom>
          <a:noFill/>
        </p:spPr>
        <p:txBody>
          <a:bodyPr wrap="none" rtlCol="0">
            <a:spAutoFit/>
          </a:bodyPr>
          <a:lstStyle/>
          <a:p>
            <a:r>
              <a:rPr lang="it-IT" dirty="0" err="1"/>
              <a:t>Parameters</a:t>
            </a:r>
            <a:r>
              <a:rPr lang="it-IT" dirty="0"/>
              <a:t>:
</a:t>
            </a:r>
            <a:r>
              <a:rPr lang="it-IT" sz="1400" dirty="0"/>
              <a:t>        - </a:t>
            </a:r>
            <a:r>
              <a:rPr lang="it-IT" sz="1400" dirty="0" err="1"/>
              <a:t>fs</a:t>
            </a:r>
            <a:r>
              <a:rPr lang="it-IT" sz="1400" dirty="0"/>
              <a:t>: Sampling Rate 
        - duration: Duration of the </a:t>
            </a:r>
            <a:r>
              <a:rPr lang="it-IT" sz="1400" dirty="0" err="1"/>
              <a:t>signal</a:t>
            </a:r>
            <a:r>
              <a:rPr lang="it-IT" sz="1400" dirty="0"/>
              <a:t> 
        - n: </a:t>
            </a:r>
            <a:r>
              <a:rPr lang="it-IT" sz="1400" dirty="0" err="1"/>
              <a:t>Signal</a:t>
            </a:r>
            <a:r>
              <a:rPr lang="it-IT" sz="1400" dirty="0"/>
              <a:t> </a:t>
            </a:r>
            <a:r>
              <a:rPr lang="it-IT" sz="1400" dirty="0" err="1"/>
              <a:t>length</a:t>
            </a:r>
            <a:r>
              <a:rPr lang="it-IT" sz="1400" dirty="0"/>
              <a:t> 
        - </a:t>
            </a:r>
            <a:r>
              <a:rPr lang="it-IT" sz="1400" dirty="0" err="1"/>
              <a:t>f_cutoff_resp</a:t>
            </a:r>
            <a:r>
              <a:rPr lang="it-IT" sz="1400" dirty="0"/>
              <a:t>: </a:t>
            </a:r>
            <a:r>
              <a:rPr lang="it-IT" sz="1400" dirty="0" err="1"/>
              <a:t>Cut</a:t>
            </a:r>
            <a:r>
              <a:rPr lang="it-IT" sz="1400" dirty="0"/>
              <a:t>-off frequency 
          of the low-pass filter 
         - </a:t>
            </a:r>
            <a:r>
              <a:rPr lang="it-IT" sz="1400" dirty="0" err="1"/>
              <a:t>f_cutoff_heart_low</a:t>
            </a:r>
            <a:r>
              <a:rPr lang="it-IT" sz="1400" dirty="0"/>
              <a:t>: Cutoff frequency 
            </a:t>
            </a:r>
            <a:r>
              <a:rPr lang="it-IT" sz="1400" dirty="0" err="1"/>
              <a:t>lower</a:t>
            </a:r>
            <a:r>
              <a:rPr lang="it-IT" sz="1400" dirty="0"/>
              <a:t> </a:t>
            </a:r>
            <a:r>
              <a:rPr lang="it-IT" sz="1400" dirty="0" err="1"/>
              <a:t>bandpass</a:t>
            </a:r>
            <a:r>
              <a:rPr lang="it-IT" sz="1400" dirty="0"/>
              <a:t> filter
         - </a:t>
            </a:r>
            <a:r>
              <a:rPr lang="it-IT" sz="1400" dirty="0" err="1"/>
              <a:t>f_cutoff_heart_high</a:t>
            </a:r>
            <a:r>
              <a:rPr lang="it-IT" sz="1400" dirty="0"/>
              <a:t>: Cutoff frequency 
           </a:t>
            </a:r>
            <a:r>
              <a:rPr lang="it-IT" sz="1400" dirty="0" err="1"/>
              <a:t>upper</a:t>
            </a:r>
            <a:r>
              <a:rPr lang="it-IT" sz="1400" dirty="0"/>
              <a:t> </a:t>
            </a:r>
            <a:r>
              <a:rPr lang="it-IT" sz="1400" dirty="0" err="1"/>
              <a:t>bandpass</a:t>
            </a:r>
            <a:r>
              <a:rPr lang="it-IT" sz="1400" dirty="0"/>
              <a:t> filter</a:t>
            </a:r>
          </a:p>
        </p:txBody>
      </p:sp>
    </p:spTree>
    <p:extLst>
      <p:ext uri="{BB962C8B-B14F-4D97-AF65-F5344CB8AC3E}">
        <p14:creationId xmlns:p14="http://schemas.microsoft.com/office/powerpoint/2010/main" val="155448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F97C0DE-1751-3B94-3D08-B195F9EE19B4}"/>
              </a:ext>
            </a:extLst>
          </p:cNvPr>
          <p:cNvSpPr>
            <a:spLocks noGrp="1"/>
          </p:cNvSpPr>
          <p:nvPr>
            <p:ph type="title"/>
          </p:nvPr>
        </p:nvSpPr>
        <p:spPr>
          <a:xfrm>
            <a:off x="814656" y="665389"/>
            <a:ext cx="5807818" cy="1507193"/>
          </a:xfrm>
        </p:spPr>
        <p:txBody>
          <a:bodyPr anchor="b">
            <a:normAutofit/>
          </a:bodyPr>
          <a:lstStyle/>
          <a:p>
            <a:r>
              <a:rPr lang="it-IT" dirty="0" err="1"/>
              <a:t>Conclusions</a:t>
            </a:r>
            <a:endParaRPr lang="it-IT" dirty="0"/>
          </a:p>
        </p:txBody>
      </p:sp>
      <p:sp>
        <p:nvSpPr>
          <p:cNvPr id="18" name="Rectangle 17">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egnaposto contenuto 2">
            <a:extLst>
              <a:ext uri="{FF2B5EF4-FFF2-40B4-BE49-F238E27FC236}">
                <a16:creationId xmlns:a16="http://schemas.microsoft.com/office/drawing/2014/main" id="{12DF191E-2B83-AD57-CD01-0B586A70B95C}"/>
              </a:ext>
            </a:extLst>
          </p:cNvPr>
          <p:cNvSpPr>
            <a:spLocks noGrp="1"/>
          </p:cNvSpPr>
          <p:nvPr>
            <p:ph idx="1"/>
          </p:nvPr>
        </p:nvSpPr>
        <p:spPr>
          <a:xfrm>
            <a:off x="814656" y="2400301"/>
            <a:ext cx="5568215" cy="3733800"/>
          </a:xfrm>
        </p:spPr>
        <p:txBody>
          <a:bodyPr>
            <a:normAutofit fontScale="92500"/>
          </a:bodyPr>
          <a:lstStyle/>
          <a:p>
            <a:r>
              <a:rPr lang="en-US" sz="1900" dirty="0"/>
              <a:t>Test the algorithm on a larger, more evenly distributed dataset.
The algorithm is not 100% reliable, it depends a lot on how the phone is placed and the movements of the body during signal recording.
In the future, to improve performance, this algorithm could be thought of as a signal pre-processing step to be used as a </a:t>
            </a:r>
            <a:r>
              <a:rPr lang="en-US" sz="1900" dirty="0" err="1"/>
              <a:t>feauture</a:t>
            </a:r>
            <a:r>
              <a:rPr lang="en-US" sz="1900" dirty="0"/>
              <a:t> of a neural network.</a:t>
            </a:r>
            <a:endParaRPr lang="it-IT" sz="1900" dirty="0"/>
          </a:p>
        </p:txBody>
      </p:sp>
      <p:sp>
        <p:nvSpPr>
          <p:cNvPr id="20" name="Freeform: Shape 19">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Dispositivo mobile con app">
            <a:extLst>
              <a:ext uri="{FF2B5EF4-FFF2-40B4-BE49-F238E27FC236}">
                <a16:creationId xmlns:a16="http://schemas.microsoft.com/office/drawing/2014/main" id="{0F4CFDAB-880F-39D6-EFD7-B182B78F44C1}"/>
              </a:ext>
            </a:extLst>
          </p:cNvPr>
          <p:cNvPicPr>
            <a:picLocks noChangeAspect="1"/>
          </p:cNvPicPr>
          <p:nvPr/>
        </p:nvPicPr>
        <p:blipFill rotWithShape="1">
          <a:blip r:embed="rId4"/>
          <a:srcRect l="48877" r="9307" b="1"/>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296230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3389C-AD8C-E92D-C3B1-423BE0F4847D}"/>
              </a:ext>
            </a:extLst>
          </p:cNvPr>
          <p:cNvSpPr>
            <a:spLocks noGrp="1"/>
          </p:cNvSpPr>
          <p:nvPr>
            <p:ph type="title"/>
          </p:nvPr>
        </p:nvSpPr>
        <p:spPr>
          <a:xfrm>
            <a:off x="498000" y="5459126"/>
            <a:ext cx="6722849" cy="820349"/>
          </a:xfrm>
        </p:spPr>
        <p:txBody>
          <a:bodyPr>
            <a:normAutofit fontScale="90000"/>
          </a:bodyPr>
          <a:lstStyle/>
          <a:p>
            <a:r>
              <a:rPr lang="en-US" sz="1600" dirty="0"/>
              <a:t>In the future, it will be the small</a:t>
            </a:r>
            <a:br>
              <a:rPr lang="en-US" sz="1600" dirty="0"/>
            </a:br>
            <a:r>
              <a:rPr lang="en-US" sz="1600" dirty="0"/>
              <a:t>Things to Make the Big Changes</a:t>
            </a:r>
            <a:endParaRPr lang="it-IT" sz="1600" dirty="0"/>
          </a:p>
        </p:txBody>
      </p:sp>
      <p:pic>
        <p:nvPicPr>
          <p:cNvPr id="5" name="Segnaposto contenuto 4" descr="Immagine che contiene arredo, vestiti, persona, seduto&#10;&#10;Descrizione generata automaticamente">
            <a:extLst>
              <a:ext uri="{FF2B5EF4-FFF2-40B4-BE49-F238E27FC236}">
                <a16:creationId xmlns:a16="http://schemas.microsoft.com/office/drawing/2014/main" id="{2BF11A2F-A5EB-3B5D-DBCB-03D13274E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771" y="1291273"/>
            <a:ext cx="3571875" cy="2952750"/>
          </a:xfrm>
        </p:spPr>
      </p:pic>
      <p:pic>
        <p:nvPicPr>
          <p:cNvPr id="6" name="Immagine 5" descr="Immagine che contiene silhouette, arte&#10;&#10;Descrizione generata automaticamente">
            <a:extLst>
              <a:ext uri="{FF2B5EF4-FFF2-40B4-BE49-F238E27FC236}">
                <a16:creationId xmlns:a16="http://schemas.microsoft.com/office/drawing/2014/main" id="{90AD240B-6B9A-D844-D05A-D3CC6315628A}"/>
              </a:ext>
            </a:extLst>
          </p:cNvPr>
          <p:cNvPicPr>
            <a:picLocks noChangeAspect="1"/>
          </p:cNvPicPr>
          <p:nvPr/>
        </p:nvPicPr>
        <p:blipFill rotWithShape="1">
          <a:blip r:embed="rId3">
            <a:extLst>
              <a:ext uri="{28A0092B-C50C-407E-A947-70E740481C1C}">
                <a14:useLocalDpi xmlns:a14="http://schemas.microsoft.com/office/drawing/2010/main" val="0"/>
              </a:ext>
            </a:extLst>
          </a:blip>
          <a:srcRect l="50028" t="-234" b="-4109"/>
          <a:stretch/>
        </p:blipFill>
        <p:spPr>
          <a:xfrm>
            <a:off x="8332576" y="1134981"/>
            <a:ext cx="2070918" cy="4324145"/>
          </a:xfrm>
          <a:prstGeom prst="rect">
            <a:avLst/>
          </a:prstGeom>
        </p:spPr>
      </p:pic>
      <p:pic>
        <p:nvPicPr>
          <p:cNvPr id="7" name="Immagine 6" descr="Immagine che contiene nero, oscurità&#10;&#10;Descrizione generata automaticamente">
            <a:extLst>
              <a:ext uri="{FF2B5EF4-FFF2-40B4-BE49-F238E27FC236}">
                <a16:creationId xmlns:a16="http://schemas.microsoft.com/office/drawing/2014/main" id="{E78ACB4E-7BAF-9081-3F3C-8DE578057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208911" y="2132858"/>
            <a:ext cx="489103" cy="489103"/>
          </a:xfrm>
          <a:prstGeom prst="rect">
            <a:avLst/>
          </a:prstGeom>
        </p:spPr>
      </p:pic>
      <p:pic>
        <p:nvPicPr>
          <p:cNvPr id="9" name="Elemento grafico 8" descr="Freccia: diritta con riempimento a tinta unita">
            <a:extLst>
              <a:ext uri="{FF2B5EF4-FFF2-40B4-BE49-F238E27FC236}">
                <a16:creationId xmlns:a16="http://schemas.microsoft.com/office/drawing/2014/main" id="{60A8D8B6-A9DF-1E80-0354-6EA7248872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5217945" y="1567560"/>
            <a:ext cx="2676463" cy="2676463"/>
          </a:xfrm>
          <a:prstGeom prst="rect">
            <a:avLst/>
          </a:prstGeom>
        </p:spPr>
      </p:pic>
    </p:spTree>
    <p:extLst>
      <p:ext uri="{BB962C8B-B14F-4D97-AF65-F5344CB8AC3E}">
        <p14:creationId xmlns:p14="http://schemas.microsoft.com/office/powerpoint/2010/main" val="321935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magine di una radiazione elettromagnetica">
            <a:extLst>
              <a:ext uri="{FF2B5EF4-FFF2-40B4-BE49-F238E27FC236}">
                <a16:creationId xmlns:a16="http://schemas.microsoft.com/office/drawing/2014/main" id="{F1F5357A-92A2-6B82-54F8-FCFB7DE043ED}"/>
              </a:ext>
            </a:extLst>
          </p:cNvPr>
          <p:cNvPicPr>
            <a:picLocks noChangeAspect="1"/>
          </p:cNvPicPr>
          <p:nvPr/>
        </p:nvPicPr>
        <p:blipFill rotWithShape="1">
          <a:blip r:embed="rId2"/>
          <a:srcRect l="9341" r="8230" b="2"/>
          <a:stretch/>
        </p:blipFill>
        <p:spPr>
          <a:xfrm>
            <a:off x="-1" y="1"/>
            <a:ext cx="8437419" cy="6857999"/>
          </a:xfrm>
          <a:prstGeom prst="rect">
            <a:avLst/>
          </a:prstGeom>
        </p:spPr>
      </p:pic>
      <p:sp>
        <p:nvSpPr>
          <p:cNvPr id="11" name="Freeform: Shape 10">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C9366FA-166D-18D6-D85A-FD89B2E8E9E8}"/>
              </a:ext>
            </a:extLst>
          </p:cNvPr>
          <p:cNvSpPr>
            <a:spLocks noGrp="1"/>
          </p:cNvSpPr>
          <p:nvPr>
            <p:ph type="title"/>
          </p:nvPr>
        </p:nvSpPr>
        <p:spPr>
          <a:xfrm>
            <a:off x="795014" y="3318165"/>
            <a:ext cx="5841313" cy="2653144"/>
          </a:xfrm>
        </p:spPr>
        <p:txBody>
          <a:bodyPr anchor="b">
            <a:normAutofit/>
          </a:bodyPr>
          <a:lstStyle/>
          <a:p>
            <a:r>
              <a:rPr lang="it-IT" sz="3600" dirty="0">
                <a:solidFill>
                  <a:srgbClr val="FFFFFF"/>
                </a:solidFill>
              </a:rPr>
              <a:t>The </a:t>
            </a:r>
            <a:r>
              <a:rPr lang="it-IT" sz="3600" dirty="0" err="1">
                <a:solidFill>
                  <a:srgbClr val="FFFFFF"/>
                </a:solidFill>
              </a:rPr>
              <a:t>Problem</a:t>
            </a:r>
            <a:endParaRPr lang="it-IT" sz="3600" dirty="0">
              <a:solidFill>
                <a:srgbClr val="FFFFFF"/>
              </a:solidFill>
            </a:endParaRPr>
          </a:p>
        </p:txBody>
      </p:sp>
      <p:sp>
        <p:nvSpPr>
          <p:cNvPr id="13" name="Freeform: Shape 12">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D866932F-502A-CBCA-3969-A6F399497D97}"/>
              </a:ext>
            </a:extLst>
          </p:cNvPr>
          <p:cNvSpPr>
            <a:spLocks noGrp="1"/>
          </p:cNvSpPr>
          <p:nvPr>
            <p:ph idx="1"/>
          </p:nvPr>
        </p:nvSpPr>
        <p:spPr>
          <a:xfrm>
            <a:off x="8126868" y="1226127"/>
            <a:ext cx="2960952" cy="4475017"/>
          </a:xfrm>
        </p:spPr>
        <p:txBody>
          <a:bodyPr>
            <a:normAutofit/>
          </a:bodyPr>
          <a:lstStyle/>
          <a:p>
            <a:r>
              <a:rPr lang="en-US" dirty="0">
                <a:solidFill>
                  <a:srgbClr val="000000"/>
                </a:solidFill>
              </a:rPr>
              <a:t>Find an alternative way to know your heart rate and respiratory rate using the technologies made available by modern smartphones</a:t>
            </a:r>
            <a:endParaRPr lang="it-IT" dirty="0">
              <a:solidFill>
                <a:srgbClr val="000000"/>
              </a:solidFill>
            </a:endParaRPr>
          </a:p>
        </p:txBody>
      </p:sp>
    </p:spTree>
    <p:extLst>
      <p:ext uri="{BB962C8B-B14F-4D97-AF65-F5344CB8AC3E}">
        <p14:creationId xmlns:p14="http://schemas.microsoft.com/office/powerpoint/2010/main" val="19230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diagramma, linea, schermata, Parallelo&#10;&#10;Descrizione generata automaticamente">
            <a:extLst>
              <a:ext uri="{FF2B5EF4-FFF2-40B4-BE49-F238E27FC236}">
                <a16:creationId xmlns:a16="http://schemas.microsoft.com/office/drawing/2014/main" id="{A410F97C-551E-55BC-FA08-EDA440509778}"/>
              </a:ext>
            </a:extLst>
          </p:cNvPr>
          <p:cNvPicPr>
            <a:picLocks noChangeAspect="1"/>
          </p:cNvPicPr>
          <p:nvPr/>
        </p:nvPicPr>
        <p:blipFill rotWithShape="1">
          <a:blip r:embed="rId2">
            <a:extLst>
              <a:ext uri="{28A0092B-C50C-407E-A947-70E740481C1C}">
                <a14:useLocalDpi xmlns:a14="http://schemas.microsoft.com/office/drawing/2010/main" val="0"/>
              </a:ext>
            </a:extLst>
          </a:blip>
          <a:srcRect l="-1" t="-2022" r="4" b="-4156"/>
          <a:stretch/>
        </p:blipFill>
        <p:spPr>
          <a:xfrm>
            <a:off x="308224" y="0"/>
            <a:ext cx="6893960" cy="7058345"/>
          </a:xfrm>
          <a:prstGeom prst="rect">
            <a:avLst/>
          </a:prstGeom>
        </p:spPr>
      </p:pic>
      <p:sp>
        <p:nvSpPr>
          <p:cNvPr id="23" name="Freeform: Shape 22">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96967F32-3DDF-50BA-823A-1D6C4FB31ADD}"/>
              </a:ext>
            </a:extLst>
          </p:cNvPr>
          <p:cNvSpPr>
            <a:spLocks noGrp="1"/>
          </p:cNvSpPr>
          <p:nvPr>
            <p:ph type="title"/>
          </p:nvPr>
        </p:nvSpPr>
        <p:spPr>
          <a:xfrm>
            <a:off x="795014" y="3318165"/>
            <a:ext cx="5841313" cy="2653144"/>
          </a:xfrm>
        </p:spPr>
        <p:txBody>
          <a:bodyPr anchor="b">
            <a:normAutofit/>
          </a:bodyPr>
          <a:lstStyle/>
          <a:p>
            <a:r>
              <a:rPr lang="it-IT" sz="3600" dirty="0">
                <a:solidFill>
                  <a:srgbClr val="FFFFFF"/>
                </a:solidFill>
              </a:rPr>
              <a:t>The </a:t>
            </a:r>
            <a:r>
              <a:rPr lang="it-IT" sz="3600" dirty="0" err="1">
                <a:solidFill>
                  <a:srgbClr val="FFFFFF"/>
                </a:solidFill>
              </a:rPr>
              <a:t>accelerometer</a:t>
            </a:r>
            <a:endParaRPr lang="it-IT" sz="3600" dirty="0">
              <a:solidFill>
                <a:srgbClr val="FFFFFF"/>
              </a:solidFill>
            </a:endParaRPr>
          </a:p>
        </p:txBody>
      </p:sp>
      <p:sp>
        <p:nvSpPr>
          <p:cNvPr id="25" name="Freeform: Shape 24">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D323F784-F9F7-6374-D956-D14DAC2671A2}"/>
              </a:ext>
            </a:extLst>
          </p:cNvPr>
          <p:cNvSpPr>
            <a:spLocks noGrp="1"/>
          </p:cNvSpPr>
          <p:nvPr>
            <p:ph idx="1"/>
          </p:nvPr>
        </p:nvSpPr>
        <p:spPr>
          <a:xfrm>
            <a:off x="8126868" y="1226127"/>
            <a:ext cx="2960952" cy="4475017"/>
          </a:xfrm>
        </p:spPr>
        <p:txBody>
          <a:bodyPr>
            <a:normAutofit/>
          </a:bodyPr>
          <a:lstStyle/>
          <a:p>
            <a:r>
              <a:rPr lang="en-US" dirty="0">
                <a:solidFill>
                  <a:srgbClr val="000000"/>
                </a:solidFill>
              </a:rPr>
              <a:t>The accelerometer is a device that measures the accelerations of the object on which it is placed along the three axes x, y and z</a:t>
            </a:r>
            <a:endParaRPr lang="it-IT" dirty="0">
              <a:solidFill>
                <a:srgbClr val="000000"/>
              </a:solidFill>
            </a:endParaRPr>
          </a:p>
        </p:txBody>
      </p:sp>
    </p:spTree>
    <p:extLst>
      <p:ext uri="{BB962C8B-B14F-4D97-AF65-F5344CB8AC3E}">
        <p14:creationId xmlns:p14="http://schemas.microsoft.com/office/powerpoint/2010/main" val="213297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magine 15" descr="Immagine che contiene silhouette, arte&#10;&#10;Descrizione generata automaticamente">
            <a:extLst>
              <a:ext uri="{FF2B5EF4-FFF2-40B4-BE49-F238E27FC236}">
                <a16:creationId xmlns:a16="http://schemas.microsoft.com/office/drawing/2014/main" id="{01D9ED6B-D020-8C97-3225-E5158793BF29}"/>
              </a:ext>
            </a:extLst>
          </p:cNvPr>
          <p:cNvPicPr>
            <a:picLocks noChangeAspect="1"/>
          </p:cNvPicPr>
          <p:nvPr/>
        </p:nvPicPr>
        <p:blipFill rotWithShape="1">
          <a:blip r:embed="rId2">
            <a:extLst>
              <a:ext uri="{28A0092B-C50C-407E-A947-70E740481C1C}">
                <a14:useLocalDpi xmlns:a14="http://schemas.microsoft.com/office/drawing/2010/main" val="0"/>
              </a:ext>
            </a:extLst>
          </a:blip>
          <a:srcRect l="50028" t="-234" b="-4109"/>
          <a:stretch/>
        </p:blipFill>
        <p:spPr>
          <a:xfrm>
            <a:off x="175473" y="2542763"/>
            <a:ext cx="2070918" cy="4324145"/>
          </a:xfrm>
          <a:prstGeom prst="rect">
            <a:avLst/>
          </a:prstGeom>
        </p:spPr>
      </p:pic>
      <p:sp>
        <p:nvSpPr>
          <p:cNvPr id="23" name="Freeform: Shape 22">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9782562-EDAE-45E0-7DF0-0C5A53FFA613}"/>
              </a:ext>
            </a:extLst>
          </p:cNvPr>
          <p:cNvSpPr>
            <a:spLocks noGrp="1"/>
          </p:cNvSpPr>
          <p:nvPr>
            <p:ph type="title"/>
          </p:nvPr>
        </p:nvSpPr>
        <p:spPr>
          <a:xfrm>
            <a:off x="795014" y="3318165"/>
            <a:ext cx="5841313" cy="2653144"/>
          </a:xfrm>
        </p:spPr>
        <p:txBody>
          <a:bodyPr anchor="b">
            <a:normAutofit/>
          </a:bodyPr>
          <a:lstStyle/>
          <a:p>
            <a:r>
              <a:rPr lang="it-IT" sz="3600" dirty="0">
                <a:solidFill>
                  <a:srgbClr val="FFFFFF"/>
                </a:solidFill>
              </a:rPr>
              <a:t>The idea</a:t>
            </a:r>
          </a:p>
        </p:txBody>
      </p:sp>
      <p:sp>
        <p:nvSpPr>
          <p:cNvPr id="25" name="Freeform: Shape 24">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Segnaposto contenuto 12">
            <a:extLst>
              <a:ext uri="{FF2B5EF4-FFF2-40B4-BE49-F238E27FC236}">
                <a16:creationId xmlns:a16="http://schemas.microsoft.com/office/drawing/2014/main" id="{03F5B97A-0602-9FEB-2F6D-0D04FA41A9E5}"/>
              </a:ext>
            </a:extLst>
          </p:cNvPr>
          <p:cNvSpPr>
            <a:spLocks noGrp="1"/>
          </p:cNvSpPr>
          <p:nvPr>
            <p:ph idx="1"/>
          </p:nvPr>
        </p:nvSpPr>
        <p:spPr>
          <a:xfrm>
            <a:off x="8126868" y="1226127"/>
            <a:ext cx="2960952" cy="4475017"/>
          </a:xfrm>
        </p:spPr>
        <p:txBody>
          <a:bodyPr>
            <a:normAutofit/>
          </a:bodyPr>
          <a:lstStyle/>
          <a:p>
            <a:r>
              <a:rPr lang="en-US" dirty="0">
                <a:solidFill>
                  <a:srgbClr val="000000"/>
                </a:solidFill>
              </a:rPr>
              <a:t>Place the phone on your chest in a supine position
Record micro chest movements with the accelerometer
Analyze the signal
Get your heart and breathing rate</a:t>
            </a:r>
            <a:endParaRPr lang="it-IT" dirty="0">
              <a:solidFill>
                <a:srgbClr val="000000"/>
              </a:solidFill>
            </a:endParaRPr>
          </a:p>
        </p:txBody>
      </p:sp>
      <p:pic>
        <p:nvPicPr>
          <p:cNvPr id="19" name="Immagine 18" descr="Immagine che contiene nero, oscurità&#10;&#10;Descrizione generata automaticamente">
            <a:extLst>
              <a:ext uri="{FF2B5EF4-FFF2-40B4-BE49-F238E27FC236}">
                <a16:creationId xmlns:a16="http://schemas.microsoft.com/office/drawing/2014/main" id="{F59D1409-3CB6-60FB-FDB6-8D02C9129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051808" y="3540640"/>
            <a:ext cx="489103" cy="489103"/>
          </a:xfrm>
          <a:prstGeom prst="rect">
            <a:avLst/>
          </a:prstGeom>
        </p:spPr>
      </p:pic>
      <p:pic>
        <p:nvPicPr>
          <p:cNvPr id="26" name="Immagine 25" descr="Immagine che contiene testo, linea, Diagramma, Carattere&#10;&#10;Descrizione generata automaticamente">
            <a:extLst>
              <a:ext uri="{FF2B5EF4-FFF2-40B4-BE49-F238E27FC236}">
                <a16:creationId xmlns:a16="http://schemas.microsoft.com/office/drawing/2014/main" id="{2EEDEE56-E16F-3BCE-7A0F-099A06C465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8440" y="1583068"/>
            <a:ext cx="2632710" cy="1974532"/>
          </a:xfrm>
          <a:prstGeom prst="rect">
            <a:avLst/>
          </a:prstGeom>
        </p:spPr>
      </p:pic>
      <p:pic>
        <p:nvPicPr>
          <p:cNvPr id="29" name="Immagine 28" descr="Immagine che contiene testo, schermata, Carattere, Elementi grafici&#10;&#10;Descrizione generata automaticamente">
            <a:extLst>
              <a:ext uri="{FF2B5EF4-FFF2-40B4-BE49-F238E27FC236}">
                <a16:creationId xmlns:a16="http://schemas.microsoft.com/office/drawing/2014/main" id="{5C994CC6-D42C-A033-4068-838370AF221E}"/>
              </a:ext>
            </a:extLst>
          </p:cNvPr>
          <p:cNvPicPr>
            <a:picLocks noChangeAspect="1"/>
          </p:cNvPicPr>
          <p:nvPr/>
        </p:nvPicPr>
        <p:blipFill rotWithShape="1">
          <a:blip r:embed="rId7">
            <a:extLst>
              <a:ext uri="{28A0092B-C50C-407E-A947-70E740481C1C}">
                <a14:useLocalDpi xmlns:a14="http://schemas.microsoft.com/office/drawing/2010/main" val="0"/>
              </a:ext>
            </a:extLst>
          </a:blip>
          <a:srcRect b="17935"/>
          <a:stretch/>
        </p:blipFill>
        <p:spPr>
          <a:xfrm>
            <a:off x="5462908" y="291462"/>
            <a:ext cx="2039132" cy="1563397"/>
          </a:xfrm>
          <a:prstGeom prst="rect">
            <a:avLst/>
          </a:prstGeom>
        </p:spPr>
      </p:pic>
      <p:pic>
        <p:nvPicPr>
          <p:cNvPr id="31" name="Elemento grafico 30" descr="Freccia: leggera curva con riempimento a tinta unita">
            <a:extLst>
              <a:ext uri="{FF2B5EF4-FFF2-40B4-BE49-F238E27FC236}">
                <a16:creationId xmlns:a16="http://schemas.microsoft.com/office/drawing/2014/main" id="{E313D737-E82B-F917-8FD4-1C861E3CC4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209543">
            <a:off x="2244438" y="3579782"/>
            <a:ext cx="914400" cy="914400"/>
          </a:xfrm>
          <a:prstGeom prst="rect">
            <a:avLst/>
          </a:prstGeom>
        </p:spPr>
      </p:pic>
      <p:pic>
        <p:nvPicPr>
          <p:cNvPr id="32" name="Elemento grafico 31" descr="Freccia: leggera curva con riempimento a tinta unita">
            <a:extLst>
              <a:ext uri="{FF2B5EF4-FFF2-40B4-BE49-F238E27FC236}">
                <a16:creationId xmlns:a16="http://schemas.microsoft.com/office/drawing/2014/main" id="{CF75DBB1-C91F-12EB-AD61-DA29025C75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209543">
            <a:off x="5206962" y="1892268"/>
            <a:ext cx="914400" cy="914400"/>
          </a:xfrm>
          <a:prstGeom prst="rect">
            <a:avLst/>
          </a:prstGeom>
        </p:spPr>
      </p:pic>
    </p:spTree>
    <p:extLst>
      <p:ext uri="{BB962C8B-B14F-4D97-AF65-F5344CB8AC3E}">
        <p14:creationId xmlns:p14="http://schemas.microsoft.com/office/powerpoint/2010/main" val="13657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061F812-7D51-7B0D-84D3-670D417158AC}"/>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it-IT" dirty="0">
                <a:solidFill>
                  <a:srgbClr val="000000"/>
                </a:solidFill>
              </a:rPr>
              <a:t>Data </a:t>
            </a:r>
            <a:r>
              <a:rPr lang="it-IT" dirty="0" err="1">
                <a:solidFill>
                  <a:srgbClr val="000000"/>
                </a:solidFill>
              </a:rPr>
              <a:t>collection</a:t>
            </a:r>
            <a:endParaRPr lang="it-IT" dirty="0">
              <a:solidFill>
                <a:srgbClr val="000000"/>
              </a:solidFill>
            </a:endParaRPr>
          </a:p>
        </p:txBody>
      </p:sp>
      <p:graphicFrame>
        <p:nvGraphicFramePr>
          <p:cNvPr id="5" name="Segnaposto contenuto 2">
            <a:extLst>
              <a:ext uri="{FF2B5EF4-FFF2-40B4-BE49-F238E27FC236}">
                <a16:creationId xmlns:a16="http://schemas.microsoft.com/office/drawing/2014/main" id="{9AABD0A5-356B-CBF7-5BB4-98756968F3B5}"/>
              </a:ext>
            </a:extLst>
          </p:cNvPr>
          <p:cNvGraphicFramePr>
            <a:graphicFrameLocks noGrp="1"/>
          </p:cNvGraphicFramePr>
          <p:nvPr>
            <p:ph idx="1"/>
            <p:extLst>
              <p:ext uri="{D42A27DB-BD31-4B8C-83A1-F6EECF244321}">
                <p14:modId xmlns:p14="http://schemas.microsoft.com/office/powerpoint/2010/main" val="600070050"/>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Immagine 5" descr="Immagine che contiene testo, gadget, orologio, Dispositivo elettronico&#10;&#10;Descrizione generata automaticamente">
            <a:extLst>
              <a:ext uri="{FF2B5EF4-FFF2-40B4-BE49-F238E27FC236}">
                <a16:creationId xmlns:a16="http://schemas.microsoft.com/office/drawing/2014/main" id="{509095F2-A29F-0F30-6F1E-2573BA01A4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6222" y="2869848"/>
            <a:ext cx="2528095" cy="1911321"/>
          </a:xfrm>
          <a:prstGeom prst="rect">
            <a:avLst/>
          </a:prstGeom>
        </p:spPr>
      </p:pic>
      <p:pic>
        <p:nvPicPr>
          <p:cNvPr id="8" name="Immagine 7" descr="Immagine che contiene testo, Cellulare, schermata, gadget&#10;&#10;Descrizione generata automaticamente">
            <a:extLst>
              <a:ext uri="{FF2B5EF4-FFF2-40B4-BE49-F238E27FC236}">
                <a16:creationId xmlns:a16="http://schemas.microsoft.com/office/drawing/2014/main" id="{300D19D3-F780-68B9-3109-7F39D21159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9977" y="2869848"/>
            <a:ext cx="1001039" cy="1911834"/>
          </a:xfrm>
          <a:prstGeom prst="rect">
            <a:avLst/>
          </a:prstGeom>
        </p:spPr>
      </p:pic>
    </p:spTree>
    <p:extLst>
      <p:ext uri="{BB962C8B-B14F-4D97-AF65-F5344CB8AC3E}">
        <p14:creationId xmlns:p14="http://schemas.microsoft.com/office/powerpoint/2010/main" val="106267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8BCB9A72-F9F6-FBAA-9DF4-9A82F363BDD9}"/>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it-IT" dirty="0" err="1">
                <a:solidFill>
                  <a:srgbClr val="000000"/>
                </a:solidFill>
              </a:rPr>
              <a:t>Observations</a:t>
            </a:r>
            <a:endParaRPr lang="it-IT" dirty="0">
              <a:solidFill>
                <a:srgbClr val="000000"/>
              </a:solidFill>
            </a:endParaRPr>
          </a:p>
        </p:txBody>
      </p:sp>
      <p:graphicFrame>
        <p:nvGraphicFramePr>
          <p:cNvPr id="5" name="Segnaposto contenuto 2">
            <a:extLst>
              <a:ext uri="{FF2B5EF4-FFF2-40B4-BE49-F238E27FC236}">
                <a16:creationId xmlns:a16="http://schemas.microsoft.com/office/drawing/2014/main" id="{1D29DF3C-6F77-544F-F9AC-F1D9268DFFAD}"/>
              </a:ext>
            </a:extLst>
          </p:cNvPr>
          <p:cNvGraphicFramePr>
            <a:graphicFrameLocks noGrp="1"/>
          </p:cNvGraphicFramePr>
          <p:nvPr>
            <p:ph idx="1"/>
            <p:extLst>
              <p:ext uri="{D42A27DB-BD31-4B8C-83A1-F6EECF244321}">
                <p14:modId xmlns:p14="http://schemas.microsoft.com/office/powerpoint/2010/main" val="1998639247"/>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424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Grafico su documento con penna">
            <a:extLst>
              <a:ext uri="{FF2B5EF4-FFF2-40B4-BE49-F238E27FC236}">
                <a16:creationId xmlns:a16="http://schemas.microsoft.com/office/drawing/2014/main" id="{139A1AB4-6622-3215-56B9-B1655748B87D}"/>
              </a:ext>
            </a:extLst>
          </p:cNvPr>
          <p:cNvPicPr>
            <a:picLocks noChangeAspect="1"/>
          </p:cNvPicPr>
          <p:nvPr/>
        </p:nvPicPr>
        <p:blipFill rotWithShape="1">
          <a:blip r:embed="rId2"/>
          <a:srcRect l="15799" r="2077" b="-2"/>
          <a:stretch/>
        </p:blipFill>
        <p:spPr>
          <a:xfrm>
            <a:off x="-1" y="1"/>
            <a:ext cx="8437419" cy="6857999"/>
          </a:xfrm>
          <a:prstGeom prst="rect">
            <a:avLst/>
          </a:prstGeom>
        </p:spPr>
      </p:pic>
      <p:sp>
        <p:nvSpPr>
          <p:cNvPr id="11" name="Freeform: Shape 10">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8A537DAD-401A-19EF-08EE-F7F17D799DDF}"/>
              </a:ext>
            </a:extLst>
          </p:cNvPr>
          <p:cNvSpPr>
            <a:spLocks noGrp="1"/>
          </p:cNvSpPr>
          <p:nvPr>
            <p:ph type="title"/>
          </p:nvPr>
        </p:nvSpPr>
        <p:spPr>
          <a:xfrm>
            <a:off x="795014" y="3318165"/>
            <a:ext cx="5841313" cy="2653144"/>
          </a:xfrm>
        </p:spPr>
        <p:txBody>
          <a:bodyPr anchor="b">
            <a:normAutofit/>
          </a:bodyPr>
          <a:lstStyle/>
          <a:p>
            <a:r>
              <a:rPr lang="it-IT" sz="3600" dirty="0">
                <a:solidFill>
                  <a:srgbClr val="FFFFFF"/>
                </a:solidFill>
              </a:rPr>
              <a:t>The </a:t>
            </a:r>
            <a:r>
              <a:rPr lang="it-IT" sz="3600" dirty="0" err="1">
                <a:solidFill>
                  <a:srgbClr val="FFFFFF"/>
                </a:solidFill>
              </a:rPr>
              <a:t>Algorithm</a:t>
            </a:r>
            <a:endParaRPr lang="it-IT" sz="3600" dirty="0">
              <a:solidFill>
                <a:srgbClr val="FFFFFF"/>
              </a:solidFill>
            </a:endParaRPr>
          </a:p>
        </p:txBody>
      </p:sp>
      <p:sp>
        <p:nvSpPr>
          <p:cNvPr id="13" name="Freeform: Shape 12">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egnaposto contenuto 2">
            <a:extLst>
              <a:ext uri="{FF2B5EF4-FFF2-40B4-BE49-F238E27FC236}">
                <a16:creationId xmlns:a16="http://schemas.microsoft.com/office/drawing/2014/main" id="{2DDA614C-1489-DF01-A6DC-59AB0924D9E4}"/>
              </a:ext>
            </a:extLst>
          </p:cNvPr>
          <p:cNvSpPr>
            <a:spLocks noGrp="1"/>
          </p:cNvSpPr>
          <p:nvPr>
            <p:ph idx="1"/>
          </p:nvPr>
        </p:nvSpPr>
        <p:spPr>
          <a:xfrm>
            <a:off x="7502013" y="868480"/>
            <a:ext cx="3920496" cy="5365172"/>
          </a:xfrm>
          <a:solidFill>
            <a:schemeClr val="tx1"/>
          </a:solidFill>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20000"/>
              </a:lnSpc>
              <a:buNone/>
            </a:pPr>
            <a:r>
              <a:rPr lang="en-US" sz="800" dirty="0">
                <a:solidFill>
                  <a:srgbClr val="FF0000"/>
                </a:solidFill>
              </a:rPr>
              <a:t>1. </a:t>
            </a:r>
            <a:r>
              <a:rPr lang="en-US" sz="800" dirty="0">
                <a:solidFill>
                  <a:schemeClr val="bg1"/>
                </a:solidFill>
              </a:rPr>
              <a:t>Upload the CSV file </a:t>
            </a:r>
            <a:r>
              <a:rPr lang="en-US" sz="800" dirty="0">
                <a:solidFill>
                  <a:srgbClr val="FF0000"/>
                </a:solidFill>
              </a:rPr>
              <a:t>
 2. </a:t>
            </a:r>
            <a:r>
              <a:rPr lang="en-US" sz="800" dirty="0">
                <a:solidFill>
                  <a:schemeClr val="bg1"/>
                </a:solidFill>
              </a:rPr>
              <a:t>Read Data in a correct manner</a:t>
            </a:r>
            <a:r>
              <a:rPr lang="en-US" sz="800" dirty="0">
                <a:solidFill>
                  <a:srgbClr val="FF0000"/>
                </a:solidFill>
              </a:rPr>
              <a:t>
3. </a:t>
            </a:r>
            <a:r>
              <a:rPr lang="en-US" sz="800" dirty="0">
                <a:solidFill>
                  <a:schemeClr val="bg1"/>
                </a:solidFill>
              </a:rPr>
              <a:t>Extract accelerometer data along the x, y, and z axes</a:t>
            </a:r>
            <a:r>
              <a:rPr lang="en-US" sz="800" dirty="0">
                <a:solidFill>
                  <a:srgbClr val="FF0000"/>
                </a:solidFill>
              </a:rPr>
              <a:t>
4. </a:t>
            </a:r>
            <a:r>
              <a:rPr lang="en-US" sz="800" dirty="0">
                <a:solidFill>
                  <a:schemeClr val="bg1"/>
                </a:solidFill>
              </a:rPr>
              <a:t>Filter data:
    - Applies a low-pass filter to accelerometer data along the z-axis
    - Applies a bandpass filter to accelerometer data along the x-axis</a:t>
            </a:r>
            <a:r>
              <a:rPr lang="en-US" sz="800" dirty="0">
                <a:solidFill>
                  <a:srgbClr val="FF0000"/>
                </a:solidFill>
              </a:rPr>
              <a:t>
5. </a:t>
            </a:r>
            <a:r>
              <a:rPr lang="en-US" sz="800" dirty="0">
                <a:solidFill>
                  <a:schemeClr val="bg1"/>
                </a:solidFill>
              </a:rPr>
              <a:t>Calculate the Fourier Transform:
    - Calculate frequencies
    - Calculate the Fourier transform of accelerometer data along the axis
    - Calculate the amplitude spectrum of the signal</a:t>
            </a:r>
          </a:p>
          <a:p>
            <a:pPr marL="0" indent="0">
              <a:lnSpc>
                <a:spcPct val="120000"/>
              </a:lnSpc>
              <a:buNone/>
            </a:pPr>
            <a:r>
              <a:rPr lang="en-US" sz="800" dirty="0">
                <a:solidFill>
                  <a:srgbClr val="FF0000"/>
                </a:solidFill>
              </a:rPr>
              <a:t>
6. </a:t>
            </a:r>
            <a:r>
              <a:rPr lang="en-US" sz="800" dirty="0">
                <a:solidFill>
                  <a:schemeClr val="bg1"/>
                </a:solidFill>
              </a:rPr>
              <a:t>Detect respiratory spikes on the obtained signal  along the Z-axis</a:t>
            </a:r>
            <a:r>
              <a:rPr lang="en-US" sz="800" dirty="0">
                <a:solidFill>
                  <a:srgbClr val="FF0000"/>
                </a:solidFill>
              </a:rPr>
              <a:t>
7. </a:t>
            </a:r>
            <a:r>
              <a:rPr lang="en-US" sz="800" dirty="0">
                <a:solidFill>
                  <a:schemeClr val="bg1"/>
                </a:solidFill>
              </a:rPr>
              <a:t>Detect Heart Spikes on the obtained signal along the X-Axis</a:t>
            </a:r>
            <a:r>
              <a:rPr lang="en-US" sz="800" dirty="0">
                <a:solidFill>
                  <a:srgbClr val="FF0000"/>
                </a:solidFill>
              </a:rPr>
              <a:t>
8. </a:t>
            </a:r>
            <a:r>
              <a:rPr lang="en-US" sz="800" dirty="0">
                <a:solidFill>
                  <a:schemeClr val="bg1"/>
                </a:solidFill>
              </a:rPr>
              <a:t>Calculate the breathing rate in bpm (breath par minute)</a:t>
            </a:r>
            <a:r>
              <a:rPr lang="en-US" sz="800" dirty="0">
                <a:solidFill>
                  <a:srgbClr val="FF0000"/>
                </a:solidFill>
              </a:rPr>
              <a:t>
9. </a:t>
            </a:r>
            <a:r>
              <a:rPr lang="en-US" sz="800" dirty="0">
                <a:solidFill>
                  <a:schemeClr val="bg1"/>
                </a:solidFill>
              </a:rPr>
              <a:t>Calculate the heart rate in bpm (beats par minute)</a:t>
            </a:r>
            <a:endParaRPr lang="it-IT" sz="500" dirty="0">
              <a:solidFill>
                <a:schemeClr val="bg1"/>
              </a:solidFill>
            </a:endParaRPr>
          </a:p>
        </p:txBody>
      </p:sp>
    </p:spTree>
    <p:extLst>
      <p:ext uri="{BB962C8B-B14F-4D97-AF65-F5344CB8AC3E}">
        <p14:creationId xmlns:p14="http://schemas.microsoft.com/office/powerpoint/2010/main" val="41443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819" y="659510"/>
            <a:ext cx="10699380" cy="5410200"/>
          </a:xfrm>
          <a:prstGeom prst="rect">
            <a:avLst/>
          </a:prstGeom>
          <a:ln w="38100">
            <a:noFill/>
          </a:ln>
          <a:effectLst>
            <a:outerShdw dist="190500" dir="264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C247841-AC1C-8D7C-09E2-692765D70A79}"/>
              </a:ext>
            </a:extLst>
          </p:cNvPr>
          <p:cNvSpPr>
            <a:spLocks noGrp="1"/>
          </p:cNvSpPr>
          <p:nvPr>
            <p:ph type="title"/>
          </p:nvPr>
        </p:nvSpPr>
        <p:spPr>
          <a:xfrm>
            <a:off x="1217055" y="1126902"/>
            <a:ext cx="9374746" cy="650384"/>
          </a:xfrm>
        </p:spPr>
        <p:txBody>
          <a:bodyPr anchor="ctr">
            <a:normAutofit/>
          </a:bodyPr>
          <a:lstStyle/>
          <a:p>
            <a:r>
              <a:rPr lang="it-IT" dirty="0"/>
              <a:t>Low-pass filter</a:t>
            </a:r>
          </a:p>
        </p:txBody>
      </p:sp>
      <p:sp>
        <p:nvSpPr>
          <p:cNvPr id="3" name="Segnaposto contenuto 2">
            <a:extLst>
              <a:ext uri="{FF2B5EF4-FFF2-40B4-BE49-F238E27FC236}">
                <a16:creationId xmlns:a16="http://schemas.microsoft.com/office/drawing/2014/main" id="{72CE7554-FED3-D119-39E3-B1A37111DBF7}"/>
              </a:ext>
            </a:extLst>
          </p:cNvPr>
          <p:cNvSpPr>
            <a:spLocks/>
          </p:cNvSpPr>
          <p:nvPr/>
        </p:nvSpPr>
        <p:spPr>
          <a:xfrm>
            <a:off x="1600200" y="4419447"/>
            <a:ext cx="9160100" cy="997713"/>
          </a:xfrm>
          <a:prstGeom prst="rect">
            <a:avLst/>
          </a:prstGeom>
        </p:spPr>
        <p:txBody>
          <a:bodyPr/>
          <a:lstStyle/>
          <a:p>
            <a:r>
              <a:rPr lang="en-US" dirty="0">
                <a:solidFill>
                  <a:srgbClr val="0D0D0D"/>
                </a:solidFill>
                <a:latin typeface="Söhne"/>
              </a:rPr>
              <a:t>Low-pass filtering can be used to remove high-frequency noise from a signal, allowing only the relevant low-frequency components</a:t>
            </a:r>
            <a:endParaRPr lang="it-IT" sz="1800" b="0" i="0" dirty="0">
              <a:solidFill>
                <a:srgbClr val="0D0D0D"/>
              </a:solidFill>
              <a:effectLst/>
              <a:latin typeface="Söhne"/>
            </a:endParaRPr>
          </a:p>
        </p:txBody>
      </p:sp>
      <p:pic>
        <p:nvPicPr>
          <p:cNvPr id="5" name="Immagine 4" descr="Immagine che contiene Carattere, calligrafia, bianco, testo&#10;&#10;Descrizione generata automaticamente">
            <a:extLst>
              <a:ext uri="{FF2B5EF4-FFF2-40B4-BE49-F238E27FC236}">
                <a16:creationId xmlns:a16="http://schemas.microsoft.com/office/drawing/2014/main" id="{9CF7928D-E33F-D043-00B4-D5B560D6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74559"/>
            <a:ext cx="4280246" cy="1240070"/>
          </a:xfrm>
          <a:prstGeom prst="rect">
            <a:avLst/>
          </a:prstGeom>
        </p:spPr>
      </p:pic>
      <p:pic>
        <p:nvPicPr>
          <p:cNvPr id="9" name="Immagine 8" descr="Immagine che contiene testo, Carattere, bianco, ricevuta&#10;&#10;Descrizione generata automaticamente">
            <a:extLst>
              <a:ext uri="{FF2B5EF4-FFF2-40B4-BE49-F238E27FC236}">
                <a16:creationId xmlns:a16="http://schemas.microsoft.com/office/drawing/2014/main" id="{2DAEB418-A834-203C-ED0C-56FBCDA0B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270" y="3364610"/>
            <a:ext cx="4045158" cy="736638"/>
          </a:xfrm>
          <a:prstGeom prst="rect">
            <a:avLst/>
          </a:prstGeom>
        </p:spPr>
      </p:pic>
    </p:spTree>
    <p:extLst>
      <p:ext uri="{BB962C8B-B14F-4D97-AF65-F5344CB8AC3E}">
        <p14:creationId xmlns:p14="http://schemas.microsoft.com/office/powerpoint/2010/main" val="110038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861F6220-D6B4-D37C-D32C-6F0E07E2370A}"/>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it-IT" dirty="0" err="1">
                <a:solidFill>
                  <a:srgbClr val="000000"/>
                </a:solidFill>
              </a:rPr>
              <a:t>Bandpass</a:t>
            </a:r>
            <a:r>
              <a:rPr lang="it-IT" dirty="0">
                <a:solidFill>
                  <a:srgbClr val="000000"/>
                </a:solidFill>
              </a:rPr>
              <a:t> filter</a:t>
            </a:r>
          </a:p>
        </p:txBody>
      </p:sp>
      <p:sp>
        <p:nvSpPr>
          <p:cNvPr id="3" name="Segnaposto contenuto 2">
            <a:extLst>
              <a:ext uri="{FF2B5EF4-FFF2-40B4-BE49-F238E27FC236}">
                <a16:creationId xmlns:a16="http://schemas.microsoft.com/office/drawing/2014/main" id="{EC75349C-C7FB-6605-4227-8016D9BD61D7}"/>
              </a:ext>
            </a:extLst>
          </p:cNvPr>
          <p:cNvSpPr>
            <a:spLocks noGrp="1"/>
          </p:cNvSpPr>
          <p:nvPr>
            <p:ph idx="1"/>
          </p:nvPr>
        </p:nvSpPr>
        <p:spPr>
          <a:xfrm>
            <a:off x="930349" y="4418778"/>
            <a:ext cx="8469290" cy="1730292"/>
          </a:xfrm>
        </p:spPr>
        <p:txBody>
          <a:bodyPr>
            <a:normAutofit/>
          </a:bodyPr>
          <a:lstStyle/>
          <a:p>
            <a:pPr marL="0" indent="0">
              <a:buNone/>
            </a:pPr>
            <a:r>
              <a:rPr lang="en-US" dirty="0">
                <a:latin typeface="Söhne"/>
              </a:rPr>
              <a:t>The bandpass filter is used to extract specific frequency components from a signal, eliminating both high and low frequency components</a:t>
            </a:r>
            <a:endParaRPr lang="it-IT" dirty="0"/>
          </a:p>
        </p:txBody>
      </p:sp>
      <p:pic>
        <p:nvPicPr>
          <p:cNvPr id="5" name="Immagine 4" descr="Immagine che contiene Carattere, bianco, calligrafia, linea&#10;&#10;Descrizione generata automaticamente">
            <a:extLst>
              <a:ext uri="{FF2B5EF4-FFF2-40B4-BE49-F238E27FC236}">
                <a16:creationId xmlns:a16="http://schemas.microsoft.com/office/drawing/2014/main" id="{069BFB24-B43C-D2A3-613E-403B2D493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097" y="2432072"/>
            <a:ext cx="4136413" cy="1129160"/>
          </a:xfrm>
          <a:prstGeom prst="rect">
            <a:avLst/>
          </a:prstGeom>
        </p:spPr>
      </p:pic>
      <p:pic>
        <p:nvPicPr>
          <p:cNvPr id="11" name="Immagine 10" descr="Immagine che contiene testo, Carattere, bianco, schermata&#10;&#10;Descrizione generata automaticamente">
            <a:extLst>
              <a:ext uri="{FF2B5EF4-FFF2-40B4-BE49-F238E27FC236}">
                <a16:creationId xmlns:a16="http://schemas.microsoft.com/office/drawing/2014/main" id="{471E9E47-5F51-969E-645F-CA110E94A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139" y="3230398"/>
            <a:ext cx="4146763" cy="958899"/>
          </a:xfrm>
          <a:prstGeom prst="rect">
            <a:avLst/>
          </a:prstGeom>
        </p:spPr>
      </p:pic>
    </p:spTree>
    <p:extLst>
      <p:ext uri="{BB962C8B-B14F-4D97-AF65-F5344CB8AC3E}">
        <p14:creationId xmlns:p14="http://schemas.microsoft.com/office/powerpoint/2010/main" val="2790142450"/>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213A20"/>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D"/>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D1E1F46-674B-4348-9C1A-68F928EECB19}">
  <we:reference id="wa200005566" version="3.0.0.2" store="it-IT"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401</TotalTime>
  <Words>670</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Avenir Next LT Pro</vt:lpstr>
      <vt:lpstr>Avenir Next LT Pro Light</vt:lpstr>
      <vt:lpstr>Söhne</vt:lpstr>
      <vt:lpstr>VeniceBeachVTI</vt:lpstr>
      <vt:lpstr>HARR Algoritm</vt:lpstr>
      <vt:lpstr>The Problem</vt:lpstr>
      <vt:lpstr>The accelerometer</vt:lpstr>
      <vt:lpstr>The idea</vt:lpstr>
      <vt:lpstr>Data collection</vt:lpstr>
      <vt:lpstr>Observations</vt:lpstr>
      <vt:lpstr>The Algorithm</vt:lpstr>
      <vt:lpstr>Low-pass filter</vt:lpstr>
      <vt:lpstr>Bandpass filter</vt:lpstr>
      <vt:lpstr>filter</vt:lpstr>
      <vt:lpstr>Fourier transform</vt:lpstr>
      <vt:lpstr>Calculation of respiratory and heart rate</vt:lpstr>
      <vt:lpstr>Presentazione standard di PowerPoint</vt:lpstr>
      <vt:lpstr>Results</vt:lpstr>
      <vt:lpstr>Conclusions</vt:lpstr>
      <vt:lpstr>In the future, it will be the small Things to Make the Big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 Algoritm</dc:title>
  <dc:creator>michele iodice</dc:creator>
  <cp:lastModifiedBy>michele iodice</cp:lastModifiedBy>
  <cp:revision>6</cp:revision>
  <dcterms:created xsi:type="dcterms:W3CDTF">2024-02-20T15:14:39Z</dcterms:created>
  <dcterms:modified xsi:type="dcterms:W3CDTF">2024-02-21T11:11:03Z</dcterms:modified>
</cp:coreProperties>
</file>