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797CF-BCEF-4133-BB42-3C768762AD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34021E-A708-473E-9964-7DDAA00D198F}">
      <dgm:prSet/>
      <dgm:spPr/>
      <dgm:t>
        <a:bodyPr/>
        <a:lstStyle/>
        <a:p>
          <a:r>
            <a:rPr lang="it-IT"/>
            <a:t>Applicazione android per raccogliere i dati dell’accelerometro</a:t>
          </a:r>
          <a:endParaRPr lang="en-US"/>
        </a:p>
      </dgm:t>
    </dgm:pt>
    <dgm:pt modelId="{628CC871-C267-4107-888C-0471E31BBD35}" type="parTrans" cxnId="{FF104131-3860-42C7-86DE-3B902D53F212}">
      <dgm:prSet/>
      <dgm:spPr/>
      <dgm:t>
        <a:bodyPr/>
        <a:lstStyle/>
        <a:p>
          <a:endParaRPr lang="en-US"/>
        </a:p>
      </dgm:t>
    </dgm:pt>
    <dgm:pt modelId="{6FAB53C5-C927-4CB8-9A9D-C215E4E32032}" type="sibTrans" cxnId="{FF104131-3860-42C7-86DE-3B902D53F212}">
      <dgm:prSet/>
      <dgm:spPr/>
      <dgm:t>
        <a:bodyPr/>
        <a:lstStyle/>
        <a:p>
          <a:endParaRPr lang="en-US"/>
        </a:p>
      </dgm:t>
    </dgm:pt>
    <dgm:pt modelId="{77F3B7E1-6D28-4C65-B263-9CD0615FECB2}">
      <dgm:prSet/>
      <dgm:spPr/>
      <dgm:t>
        <a:bodyPr/>
        <a:lstStyle/>
        <a:p>
          <a:r>
            <a:rPr lang="it-IT"/>
            <a:t>Finger oximeter per il battito cardiaco</a:t>
          </a:r>
          <a:endParaRPr lang="en-US"/>
        </a:p>
      </dgm:t>
    </dgm:pt>
    <dgm:pt modelId="{413FB00C-1601-4DC3-B5A4-FF8EEE13285E}" type="parTrans" cxnId="{D4545070-4C64-4E60-9540-FB0A8B682985}">
      <dgm:prSet/>
      <dgm:spPr/>
      <dgm:t>
        <a:bodyPr/>
        <a:lstStyle/>
        <a:p>
          <a:endParaRPr lang="en-US"/>
        </a:p>
      </dgm:t>
    </dgm:pt>
    <dgm:pt modelId="{B9006A45-B12C-4755-92E3-7A64C865BB4D}" type="sibTrans" cxnId="{D4545070-4C64-4E60-9540-FB0A8B682985}">
      <dgm:prSet/>
      <dgm:spPr/>
      <dgm:t>
        <a:bodyPr/>
        <a:lstStyle/>
        <a:p>
          <a:endParaRPr lang="en-US"/>
        </a:p>
      </dgm:t>
    </dgm:pt>
    <dgm:pt modelId="{8E57AD83-F4D3-4057-BB42-DC04056D9DFD}" type="pres">
      <dgm:prSet presAssocID="{0A9797CF-BCEF-4133-BB42-3C768762ADC2}" presName="root" presStyleCnt="0">
        <dgm:presLayoutVars>
          <dgm:dir/>
          <dgm:resizeHandles val="exact"/>
        </dgm:presLayoutVars>
      </dgm:prSet>
      <dgm:spPr/>
    </dgm:pt>
    <dgm:pt modelId="{C2A7E394-8863-4CDB-8ED3-72255A89F285}" type="pres">
      <dgm:prSet presAssocID="{C234021E-A708-473E-9964-7DDAA00D198F}" presName="compNode" presStyleCnt="0"/>
      <dgm:spPr/>
    </dgm:pt>
    <dgm:pt modelId="{078F8AD9-3942-4C3C-B8F9-0225B4A919FF}" type="pres">
      <dgm:prSet presAssocID="{C234021E-A708-473E-9964-7DDAA00D19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E847102-B9F2-4C17-B0CB-5B7680A37361}" type="pres">
      <dgm:prSet presAssocID="{C234021E-A708-473E-9964-7DDAA00D198F}" presName="spaceRect" presStyleCnt="0"/>
      <dgm:spPr/>
    </dgm:pt>
    <dgm:pt modelId="{6A4DB561-6FE7-4E15-BE21-12CD2EBE198E}" type="pres">
      <dgm:prSet presAssocID="{C234021E-A708-473E-9964-7DDAA00D198F}" presName="textRect" presStyleLbl="revTx" presStyleIdx="0" presStyleCnt="2">
        <dgm:presLayoutVars>
          <dgm:chMax val="1"/>
          <dgm:chPref val="1"/>
        </dgm:presLayoutVars>
      </dgm:prSet>
      <dgm:spPr/>
    </dgm:pt>
    <dgm:pt modelId="{F12C6C8E-C323-4F0E-BC98-CF12F3F3B4A2}" type="pres">
      <dgm:prSet presAssocID="{6FAB53C5-C927-4CB8-9A9D-C215E4E32032}" presName="sibTrans" presStyleCnt="0"/>
      <dgm:spPr/>
    </dgm:pt>
    <dgm:pt modelId="{B82AE3D6-F14E-4AEC-8506-F2F1F911DC39}" type="pres">
      <dgm:prSet presAssocID="{77F3B7E1-6D28-4C65-B263-9CD0615FECB2}" presName="compNode" presStyleCnt="0"/>
      <dgm:spPr/>
    </dgm:pt>
    <dgm:pt modelId="{AFF9F445-5268-4DB4-9E80-DDB4CB87595D}" type="pres">
      <dgm:prSet presAssocID="{77F3B7E1-6D28-4C65-B263-9CD0615FEC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ito cardiaco"/>
        </a:ext>
      </dgm:extLst>
    </dgm:pt>
    <dgm:pt modelId="{5052CEAD-D0BD-47D5-B23D-0401820DE887}" type="pres">
      <dgm:prSet presAssocID="{77F3B7E1-6D28-4C65-B263-9CD0615FECB2}" presName="spaceRect" presStyleCnt="0"/>
      <dgm:spPr/>
    </dgm:pt>
    <dgm:pt modelId="{240F754E-D56E-407E-96D0-0B2A068B3A7A}" type="pres">
      <dgm:prSet presAssocID="{77F3B7E1-6D28-4C65-B263-9CD0615FEC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73631E-4974-4CCB-8D3B-2417AF2BDF1A}" type="presOf" srcId="{C234021E-A708-473E-9964-7DDAA00D198F}" destId="{6A4DB561-6FE7-4E15-BE21-12CD2EBE198E}" srcOrd="0" destOrd="0" presId="urn:microsoft.com/office/officeart/2018/2/layout/IconLabelList"/>
    <dgm:cxn modelId="{CE06CC2C-F3AE-4DF9-B72B-E2D92FF8D09B}" type="presOf" srcId="{0A9797CF-BCEF-4133-BB42-3C768762ADC2}" destId="{8E57AD83-F4D3-4057-BB42-DC04056D9DFD}" srcOrd="0" destOrd="0" presId="urn:microsoft.com/office/officeart/2018/2/layout/IconLabelList"/>
    <dgm:cxn modelId="{FF104131-3860-42C7-86DE-3B902D53F212}" srcId="{0A9797CF-BCEF-4133-BB42-3C768762ADC2}" destId="{C234021E-A708-473E-9964-7DDAA00D198F}" srcOrd="0" destOrd="0" parTransId="{628CC871-C267-4107-888C-0471E31BBD35}" sibTransId="{6FAB53C5-C927-4CB8-9A9D-C215E4E32032}"/>
    <dgm:cxn modelId="{E4FBE666-6BA7-4851-B723-D3C3255E5ABB}" type="presOf" srcId="{77F3B7E1-6D28-4C65-B263-9CD0615FECB2}" destId="{240F754E-D56E-407E-96D0-0B2A068B3A7A}" srcOrd="0" destOrd="0" presId="urn:microsoft.com/office/officeart/2018/2/layout/IconLabelList"/>
    <dgm:cxn modelId="{D4545070-4C64-4E60-9540-FB0A8B682985}" srcId="{0A9797CF-BCEF-4133-BB42-3C768762ADC2}" destId="{77F3B7E1-6D28-4C65-B263-9CD0615FECB2}" srcOrd="1" destOrd="0" parTransId="{413FB00C-1601-4DC3-B5A4-FF8EEE13285E}" sibTransId="{B9006A45-B12C-4755-92E3-7A64C865BB4D}"/>
    <dgm:cxn modelId="{CB2AF8BC-BB06-4DFA-BD3D-F849E047EB0A}" type="presParOf" srcId="{8E57AD83-F4D3-4057-BB42-DC04056D9DFD}" destId="{C2A7E394-8863-4CDB-8ED3-72255A89F285}" srcOrd="0" destOrd="0" presId="urn:microsoft.com/office/officeart/2018/2/layout/IconLabelList"/>
    <dgm:cxn modelId="{5935B293-380C-4DA8-94F3-241D1304CB33}" type="presParOf" srcId="{C2A7E394-8863-4CDB-8ED3-72255A89F285}" destId="{078F8AD9-3942-4C3C-B8F9-0225B4A919FF}" srcOrd="0" destOrd="0" presId="urn:microsoft.com/office/officeart/2018/2/layout/IconLabelList"/>
    <dgm:cxn modelId="{1A396C6B-855D-46C1-A661-CEDBE3D5989F}" type="presParOf" srcId="{C2A7E394-8863-4CDB-8ED3-72255A89F285}" destId="{1E847102-B9F2-4C17-B0CB-5B7680A37361}" srcOrd="1" destOrd="0" presId="urn:microsoft.com/office/officeart/2018/2/layout/IconLabelList"/>
    <dgm:cxn modelId="{C2E398DC-E309-4BB7-9190-8F86CFB25E05}" type="presParOf" srcId="{C2A7E394-8863-4CDB-8ED3-72255A89F285}" destId="{6A4DB561-6FE7-4E15-BE21-12CD2EBE198E}" srcOrd="2" destOrd="0" presId="urn:microsoft.com/office/officeart/2018/2/layout/IconLabelList"/>
    <dgm:cxn modelId="{E0325681-7BD8-4803-9B66-95886C826895}" type="presParOf" srcId="{8E57AD83-F4D3-4057-BB42-DC04056D9DFD}" destId="{F12C6C8E-C323-4F0E-BC98-CF12F3F3B4A2}" srcOrd="1" destOrd="0" presId="urn:microsoft.com/office/officeart/2018/2/layout/IconLabelList"/>
    <dgm:cxn modelId="{AE02C2EE-874F-4138-AA4E-66B0A623E0CD}" type="presParOf" srcId="{8E57AD83-F4D3-4057-BB42-DC04056D9DFD}" destId="{B82AE3D6-F14E-4AEC-8506-F2F1F911DC39}" srcOrd="2" destOrd="0" presId="urn:microsoft.com/office/officeart/2018/2/layout/IconLabelList"/>
    <dgm:cxn modelId="{E5DAA7CB-FA67-4C55-B4FF-8A5661468A20}" type="presParOf" srcId="{B82AE3D6-F14E-4AEC-8506-F2F1F911DC39}" destId="{AFF9F445-5268-4DB4-9E80-DDB4CB87595D}" srcOrd="0" destOrd="0" presId="urn:microsoft.com/office/officeart/2018/2/layout/IconLabelList"/>
    <dgm:cxn modelId="{CA0C411A-EFF6-4D9B-B959-1B893A49CDCD}" type="presParOf" srcId="{B82AE3D6-F14E-4AEC-8506-F2F1F911DC39}" destId="{5052CEAD-D0BD-47D5-B23D-0401820DE887}" srcOrd="1" destOrd="0" presId="urn:microsoft.com/office/officeart/2018/2/layout/IconLabelList"/>
    <dgm:cxn modelId="{B68E2A21-BC63-41C0-8850-3BF00B420A37}" type="presParOf" srcId="{B82AE3D6-F14E-4AEC-8506-F2F1F911DC39}" destId="{240F754E-D56E-407E-96D0-0B2A068B3A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09E302-ED1C-467C-9EC8-502AFC9DC6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D2DB073-C799-4F82-99C4-F95C1EDC3A90}">
      <dgm:prSet/>
      <dgm:spPr/>
      <dgm:t>
        <a:bodyPr/>
        <a:lstStyle/>
        <a:p>
          <a:r>
            <a:rPr lang="it-IT" dirty="0"/>
            <a:t>Durante un ciclo respiratorio </a:t>
          </a:r>
        </a:p>
        <a:p>
          <a:r>
            <a:rPr lang="it-IT" dirty="0"/>
            <a:t>(inspirazione + espirazione)</a:t>
          </a:r>
        </a:p>
        <a:p>
          <a:r>
            <a:rPr lang="it-IT" dirty="0"/>
            <a:t> l’asse z aumenta e diminuisce in modo uniforme e costante nel tempo.</a:t>
          </a:r>
          <a:endParaRPr lang="en-US" dirty="0"/>
        </a:p>
      </dgm:t>
    </dgm:pt>
    <dgm:pt modelId="{2DB24127-C5F4-4234-978C-F6712DA24657}" type="parTrans" cxnId="{56F598C5-B229-4D95-88D7-098AEC279446}">
      <dgm:prSet/>
      <dgm:spPr/>
      <dgm:t>
        <a:bodyPr/>
        <a:lstStyle/>
        <a:p>
          <a:endParaRPr lang="en-US"/>
        </a:p>
      </dgm:t>
    </dgm:pt>
    <dgm:pt modelId="{2EF2E100-1ABB-4E2F-A8C1-F5E307B341D4}" type="sibTrans" cxnId="{56F598C5-B229-4D95-88D7-098AEC279446}">
      <dgm:prSet/>
      <dgm:spPr/>
      <dgm:t>
        <a:bodyPr/>
        <a:lstStyle/>
        <a:p>
          <a:endParaRPr lang="en-US"/>
        </a:p>
      </dgm:t>
    </dgm:pt>
    <dgm:pt modelId="{8EE4FD1E-C472-4B4B-AC1A-6078F585F869}">
      <dgm:prSet/>
      <dgm:spPr/>
      <dgm:t>
        <a:bodyPr/>
        <a:lstStyle/>
        <a:p>
          <a:r>
            <a:rPr lang="it-IT"/>
            <a:t>Durante un battito cardiaco l’asse x aumenta e diminuisce in modo improvviso generando dei picchi.</a:t>
          </a:r>
          <a:endParaRPr lang="en-US"/>
        </a:p>
      </dgm:t>
    </dgm:pt>
    <dgm:pt modelId="{05A032A0-DF93-4414-871D-41280EEA97DF}" type="parTrans" cxnId="{99AB1B6D-17F6-46F4-B5D9-AAA24F7265A8}">
      <dgm:prSet/>
      <dgm:spPr/>
      <dgm:t>
        <a:bodyPr/>
        <a:lstStyle/>
        <a:p>
          <a:endParaRPr lang="en-US"/>
        </a:p>
      </dgm:t>
    </dgm:pt>
    <dgm:pt modelId="{0AAA5053-7DAC-4452-A8C1-1CA005BBA3B4}" type="sibTrans" cxnId="{99AB1B6D-17F6-46F4-B5D9-AAA24F7265A8}">
      <dgm:prSet/>
      <dgm:spPr/>
      <dgm:t>
        <a:bodyPr/>
        <a:lstStyle/>
        <a:p>
          <a:endParaRPr lang="en-US"/>
        </a:p>
      </dgm:t>
    </dgm:pt>
    <dgm:pt modelId="{59AAD0B6-6CB2-423E-BC96-8E447A42CFEE}">
      <dgm:prSet/>
      <dgm:spPr/>
      <dgm:t>
        <a:bodyPr/>
        <a:lstStyle/>
        <a:p>
          <a:r>
            <a:rPr lang="it-IT" dirty="0"/>
            <a:t>I due fenomeni di respirazione e pulsazione si influenzano a vicenda, influenzando entrambi gli assi.</a:t>
          </a:r>
          <a:endParaRPr lang="en-US" dirty="0"/>
        </a:p>
      </dgm:t>
    </dgm:pt>
    <dgm:pt modelId="{94868996-4A1A-44CF-A741-9B352FDEDD5D}" type="parTrans" cxnId="{06DAB1E2-DC51-4C7B-B008-E64F61AE2E82}">
      <dgm:prSet/>
      <dgm:spPr/>
      <dgm:t>
        <a:bodyPr/>
        <a:lstStyle/>
        <a:p>
          <a:endParaRPr lang="en-US"/>
        </a:p>
      </dgm:t>
    </dgm:pt>
    <dgm:pt modelId="{2C69C081-1C43-493C-AE1A-901A5AA78CE9}" type="sibTrans" cxnId="{06DAB1E2-DC51-4C7B-B008-E64F61AE2E82}">
      <dgm:prSet/>
      <dgm:spPr/>
      <dgm:t>
        <a:bodyPr/>
        <a:lstStyle/>
        <a:p>
          <a:endParaRPr lang="en-US"/>
        </a:p>
      </dgm:t>
    </dgm:pt>
    <dgm:pt modelId="{9510B657-7E23-42FA-8E65-4D8BBDB0C9A9}" type="pres">
      <dgm:prSet presAssocID="{D509E302-ED1C-467C-9EC8-502AFC9DC618}" presName="root" presStyleCnt="0">
        <dgm:presLayoutVars>
          <dgm:dir/>
          <dgm:resizeHandles val="exact"/>
        </dgm:presLayoutVars>
      </dgm:prSet>
      <dgm:spPr/>
    </dgm:pt>
    <dgm:pt modelId="{B5345A97-8179-4085-B9DA-141B5AE12460}" type="pres">
      <dgm:prSet presAssocID="{6D2DB073-C799-4F82-99C4-F95C1EDC3A90}" presName="compNode" presStyleCnt="0"/>
      <dgm:spPr/>
    </dgm:pt>
    <dgm:pt modelId="{0AFD9B05-F070-4FC7-95EB-5C9857BDCA96}" type="pres">
      <dgm:prSet presAssocID="{6D2DB073-C799-4F82-99C4-F95C1EDC3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moni"/>
        </a:ext>
      </dgm:extLst>
    </dgm:pt>
    <dgm:pt modelId="{84F9CBB2-4DB7-4AF2-A75E-39DD08AC56EB}" type="pres">
      <dgm:prSet presAssocID="{6D2DB073-C799-4F82-99C4-F95C1EDC3A90}" presName="spaceRect" presStyleCnt="0"/>
      <dgm:spPr/>
    </dgm:pt>
    <dgm:pt modelId="{BABF2F42-3B42-46F6-A6DB-126B7923B65A}" type="pres">
      <dgm:prSet presAssocID="{6D2DB073-C799-4F82-99C4-F95C1EDC3A90}" presName="textRect" presStyleLbl="revTx" presStyleIdx="0" presStyleCnt="3">
        <dgm:presLayoutVars>
          <dgm:chMax val="1"/>
          <dgm:chPref val="1"/>
        </dgm:presLayoutVars>
      </dgm:prSet>
      <dgm:spPr/>
    </dgm:pt>
    <dgm:pt modelId="{1DEF9CD0-A8A5-4F09-A86D-46F559F4755B}" type="pres">
      <dgm:prSet presAssocID="{2EF2E100-1ABB-4E2F-A8C1-F5E307B341D4}" presName="sibTrans" presStyleCnt="0"/>
      <dgm:spPr/>
    </dgm:pt>
    <dgm:pt modelId="{BDE3657F-172A-4C8F-8DE5-542E4E9D93F8}" type="pres">
      <dgm:prSet presAssocID="{8EE4FD1E-C472-4B4B-AC1A-6078F585F869}" presName="compNode" presStyleCnt="0"/>
      <dgm:spPr/>
    </dgm:pt>
    <dgm:pt modelId="{A9F0E37E-CE8E-47BE-9CCB-E814132CB758}" type="pres">
      <dgm:prSet presAssocID="{8EE4FD1E-C472-4B4B-AC1A-6078F585F8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73D003E-23BB-4796-B742-530C9AD4669A}" type="pres">
      <dgm:prSet presAssocID="{8EE4FD1E-C472-4B4B-AC1A-6078F585F869}" presName="spaceRect" presStyleCnt="0"/>
      <dgm:spPr/>
    </dgm:pt>
    <dgm:pt modelId="{6E5905CC-D22F-423B-9C2D-066AA6641CF6}" type="pres">
      <dgm:prSet presAssocID="{8EE4FD1E-C472-4B4B-AC1A-6078F585F869}" presName="textRect" presStyleLbl="revTx" presStyleIdx="1" presStyleCnt="3">
        <dgm:presLayoutVars>
          <dgm:chMax val="1"/>
          <dgm:chPref val="1"/>
        </dgm:presLayoutVars>
      </dgm:prSet>
      <dgm:spPr/>
    </dgm:pt>
    <dgm:pt modelId="{0EC77B97-2F11-4755-95EB-561A66801942}" type="pres">
      <dgm:prSet presAssocID="{0AAA5053-7DAC-4452-A8C1-1CA005BBA3B4}" presName="sibTrans" presStyleCnt="0"/>
      <dgm:spPr/>
    </dgm:pt>
    <dgm:pt modelId="{CB68BABB-D4A9-45BF-A62F-E155AAA90DFF}" type="pres">
      <dgm:prSet presAssocID="{59AAD0B6-6CB2-423E-BC96-8E447A42CFEE}" presName="compNode" presStyleCnt="0"/>
      <dgm:spPr/>
    </dgm:pt>
    <dgm:pt modelId="{75EBB498-5963-4CF6-8651-0B09F1A7A6F8}" type="pres">
      <dgm:prSet presAssocID="{59AAD0B6-6CB2-423E-BC96-8E447A42CF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D23E24D-0AA2-4E65-A956-1A1862487691}" type="pres">
      <dgm:prSet presAssocID="{59AAD0B6-6CB2-423E-BC96-8E447A42CFEE}" presName="spaceRect" presStyleCnt="0"/>
      <dgm:spPr/>
    </dgm:pt>
    <dgm:pt modelId="{98E51DAF-AE88-41C1-8328-A5392FE003B2}" type="pres">
      <dgm:prSet presAssocID="{59AAD0B6-6CB2-423E-BC96-8E447A42CF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CE6231-7BC9-4674-97A0-3E5D60CF7A81}" type="presOf" srcId="{6D2DB073-C799-4F82-99C4-F95C1EDC3A90}" destId="{BABF2F42-3B42-46F6-A6DB-126B7923B65A}" srcOrd="0" destOrd="0" presId="urn:microsoft.com/office/officeart/2018/2/layout/IconLabelList"/>
    <dgm:cxn modelId="{99AB1B6D-17F6-46F4-B5D9-AAA24F7265A8}" srcId="{D509E302-ED1C-467C-9EC8-502AFC9DC618}" destId="{8EE4FD1E-C472-4B4B-AC1A-6078F585F869}" srcOrd="1" destOrd="0" parTransId="{05A032A0-DF93-4414-871D-41280EEA97DF}" sibTransId="{0AAA5053-7DAC-4452-A8C1-1CA005BBA3B4}"/>
    <dgm:cxn modelId="{AA967B4D-7950-4727-B20A-6C3CA2DB83DF}" type="presOf" srcId="{D509E302-ED1C-467C-9EC8-502AFC9DC618}" destId="{9510B657-7E23-42FA-8E65-4D8BBDB0C9A9}" srcOrd="0" destOrd="0" presId="urn:microsoft.com/office/officeart/2018/2/layout/IconLabelList"/>
    <dgm:cxn modelId="{26C3C2B5-DE83-4DEF-89A5-066140FF0758}" type="presOf" srcId="{8EE4FD1E-C472-4B4B-AC1A-6078F585F869}" destId="{6E5905CC-D22F-423B-9C2D-066AA6641CF6}" srcOrd="0" destOrd="0" presId="urn:microsoft.com/office/officeart/2018/2/layout/IconLabelList"/>
    <dgm:cxn modelId="{56F598C5-B229-4D95-88D7-098AEC279446}" srcId="{D509E302-ED1C-467C-9EC8-502AFC9DC618}" destId="{6D2DB073-C799-4F82-99C4-F95C1EDC3A90}" srcOrd="0" destOrd="0" parTransId="{2DB24127-C5F4-4234-978C-F6712DA24657}" sibTransId="{2EF2E100-1ABB-4E2F-A8C1-F5E307B341D4}"/>
    <dgm:cxn modelId="{820883DD-6AE3-4E62-A4AD-CB94126C8489}" type="presOf" srcId="{59AAD0B6-6CB2-423E-BC96-8E447A42CFEE}" destId="{98E51DAF-AE88-41C1-8328-A5392FE003B2}" srcOrd="0" destOrd="0" presId="urn:microsoft.com/office/officeart/2018/2/layout/IconLabelList"/>
    <dgm:cxn modelId="{06DAB1E2-DC51-4C7B-B008-E64F61AE2E82}" srcId="{D509E302-ED1C-467C-9EC8-502AFC9DC618}" destId="{59AAD0B6-6CB2-423E-BC96-8E447A42CFEE}" srcOrd="2" destOrd="0" parTransId="{94868996-4A1A-44CF-A741-9B352FDEDD5D}" sibTransId="{2C69C081-1C43-493C-AE1A-901A5AA78CE9}"/>
    <dgm:cxn modelId="{22EE193D-D0FB-4B74-9AEE-F3136DC18534}" type="presParOf" srcId="{9510B657-7E23-42FA-8E65-4D8BBDB0C9A9}" destId="{B5345A97-8179-4085-B9DA-141B5AE12460}" srcOrd="0" destOrd="0" presId="urn:microsoft.com/office/officeart/2018/2/layout/IconLabelList"/>
    <dgm:cxn modelId="{0D65BC08-12A9-484B-98DB-3C263AAB7B54}" type="presParOf" srcId="{B5345A97-8179-4085-B9DA-141B5AE12460}" destId="{0AFD9B05-F070-4FC7-95EB-5C9857BDCA96}" srcOrd="0" destOrd="0" presId="urn:microsoft.com/office/officeart/2018/2/layout/IconLabelList"/>
    <dgm:cxn modelId="{E36EA51F-FAA5-468C-B51E-70B40848DAB4}" type="presParOf" srcId="{B5345A97-8179-4085-B9DA-141B5AE12460}" destId="{84F9CBB2-4DB7-4AF2-A75E-39DD08AC56EB}" srcOrd="1" destOrd="0" presId="urn:microsoft.com/office/officeart/2018/2/layout/IconLabelList"/>
    <dgm:cxn modelId="{0383DBDB-7D03-4C8A-9CA4-1F8301E5C1AB}" type="presParOf" srcId="{B5345A97-8179-4085-B9DA-141B5AE12460}" destId="{BABF2F42-3B42-46F6-A6DB-126B7923B65A}" srcOrd="2" destOrd="0" presId="urn:microsoft.com/office/officeart/2018/2/layout/IconLabelList"/>
    <dgm:cxn modelId="{E93A4D24-5C3F-4FD7-BEE5-58E25A3674CD}" type="presParOf" srcId="{9510B657-7E23-42FA-8E65-4D8BBDB0C9A9}" destId="{1DEF9CD0-A8A5-4F09-A86D-46F559F4755B}" srcOrd="1" destOrd="0" presId="urn:microsoft.com/office/officeart/2018/2/layout/IconLabelList"/>
    <dgm:cxn modelId="{26E93B67-9170-464A-9093-78DB70D1C7EE}" type="presParOf" srcId="{9510B657-7E23-42FA-8E65-4D8BBDB0C9A9}" destId="{BDE3657F-172A-4C8F-8DE5-542E4E9D93F8}" srcOrd="2" destOrd="0" presId="urn:microsoft.com/office/officeart/2018/2/layout/IconLabelList"/>
    <dgm:cxn modelId="{0B26B779-F213-47EC-94BD-A6CD521FDF31}" type="presParOf" srcId="{BDE3657F-172A-4C8F-8DE5-542E4E9D93F8}" destId="{A9F0E37E-CE8E-47BE-9CCB-E814132CB758}" srcOrd="0" destOrd="0" presId="urn:microsoft.com/office/officeart/2018/2/layout/IconLabelList"/>
    <dgm:cxn modelId="{B6BAEF4C-A4F8-4916-B6F2-C9F9F070BF30}" type="presParOf" srcId="{BDE3657F-172A-4C8F-8DE5-542E4E9D93F8}" destId="{D73D003E-23BB-4796-B742-530C9AD4669A}" srcOrd="1" destOrd="0" presId="urn:microsoft.com/office/officeart/2018/2/layout/IconLabelList"/>
    <dgm:cxn modelId="{9DBE469E-634D-4FAF-99E7-99A76A8F13F9}" type="presParOf" srcId="{BDE3657F-172A-4C8F-8DE5-542E4E9D93F8}" destId="{6E5905CC-D22F-423B-9C2D-066AA6641CF6}" srcOrd="2" destOrd="0" presId="urn:microsoft.com/office/officeart/2018/2/layout/IconLabelList"/>
    <dgm:cxn modelId="{74B6F162-9AD7-4B96-BEC1-3D928FBCB63E}" type="presParOf" srcId="{9510B657-7E23-42FA-8E65-4D8BBDB0C9A9}" destId="{0EC77B97-2F11-4755-95EB-561A66801942}" srcOrd="3" destOrd="0" presId="urn:microsoft.com/office/officeart/2018/2/layout/IconLabelList"/>
    <dgm:cxn modelId="{0C11D3C3-1715-440A-8764-4DA788D9E408}" type="presParOf" srcId="{9510B657-7E23-42FA-8E65-4D8BBDB0C9A9}" destId="{CB68BABB-D4A9-45BF-A62F-E155AAA90DFF}" srcOrd="4" destOrd="0" presId="urn:microsoft.com/office/officeart/2018/2/layout/IconLabelList"/>
    <dgm:cxn modelId="{317C3F63-07F5-4E75-88E4-8A1CAEAF7021}" type="presParOf" srcId="{CB68BABB-D4A9-45BF-A62F-E155AAA90DFF}" destId="{75EBB498-5963-4CF6-8651-0B09F1A7A6F8}" srcOrd="0" destOrd="0" presId="urn:microsoft.com/office/officeart/2018/2/layout/IconLabelList"/>
    <dgm:cxn modelId="{7C5D68A8-6FB5-42DE-99A8-E1DC5A13E8F0}" type="presParOf" srcId="{CB68BABB-D4A9-45BF-A62F-E155AAA90DFF}" destId="{9D23E24D-0AA2-4E65-A956-1A1862487691}" srcOrd="1" destOrd="0" presId="urn:microsoft.com/office/officeart/2018/2/layout/IconLabelList"/>
    <dgm:cxn modelId="{E9FC8BF5-F793-4FDD-8199-9E940867219D}" type="presParOf" srcId="{CB68BABB-D4A9-45BF-A62F-E155AAA90DFF}" destId="{98E51DAF-AE88-41C1-8328-A5392FE00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F8AD9-3942-4C3C-B8F9-0225B4A919FF}">
      <dsp:nvSpPr>
        <dsp:cNvPr id="0" name=""/>
        <dsp:cNvSpPr/>
      </dsp:nvSpPr>
      <dsp:spPr>
        <a:xfrm>
          <a:off x="1789075" y="4184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DB561-6FE7-4E15-BE21-12CD2EBE198E}">
      <dsp:nvSpPr>
        <dsp:cNvPr id="0" name=""/>
        <dsp:cNvSpPr/>
      </dsp:nvSpPr>
      <dsp:spPr>
        <a:xfrm>
          <a:off x="601075" y="28326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Applicazione android per raccogliere i dati dell’accelerometro</a:t>
          </a:r>
          <a:endParaRPr lang="en-US" sz="2000" kern="1200"/>
        </a:p>
      </dsp:txBody>
      <dsp:txXfrm>
        <a:off x="601075" y="2832675"/>
        <a:ext cx="4320000" cy="720000"/>
      </dsp:txXfrm>
    </dsp:sp>
    <dsp:sp modelId="{AFF9F445-5268-4DB4-9E80-DDB4CB87595D}">
      <dsp:nvSpPr>
        <dsp:cNvPr id="0" name=""/>
        <dsp:cNvSpPr/>
      </dsp:nvSpPr>
      <dsp:spPr>
        <a:xfrm>
          <a:off x="6865075" y="4184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F754E-D56E-407E-96D0-0B2A068B3A7A}">
      <dsp:nvSpPr>
        <dsp:cNvPr id="0" name=""/>
        <dsp:cNvSpPr/>
      </dsp:nvSpPr>
      <dsp:spPr>
        <a:xfrm>
          <a:off x="5677075" y="28326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Finger oximeter per il battito cardiaco</a:t>
          </a:r>
          <a:endParaRPr lang="en-US" sz="2000" kern="1200"/>
        </a:p>
      </dsp:txBody>
      <dsp:txXfrm>
        <a:off x="5677075" y="283267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D9B05-F070-4FC7-95EB-5C9857BDCA96}">
      <dsp:nvSpPr>
        <dsp:cNvPr id="0" name=""/>
        <dsp:cNvSpPr/>
      </dsp:nvSpPr>
      <dsp:spPr>
        <a:xfrm>
          <a:off x="1239398" y="781175"/>
          <a:ext cx="1304895" cy="1304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F2F42-3B42-46F6-A6DB-126B7923B65A}">
      <dsp:nvSpPr>
        <dsp:cNvPr id="0" name=""/>
        <dsp:cNvSpPr/>
      </dsp:nvSpPr>
      <dsp:spPr>
        <a:xfrm>
          <a:off x="441962" y="2447425"/>
          <a:ext cx="28997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Durante un ciclo respiratorio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(inspirazione + espirazione)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 l’asse z aumenta e diminuisce in modo uniforme e costante nel tempo.</a:t>
          </a:r>
          <a:endParaRPr lang="en-US" sz="1100" kern="1200" dirty="0"/>
        </a:p>
      </dsp:txBody>
      <dsp:txXfrm>
        <a:off x="441962" y="2447425"/>
        <a:ext cx="2899768" cy="742500"/>
      </dsp:txXfrm>
    </dsp:sp>
    <dsp:sp modelId="{A9F0E37E-CE8E-47BE-9CCB-E814132CB758}">
      <dsp:nvSpPr>
        <dsp:cNvPr id="0" name=""/>
        <dsp:cNvSpPr/>
      </dsp:nvSpPr>
      <dsp:spPr>
        <a:xfrm>
          <a:off x="4646627" y="781175"/>
          <a:ext cx="1304895" cy="1304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905CC-D22F-423B-9C2D-066AA6641CF6}">
      <dsp:nvSpPr>
        <dsp:cNvPr id="0" name=""/>
        <dsp:cNvSpPr/>
      </dsp:nvSpPr>
      <dsp:spPr>
        <a:xfrm>
          <a:off x="3849190" y="2447425"/>
          <a:ext cx="28997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Durante un battito cardiaco l’asse x aumenta e diminuisce in modo improvviso generando dei picchi.</a:t>
          </a:r>
          <a:endParaRPr lang="en-US" sz="1100" kern="1200"/>
        </a:p>
      </dsp:txBody>
      <dsp:txXfrm>
        <a:off x="3849190" y="2447425"/>
        <a:ext cx="2899768" cy="742500"/>
      </dsp:txXfrm>
    </dsp:sp>
    <dsp:sp modelId="{75EBB498-5963-4CF6-8651-0B09F1A7A6F8}">
      <dsp:nvSpPr>
        <dsp:cNvPr id="0" name=""/>
        <dsp:cNvSpPr/>
      </dsp:nvSpPr>
      <dsp:spPr>
        <a:xfrm>
          <a:off x="8053855" y="781175"/>
          <a:ext cx="1304895" cy="1304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51DAF-AE88-41C1-8328-A5392FE003B2}">
      <dsp:nvSpPr>
        <dsp:cNvPr id="0" name=""/>
        <dsp:cNvSpPr/>
      </dsp:nvSpPr>
      <dsp:spPr>
        <a:xfrm>
          <a:off x="7256418" y="2447425"/>
          <a:ext cx="28997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I due fenomeni di respirazione e pulsazione si influenzano a vicenda, influenzando entrambi gli assi.</a:t>
          </a:r>
          <a:endParaRPr lang="en-US" sz="1100" kern="1200" dirty="0"/>
        </a:p>
      </dsp:txBody>
      <dsp:txXfrm>
        <a:off x="7256418" y="2447425"/>
        <a:ext cx="2899768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7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95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3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8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9.jpeg"/><Relationship Id="rId4" Type="http://schemas.openxmlformats.org/officeDocument/2006/relationships/diagramData" Target="../diagrams/data1.xml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09629-86B9-7F1B-C3F5-E1539BECF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206" b="37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220E3B-B61B-7FE6-8157-FEE84BBD0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22853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95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3CB34-EDD4-401B-9934-EAAC5C59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27" y="1261872"/>
            <a:ext cx="5622528" cy="2852928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HARR Algoritm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5A5C14-4539-3EBF-F3A2-658107C50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027" y="4681727"/>
            <a:ext cx="5530513" cy="127624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Heart and </a:t>
            </a:r>
            <a:r>
              <a:rPr lang="it-IT" dirty="0" err="1">
                <a:solidFill>
                  <a:srgbClr val="FFFFFF"/>
                </a:solidFill>
              </a:rPr>
              <a:t>respiration</a:t>
            </a:r>
            <a:r>
              <a:rPr lang="it-IT" dirty="0">
                <a:solidFill>
                  <a:srgbClr val="FFFFFF"/>
                </a:solidFill>
              </a:rPr>
              <a:t> rate </a:t>
            </a:r>
            <a:r>
              <a:rPr lang="it-IT" dirty="0" err="1">
                <a:solidFill>
                  <a:srgbClr val="FFFFFF"/>
                </a:solidFill>
              </a:rPr>
              <a:t>detection</a:t>
            </a:r>
            <a:r>
              <a:rPr lang="it-IT" dirty="0">
                <a:solidFill>
                  <a:srgbClr val="FFFFFF"/>
                </a:solidFill>
              </a:rPr>
              <a:t> with </a:t>
            </a:r>
            <a:r>
              <a:rPr lang="it-IT" dirty="0" err="1">
                <a:solidFill>
                  <a:srgbClr val="FFFFFF"/>
                </a:solidFill>
              </a:rPr>
              <a:t>accelerometer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A801D1-B067-4DAE-708F-7C47567C2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95139" y="0"/>
            <a:ext cx="2196859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63125" y="3424422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985992" y="483669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4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calligrafia, linea, diagramma&#10;&#10;Descrizione generata automaticamente">
            <a:extLst>
              <a:ext uri="{FF2B5EF4-FFF2-40B4-BE49-F238E27FC236}">
                <a16:creationId xmlns:a16="http://schemas.microsoft.com/office/drawing/2014/main" id="{FBDE1477-61F4-687F-A0D1-DEA90DBCD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94" y="1265842"/>
            <a:ext cx="5768417" cy="4326313"/>
          </a:xfrm>
          <a:prstGeom prst="rect">
            <a:avLst/>
          </a:prstGeom>
        </p:spPr>
      </p:pic>
      <p:pic>
        <p:nvPicPr>
          <p:cNvPr id="11" name="Segnaposto contenuto 1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4ABE6F9-C7BC-44A4-253A-A708F4ACE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689"/>
            <a:ext cx="5987494" cy="4490621"/>
          </a:xfrm>
        </p:spPr>
      </p:pic>
      <p:pic>
        <p:nvPicPr>
          <p:cNvPr id="13" name="Elemento grafico 12" descr="Freccia: diritta con riempimento a tinta unita">
            <a:extLst>
              <a:ext uri="{FF2B5EF4-FFF2-40B4-BE49-F238E27FC236}">
                <a16:creationId xmlns:a16="http://schemas.microsoft.com/office/drawing/2014/main" id="{7A10E4F2-4505-CD0A-83E3-5A3F773B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965293" y="2416277"/>
            <a:ext cx="1469923" cy="14699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2822EA-1526-7B9B-E299-A471A7B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6" y="3077497"/>
            <a:ext cx="1205876" cy="206477"/>
          </a:xfrm>
        </p:spPr>
        <p:txBody>
          <a:bodyPr>
            <a:no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14736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CAADB3-F46A-089C-5DA5-6DEF9662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Trasformata di fourier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61E5BD-B88A-16C0-5820-EDDF22F49DBB}"/>
              </a:ext>
            </a:extLst>
          </p:cNvPr>
          <p:cNvSpPr>
            <a:spLocks/>
          </p:cNvSpPr>
          <p:nvPr/>
        </p:nvSpPr>
        <p:spPr>
          <a:xfrm>
            <a:off x="1099312" y="4421479"/>
            <a:ext cx="10015601" cy="191933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it-IT" sz="1728" dirty="0">
                <a:solidFill>
                  <a:srgbClr val="0D0D0D"/>
                </a:solidFill>
                <a:latin typeface="Söhne"/>
              </a:rPr>
              <a:t>L</a:t>
            </a:r>
            <a:r>
              <a:rPr lang="it-IT" sz="1728" kern="1200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'applicazione della Trasformata di Fourier (FFT) in questo contesto analizza i dati dell'accelerometro e identifica i componenti di frequenza associati alla respirazione e ai battiti cardiaci, inoltre viene utilizzata per filtrare le frequenze indesiderate nel segnale, ad esempio eliminando le frequenze associate al rumore o a movimenti non desiderati.</a:t>
            </a:r>
            <a:endParaRPr lang="it-IT" dirty="0"/>
          </a:p>
        </p:txBody>
      </p:sp>
      <p:pic>
        <p:nvPicPr>
          <p:cNvPr id="9" name="Immagine 8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D0845462-A674-0F4C-D8B2-D662C1FC6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55" y="2369713"/>
            <a:ext cx="4864156" cy="1453813"/>
          </a:xfrm>
          <a:prstGeom prst="rect">
            <a:avLst/>
          </a:prstGeom>
        </p:spPr>
      </p:pic>
      <p:pic>
        <p:nvPicPr>
          <p:cNvPr id="11" name="Immagine 10" descr="Immagine che contiene testo, Carattere, schermata, ricevuta&#10;&#10;Descrizione generata automaticamente">
            <a:extLst>
              <a:ext uri="{FF2B5EF4-FFF2-40B4-BE49-F238E27FC236}">
                <a16:creationId xmlns:a16="http://schemas.microsoft.com/office/drawing/2014/main" id="{426E9159-D231-DFC4-4581-6DF875D94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1" y="3338048"/>
            <a:ext cx="4015598" cy="11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Immagine di una radiazione elettromagnetica">
            <a:extLst>
              <a:ext uri="{FF2B5EF4-FFF2-40B4-BE49-F238E27FC236}">
                <a16:creationId xmlns:a16="http://schemas.microsoft.com/office/drawing/2014/main" id="{CA299E36-6BEE-DAFC-CC89-ED3A3254A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9753" b="629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BF9DC7-3B9E-65AF-75C1-374791AD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61872"/>
            <a:ext cx="7142018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spc="1300">
                <a:solidFill>
                  <a:srgbClr val="FFFFFF"/>
                </a:solidFill>
              </a:rPr>
              <a:t>Calcolo della frequenza respiratoria e cardiaca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DC1FAF-8291-20A7-48AE-9C7A76B0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74" y="4342785"/>
            <a:ext cx="10357666" cy="1913604"/>
          </a:xfrm>
        </p:spPr>
        <p:txBody>
          <a:bodyPr/>
          <a:lstStyle/>
          <a:p>
            <a:r>
              <a:rPr lang="it-IT" dirty="0"/>
              <a:t>Si ricercano i picchi nel segnale filtrato</a:t>
            </a:r>
          </a:p>
          <a:p>
            <a:r>
              <a:rPr lang="it-IT" dirty="0"/>
              <a:t>Calcolo il periodo che intercorre tra due picchi</a:t>
            </a:r>
          </a:p>
          <a:p>
            <a:r>
              <a:rPr lang="it-IT" dirty="0"/>
              <a:t>Calcolo la frequenza come il periodo moltiplicato per 60 diviso la durata del segnale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DA8218-CDEE-334F-AE75-AA19C6B91EEC}"/>
              </a:ext>
            </a:extLst>
          </p:cNvPr>
          <p:cNvSpPr txBox="1"/>
          <p:nvPr/>
        </p:nvSpPr>
        <p:spPr>
          <a:xfrm>
            <a:off x="7825468" y="2851354"/>
            <a:ext cx="14909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90 BPM</a:t>
            </a:r>
          </a:p>
          <a:p>
            <a:r>
              <a:rPr lang="it-IT" sz="1200" dirty="0"/>
              <a:t>(battiti per minuto)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5D0871-0547-B2E0-32C4-35C537F3AF67}"/>
              </a:ext>
            </a:extLst>
          </p:cNvPr>
          <p:cNvSpPr txBox="1"/>
          <p:nvPr/>
        </p:nvSpPr>
        <p:spPr>
          <a:xfrm>
            <a:off x="2831690" y="2851354"/>
            <a:ext cx="15348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30 RPM</a:t>
            </a:r>
          </a:p>
          <a:p>
            <a:pPr algn="ctr"/>
            <a:r>
              <a:rPr lang="it-IT" sz="1200" dirty="0"/>
              <a:t>(respiri per minuto)</a:t>
            </a:r>
          </a:p>
        </p:txBody>
      </p:sp>
      <p:pic>
        <p:nvPicPr>
          <p:cNvPr id="13" name="Immagine 12" descr="Immagine che contiene logo, simbolo, design&#10;&#10;Descrizione generata automaticamente">
            <a:extLst>
              <a:ext uri="{FF2B5EF4-FFF2-40B4-BE49-F238E27FC236}">
                <a16:creationId xmlns:a16="http://schemas.microsoft.com/office/drawing/2014/main" id="{2A2475E7-FF52-273A-D9F7-7B9C5679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82" y="675967"/>
            <a:ext cx="9133836" cy="2175387"/>
          </a:xfrm>
          <a:prstGeom prst="rect">
            <a:avLst/>
          </a:prstGeom>
        </p:spPr>
      </p:pic>
      <p:pic>
        <p:nvPicPr>
          <p:cNvPr id="15" name="Immagine 14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586D0A6F-E20E-5F48-CB65-F05DC762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41" y="5860015"/>
            <a:ext cx="2902825" cy="6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A0817-71B2-2BFA-5A47-C87B90CCF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685F37-DC02-5ACD-8B7B-DB8E2FAB5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EEED1C-6BE4-4568-FB0D-597DFC8F8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4453D8-7834-C7B0-9FAC-E87B2D09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7A2464-4627-DD80-15EB-49AF0DB31FA4}"/>
              </a:ext>
            </a:extLst>
          </p:cNvPr>
          <p:cNvSpPr txBox="1"/>
          <p:nvPr/>
        </p:nvSpPr>
        <p:spPr>
          <a:xfrm>
            <a:off x="473063" y="3055381"/>
            <a:ext cx="348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Testing:</a:t>
            </a:r>
          </a:p>
          <a:p>
            <a:r>
              <a:rPr lang="it-IT" dirty="0"/>
              <a:t>               -10 </a:t>
            </a:r>
            <a:r>
              <a:rPr lang="it-IT" dirty="0" err="1"/>
              <a:t>sogetti</a:t>
            </a:r>
            <a:endParaRPr lang="it-IT" dirty="0"/>
          </a:p>
          <a:p>
            <a:r>
              <a:rPr lang="it-IT" dirty="0"/>
              <a:t>               -2 task</a:t>
            </a:r>
          </a:p>
          <a:p>
            <a:r>
              <a:rPr lang="it-IT" dirty="0"/>
              <a:t>               -100 registrazioni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5F88E7-9DA1-DC98-BFAD-445C04E46EAE}"/>
              </a:ext>
            </a:extLst>
          </p:cNvPr>
          <p:cNvSpPr txBox="1"/>
          <p:nvPr/>
        </p:nvSpPr>
        <p:spPr>
          <a:xfrm>
            <a:off x="3776739" y="3055381"/>
            <a:ext cx="4363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Fattori di influenza:</a:t>
            </a:r>
          </a:p>
          <a:p>
            <a:r>
              <a:rPr lang="it-IT" dirty="0"/>
              <a:t>         -Influenza del battito </a:t>
            </a:r>
          </a:p>
          <a:p>
            <a:r>
              <a:rPr lang="it-IT" dirty="0"/>
              <a:t>         -Posizionamento dello smartphone</a:t>
            </a:r>
          </a:p>
          <a:p>
            <a:r>
              <a:rPr lang="it-IT" dirty="0"/>
              <a:t>         -Spostamenti dello smartphone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E5809E-4487-1221-972A-1FB1065FFBE0}"/>
              </a:ext>
            </a:extLst>
          </p:cNvPr>
          <p:cNvSpPr txBox="1"/>
          <p:nvPr/>
        </p:nvSpPr>
        <p:spPr>
          <a:xfrm>
            <a:off x="247992" y="2218495"/>
            <a:ext cx="2507033" cy="461665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it-IT" sz="2400" dirty="0"/>
              <a:t>60% accuratezza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AFAB9D-B720-C13E-839C-381B13B367D0}"/>
              </a:ext>
            </a:extLst>
          </p:cNvPr>
          <p:cNvSpPr txBox="1"/>
          <p:nvPr/>
        </p:nvSpPr>
        <p:spPr>
          <a:xfrm>
            <a:off x="8140306" y="2952368"/>
            <a:ext cx="397608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Parametri:</a:t>
            </a:r>
          </a:p>
          <a:p>
            <a:r>
              <a:rPr lang="it-IT" dirty="0"/>
              <a:t>        </a:t>
            </a:r>
            <a:r>
              <a:rPr lang="it-IT" sz="1400" dirty="0"/>
              <a:t>- </a:t>
            </a:r>
            <a:r>
              <a:rPr lang="it-IT" sz="1400" dirty="0" err="1"/>
              <a:t>fs</a:t>
            </a:r>
            <a:r>
              <a:rPr lang="it-IT" sz="1400" dirty="0"/>
              <a:t>: Frequenza di campionamento </a:t>
            </a:r>
          </a:p>
          <a:p>
            <a:r>
              <a:rPr lang="it-IT" sz="1400" dirty="0"/>
              <a:t>        - duration: Durata del segnale </a:t>
            </a:r>
          </a:p>
          <a:p>
            <a:r>
              <a:rPr lang="it-IT" sz="1400" dirty="0"/>
              <a:t>        - n: Lunghezza del segnale </a:t>
            </a:r>
          </a:p>
          <a:p>
            <a:r>
              <a:rPr lang="it-IT" sz="1400" dirty="0"/>
              <a:t>        - </a:t>
            </a:r>
            <a:r>
              <a:rPr lang="it-IT" sz="1400" dirty="0" err="1"/>
              <a:t>f_cutoff_resp</a:t>
            </a:r>
            <a:r>
              <a:rPr lang="it-IT" sz="1400" dirty="0"/>
              <a:t>: Frequenza di taglio </a:t>
            </a:r>
          </a:p>
          <a:p>
            <a:r>
              <a:rPr lang="it-IT" sz="1400" dirty="0"/>
              <a:t>          del filtro passa-basso </a:t>
            </a:r>
          </a:p>
          <a:p>
            <a:r>
              <a:rPr lang="it-IT" sz="1400" dirty="0"/>
              <a:t>         - </a:t>
            </a:r>
            <a:r>
              <a:rPr lang="it-IT" sz="1400" dirty="0" err="1"/>
              <a:t>f_cutoff_heart_low</a:t>
            </a:r>
            <a:r>
              <a:rPr lang="it-IT" sz="1400" dirty="0"/>
              <a:t>: Frequenza di taglio </a:t>
            </a:r>
          </a:p>
          <a:p>
            <a:r>
              <a:rPr lang="it-IT" sz="1400" dirty="0"/>
              <a:t>            inferiore del filtro passa-banda</a:t>
            </a:r>
          </a:p>
          <a:p>
            <a:r>
              <a:rPr lang="it-IT" sz="1400" dirty="0"/>
              <a:t>         - </a:t>
            </a:r>
            <a:r>
              <a:rPr lang="it-IT" sz="1400" dirty="0" err="1"/>
              <a:t>f_cutoff_heart_high</a:t>
            </a:r>
            <a:r>
              <a:rPr lang="it-IT" sz="1400" dirty="0"/>
              <a:t>: Frequenza di taglio </a:t>
            </a:r>
          </a:p>
          <a:p>
            <a:r>
              <a:rPr lang="it-IT" sz="1400" dirty="0"/>
              <a:t>           superiore del filtro passa-banda</a:t>
            </a:r>
          </a:p>
        </p:txBody>
      </p:sp>
    </p:spTree>
    <p:extLst>
      <p:ext uri="{BB962C8B-B14F-4D97-AF65-F5344CB8AC3E}">
        <p14:creationId xmlns:p14="http://schemas.microsoft.com/office/powerpoint/2010/main" val="155448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97C0DE-1751-3B94-3D08-B195F9EE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it-IT"/>
              <a:t>Conclusioni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12DF191E-2B83-AD57-CD01-0B586A70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it-IT" sz="1900" dirty="0"/>
              <a:t>Testare l’algoritmo su di un set di dati più grande e più uniformemente distribuito.</a:t>
            </a:r>
          </a:p>
          <a:p>
            <a:r>
              <a:rPr lang="it-IT" sz="1900" dirty="0"/>
              <a:t>L’algoritmo non è affidabile al 100%, dipende molto da come viene posizionato il telefono.</a:t>
            </a:r>
          </a:p>
          <a:p>
            <a:r>
              <a:rPr lang="it-IT" sz="1900" dirty="0"/>
              <a:t>In futuro per migliorare le prestazioni si potrebbe pensare a questo algoritmo come fase di </a:t>
            </a:r>
            <a:r>
              <a:rPr lang="it-IT" sz="1900" dirty="0" err="1"/>
              <a:t>pre</a:t>
            </a:r>
            <a:r>
              <a:rPr lang="it-IT" sz="1900" dirty="0"/>
              <a:t>-elaborazione del segnale da usare come </a:t>
            </a:r>
            <a:r>
              <a:rPr lang="it-IT" sz="1900" dirty="0" err="1"/>
              <a:t>feauture</a:t>
            </a:r>
            <a:r>
              <a:rPr lang="it-IT" sz="1900" dirty="0"/>
              <a:t> di una rete neurale. 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Dispositivo mobile con app">
            <a:extLst>
              <a:ext uri="{FF2B5EF4-FFF2-40B4-BE49-F238E27FC236}">
                <a16:creationId xmlns:a16="http://schemas.microsoft.com/office/drawing/2014/main" id="{0F4CFDAB-880F-39D6-EFD7-B182B78F4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77" r="9307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96230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3389C-AD8C-E92D-C3B1-423BE0F4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00" y="5459126"/>
            <a:ext cx="6722849" cy="820349"/>
          </a:xfrm>
        </p:spPr>
        <p:txBody>
          <a:bodyPr>
            <a:normAutofit/>
          </a:bodyPr>
          <a:lstStyle/>
          <a:p>
            <a:r>
              <a:rPr lang="it-IT" sz="1600" dirty="0"/>
              <a:t>Nel futuro saranno le piccole</a:t>
            </a:r>
            <a:br>
              <a:rPr lang="it-IT" sz="1600" dirty="0"/>
            </a:br>
            <a:r>
              <a:rPr lang="it-IT" sz="1600" dirty="0"/>
              <a:t>cose a fare i grandi cambiamenti</a:t>
            </a:r>
          </a:p>
        </p:txBody>
      </p:sp>
      <p:pic>
        <p:nvPicPr>
          <p:cNvPr id="5" name="Segnaposto contenuto 4" descr="Immagine che contiene arredo, vestiti, persona, seduto&#10;&#10;Descrizione generata automaticamente">
            <a:extLst>
              <a:ext uri="{FF2B5EF4-FFF2-40B4-BE49-F238E27FC236}">
                <a16:creationId xmlns:a16="http://schemas.microsoft.com/office/drawing/2014/main" id="{2BF11A2F-A5EB-3B5D-DBCB-03D13274E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71" y="1291273"/>
            <a:ext cx="3571875" cy="2952750"/>
          </a:xfrm>
        </p:spPr>
      </p:pic>
      <p:pic>
        <p:nvPicPr>
          <p:cNvPr id="6" name="Immagine 5" descr="Immagine che contiene silhouette, arte&#10;&#10;Descrizione generata automaticamente">
            <a:extLst>
              <a:ext uri="{FF2B5EF4-FFF2-40B4-BE49-F238E27FC236}">
                <a16:creationId xmlns:a16="http://schemas.microsoft.com/office/drawing/2014/main" id="{90AD240B-6B9A-D844-D05A-D3CC63156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8" t="-234" b="-4109"/>
          <a:stretch/>
        </p:blipFill>
        <p:spPr>
          <a:xfrm>
            <a:off x="8332576" y="1134981"/>
            <a:ext cx="2070918" cy="4324145"/>
          </a:xfrm>
          <a:prstGeom prst="rect">
            <a:avLst/>
          </a:prstGeom>
        </p:spPr>
      </p:pic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78ACB4E-7BAF-9081-3F3C-8DE578057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08911" y="2132858"/>
            <a:ext cx="489103" cy="489103"/>
          </a:xfrm>
          <a:prstGeom prst="rect">
            <a:avLst/>
          </a:prstGeom>
        </p:spPr>
      </p:pic>
      <p:pic>
        <p:nvPicPr>
          <p:cNvPr id="9" name="Elemento grafico 8" descr="Freccia: diritta con riempimento a tinta unita">
            <a:extLst>
              <a:ext uri="{FF2B5EF4-FFF2-40B4-BE49-F238E27FC236}">
                <a16:creationId xmlns:a16="http://schemas.microsoft.com/office/drawing/2014/main" id="{60A8D8B6-A9DF-1E80-0354-6EA72488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217945" y="1567560"/>
            <a:ext cx="2676463" cy="26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magine di una radiazione elettromagnetica">
            <a:extLst>
              <a:ext uri="{FF2B5EF4-FFF2-40B4-BE49-F238E27FC236}">
                <a16:creationId xmlns:a16="http://schemas.microsoft.com/office/drawing/2014/main" id="{F1F5357A-92A2-6B82-54F8-FCFB7DE04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1" r="8230" b="2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9366FA-166D-18D6-D85A-FD89B2E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Il problema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66932F-502A-CBCA-3969-A6F39949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868" y="1226127"/>
            <a:ext cx="2960952" cy="447501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Trovare un metodo alternativo per conoscere il battito cardiaco e la frequenza respiratoria utilizzando le tecnologie messe a disposizione dai moderni smartphone</a:t>
            </a:r>
          </a:p>
        </p:txBody>
      </p:sp>
    </p:spTree>
    <p:extLst>
      <p:ext uri="{BB962C8B-B14F-4D97-AF65-F5344CB8AC3E}">
        <p14:creationId xmlns:p14="http://schemas.microsoft.com/office/powerpoint/2010/main" val="1923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linea, schermata, Parallelo&#10;&#10;Descrizione generata automaticamente">
            <a:extLst>
              <a:ext uri="{FF2B5EF4-FFF2-40B4-BE49-F238E27FC236}">
                <a16:creationId xmlns:a16="http://schemas.microsoft.com/office/drawing/2014/main" id="{A410F97C-551E-55BC-FA08-EDA440509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022" r="4" b="-4156"/>
          <a:stretch/>
        </p:blipFill>
        <p:spPr>
          <a:xfrm>
            <a:off x="308224" y="0"/>
            <a:ext cx="6893960" cy="705834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7F32-3DDF-50BA-823A-1D6C4FB3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L’accelerometro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23F784-F9F7-6374-D956-D14DAC26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868" y="1226127"/>
            <a:ext cx="2960952" cy="4475017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L’accelerometro è un dispositivo che misura le accelerazioni dell’oggetto sul quale è posto lungo i tre assi x, y e z</a:t>
            </a:r>
          </a:p>
        </p:txBody>
      </p:sp>
    </p:spTree>
    <p:extLst>
      <p:ext uri="{BB962C8B-B14F-4D97-AF65-F5344CB8AC3E}">
        <p14:creationId xmlns:p14="http://schemas.microsoft.com/office/powerpoint/2010/main" val="213297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 descr="Immagine che contiene silhouette, arte&#10;&#10;Descrizione generata automaticamente">
            <a:extLst>
              <a:ext uri="{FF2B5EF4-FFF2-40B4-BE49-F238E27FC236}">
                <a16:creationId xmlns:a16="http://schemas.microsoft.com/office/drawing/2014/main" id="{01D9ED6B-D020-8C97-3225-E5158793B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28" t="-234" b="-4109"/>
          <a:stretch/>
        </p:blipFill>
        <p:spPr>
          <a:xfrm>
            <a:off x="175473" y="2542763"/>
            <a:ext cx="2070918" cy="432414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782562-EDAE-45E0-7DF0-0C5A53FF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03F5B97A-0602-9FEB-2F6D-0D04FA41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868" y="1226127"/>
            <a:ext cx="2960952" cy="447501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0000"/>
                </a:solidFill>
              </a:rPr>
              <a:t>Porre il telefono sul torace in posizione supina</a:t>
            </a:r>
          </a:p>
          <a:p>
            <a:r>
              <a:rPr lang="it-IT" dirty="0">
                <a:solidFill>
                  <a:srgbClr val="000000"/>
                </a:solidFill>
              </a:rPr>
              <a:t>Registrare con l’accelerometro i micro spostamenti del torace</a:t>
            </a:r>
          </a:p>
          <a:p>
            <a:r>
              <a:rPr lang="it-IT" dirty="0">
                <a:solidFill>
                  <a:srgbClr val="000000"/>
                </a:solidFill>
              </a:rPr>
              <a:t>Analizzare il segnale</a:t>
            </a:r>
          </a:p>
          <a:p>
            <a:r>
              <a:rPr lang="it-IT" dirty="0">
                <a:solidFill>
                  <a:srgbClr val="000000"/>
                </a:solidFill>
              </a:rPr>
              <a:t>Ottenere la frequenza cardiaca e respiratoria</a:t>
            </a:r>
          </a:p>
        </p:txBody>
      </p:sp>
      <p:pic>
        <p:nvPicPr>
          <p:cNvPr id="19" name="Immagine 1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59D1409-3CB6-60FB-FDB6-8D02C9129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1808" y="3540640"/>
            <a:ext cx="489103" cy="489103"/>
          </a:xfrm>
          <a:prstGeom prst="rect">
            <a:avLst/>
          </a:prstGeom>
        </p:spPr>
      </p:pic>
      <p:pic>
        <p:nvPicPr>
          <p:cNvPr id="26" name="Immagine 25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2EEDEE56-E16F-3BCE-7A0F-099A06C46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40" y="1583068"/>
            <a:ext cx="2632710" cy="1974532"/>
          </a:xfrm>
          <a:prstGeom prst="rect">
            <a:avLst/>
          </a:prstGeom>
        </p:spPr>
      </p:pic>
      <p:pic>
        <p:nvPicPr>
          <p:cNvPr id="29" name="Immagine 28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5C994CC6-D42C-A033-4068-838370AF22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5"/>
          <a:stretch/>
        </p:blipFill>
        <p:spPr>
          <a:xfrm>
            <a:off x="5462908" y="291462"/>
            <a:ext cx="2039132" cy="1563397"/>
          </a:xfrm>
          <a:prstGeom prst="rect">
            <a:avLst/>
          </a:prstGeom>
        </p:spPr>
      </p:pic>
      <p:pic>
        <p:nvPicPr>
          <p:cNvPr id="31" name="Elemento grafico 30" descr="Freccia: leggera curva con riempimento a tinta unita">
            <a:extLst>
              <a:ext uri="{FF2B5EF4-FFF2-40B4-BE49-F238E27FC236}">
                <a16:creationId xmlns:a16="http://schemas.microsoft.com/office/drawing/2014/main" id="{E313D737-E82B-F917-8FD4-1C861E3CC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209543">
            <a:off x="2244438" y="3579782"/>
            <a:ext cx="914400" cy="914400"/>
          </a:xfrm>
          <a:prstGeom prst="rect">
            <a:avLst/>
          </a:prstGeom>
        </p:spPr>
      </p:pic>
      <p:pic>
        <p:nvPicPr>
          <p:cNvPr id="32" name="Elemento grafico 31" descr="Freccia: leggera curva con riempimento a tinta unita">
            <a:extLst>
              <a:ext uri="{FF2B5EF4-FFF2-40B4-BE49-F238E27FC236}">
                <a16:creationId xmlns:a16="http://schemas.microsoft.com/office/drawing/2014/main" id="{CF75DBB1-C91F-12EB-AD61-DA29025C7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209543">
            <a:off x="5206962" y="1892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61F812-7D51-7B0D-84D3-670D4171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Raccolta dati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AABD0A5-356B-CBF7-5BB4-98756968F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70050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magine 5" descr="Immagine che contiene testo, gadget, orologio, Dispositivo elettronico&#10;&#10;Descrizione generata automaticamente">
            <a:extLst>
              <a:ext uri="{FF2B5EF4-FFF2-40B4-BE49-F238E27FC236}">
                <a16:creationId xmlns:a16="http://schemas.microsoft.com/office/drawing/2014/main" id="{509095F2-A29F-0F30-6F1E-2573BA01A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2" y="2869848"/>
            <a:ext cx="2528095" cy="1911321"/>
          </a:xfrm>
          <a:prstGeom prst="rect">
            <a:avLst/>
          </a:prstGeom>
        </p:spPr>
      </p:pic>
      <p:pic>
        <p:nvPicPr>
          <p:cNvPr id="8" name="Immagine 7" descr="Immagine che contiene testo, Cellulare, schermata, gadget&#10;&#10;Descrizione generata automaticamente">
            <a:extLst>
              <a:ext uri="{FF2B5EF4-FFF2-40B4-BE49-F238E27FC236}">
                <a16:creationId xmlns:a16="http://schemas.microsoft.com/office/drawing/2014/main" id="{300D19D3-F780-68B9-3109-7F39D2115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77" y="2869848"/>
            <a:ext cx="1001039" cy="19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CB9A72-F9F6-FBAA-9DF4-9A82F363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Osservazioni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D29DF3C-6F77-544F-F9AC-F1D9268DF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834217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424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rafico su documento con penna">
            <a:extLst>
              <a:ext uri="{FF2B5EF4-FFF2-40B4-BE49-F238E27FC236}">
                <a16:creationId xmlns:a16="http://schemas.microsoft.com/office/drawing/2014/main" id="{139A1AB4-6622-3215-56B9-B1655748B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9" r="2077" b="-2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537DAD-401A-19EF-08EE-F7F17D79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L’algoritmo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DDA614C-1489-DF01-A6DC-59AB0924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013" y="868480"/>
            <a:ext cx="3920496" cy="5365172"/>
          </a:xfr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1. </a:t>
            </a:r>
            <a:r>
              <a:rPr lang="it-IT" sz="800" dirty="0">
                <a:solidFill>
                  <a:schemeClr val="bg1"/>
                </a:solidFill>
              </a:rPr>
              <a:t>Carica il file CSV dal percorso specificato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000000"/>
                </a:solidFill>
              </a:rPr>
              <a:t> </a:t>
            </a:r>
            <a:r>
              <a:rPr lang="it-IT" sz="800" dirty="0">
                <a:solidFill>
                  <a:srgbClr val="FF0000"/>
                </a:solidFill>
              </a:rPr>
              <a:t>2. </a:t>
            </a:r>
            <a:r>
              <a:rPr lang="it-IT" sz="800" dirty="0">
                <a:solidFill>
                  <a:schemeClr val="bg1"/>
                </a:solidFill>
              </a:rPr>
              <a:t>Leggi i dati utilizzando la funzione </a:t>
            </a:r>
            <a:r>
              <a:rPr lang="it-IT" sz="800" dirty="0" err="1">
                <a:solidFill>
                  <a:schemeClr val="bg1"/>
                </a:solidFill>
              </a:rPr>
              <a:t>readtable</a:t>
            </a:r>
            <a:endParaRPr lang="it-IT" sz="8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3. </a:t>
            </a:r>
            <a:r>
              <a:rPr lang="it-IT" sz="800" dirty="0">
                <a:solidFill>
                  <a:schemeClr val="bg1"/>
                </a:solidFill>
              </a:rPr>
              <a:t>Estrai i dati dell'accelerometro lungo gli assi x, y e 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4. </a:t>
            </a:r>
            <a:r>
              <a:rPr lang="it-IT" sz="800" dirty="0">
                <a:solidFill>
                  <a:schemeClr val="bg1"/>
                </a:solidFill>
              </a:rPr>
              <a:t>Filtra i dati: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Applica un filtro passa-basso ai dati dell'accelerometro lungo l'asse 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Applica un filtro passa-banda ai dati dell'accelerometro lungo l'asse 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5. </a:t>
            </a:r>
            <a:r>
              <a:rPr lang="it-IT" sz="800" dirty="0">
                <a:solidFill>
                  <a:schemeClr val="bg1"/>
                </a:solidFill>
              </a:rPr>
              <a:t>Calcola la Trasformata di Fourier: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Calcola le frequenze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Calcola la trasformata di Fourier dei dati dell'accelerometro lungo l'asse 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Calcola lo spettro di ampiezza dei picchi di respirazione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Calcola la trasformata di Fourier dei dati dell'accelerometro lungo l'asse 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chemeClr val="bg1"/>
                </a:solidFill>
              </a:rPr>
              <a:t>    - Calcola lo spettro di ampiezza dei picchi cardiaci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6. </a:t>
            </a:r>
            <a:r>
              <a:rPr lang="it-IT" sz="800" dirty="0">
                <a:solidFill>
                  <a:schemeClr val="bg1"/>
                </a:solidFill>
              </a:rPr>
              <a:t>Individua i picchi respiratori nei dati dell'accelerometro lungo l'asse 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7. </a:t>
            </a:r>
            <a:r>
              <a:rPr lang="it-IT" sz="800" dirty="0">
                <a:solidFill>
                  <a:schemeClr val="bg1"/>
                </a:solidFill>
              </a:rPr>
              <a:t>Individua i picchi cardiaci nei dati dell'accelerometro lungo l'asse 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8. </a:t>
            </a:r>
            <a:r>
              <a:rPr lang="it-IT" sz="800" dirty="0">
                <a:solidFill>
                  <a:schemeClr val="bg1"/>
                </a:solidFill>
              </a:rPr>
              <a:t>Calcola il tasso respiratorio in bpm (battiti per minuto)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t-IT" sz="800" dirty="0">
                <a:solidFill>
                  <a:srgbClr val="FF0000"/>
                </a:solidFill>
              </a:rPr>
              <a:t>9. </a:t>
            </a:r>
            <a:r>
              <a:rPr lang="it-IT" sz="800" dirty="0">
                <a:solidFill>
                  <a:schemeClr val="bg1"/>
                </a:solidFill>
              </a:rPr>
              <a:t>Calcola il tasso cardiaco in bpm (battiti per minuto)</a:t>
            </a:r>
          </a:p>
          <a:p>
            <a:pPr marL="0" indent="0">
              <a:lnSpc>
                <a:spcPct val="120000"/>
              </a:lnSpc>
              <a:buNone/>
            </a:pPr>
            <a:endParaRPr lang="it-IT" sz="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247841-AC1C-8D7C-09E2-692765D7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it-IT"/>
              <a:t>Filtro passa-basso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CE7554-FED3-D119-39E3-B1A37111DBF7}"/>
              </a:ext>
            </a:extLst>
          </p:cNvPr>
          <p:cNvSpPr>
            <a:spLocks/>
          </p:cNvSpPr>
          <p:nvPr/>
        </p:nvSpPr>
        <p:spPr>
          <a:xfrm>
            <a:off x="1600200" y="4419447"/>
            <a:ext cx="9160100" cy="997713"/>
          </a:xfrm>
          <a:prstGeom prst="rect">
            <a:avLst/>
          </a:prstGeom>
        </p:spPr>
        <p:txBody>
          <a:bodyPr/>
          <a:lstStyle/>
          <a:p>
            <a:r>
              <a:rPr lang="it-IT" sz="1800" b="0" i="0" dirty="0">
                <a:solidFill>
                  <a:srgbClr val="0D0D0D"/>
                </a:solidFill>
                <a:effectLst/>
                <a:latin typeface="Söhne"/>
              </a:rPr>
              <a:t>il filtraggio passa basso può essere utilizzato per rimuovere il rumore ad alta frequenza da un segnale, consentendo solo le componenti a bassa frequenza rilevanti</a:t>
            </a:r>
          </a:p>
        </p:txBody>
      </p:sp>
      <p:pic>
        <p:nvPicPr>
          <p:cNvPr id="5" name="Immagine 4" descr="Immagine che contiene Carattere, calligrafia, bianco, testo&#10;&#10;Descrizione generata automaticamente">
            <a:extLst>
              <a:ext uri="{FF2B5EF4-FFF2-40B4-BE49-F238E27FC236}">
                <a16:creationId xmlns:a16="http://schemas.microsoft.com/office/drawing/2014/main" id="{9CF7928D-E33F-D043-00B4-D5B560D6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74559"/>
            <a:ext cx="4280246" cy="1240070"/>
          </a:xfrm>
          <a:prstGeom prst="rect">
            <a:avLst/>
          </a:prstGeom>
        </p:spPr>
      </p:pic>
      <p:pic>
        <p:nvPicPr>
          <p:cNvPr id="9" name="Immagine 8" descr="Immagine che contiene testo, Carattere, bianco, ricevuta&#10;&#10;Descrizione generata automaticamente">
            <a:extLst>
              <a:ext uri="{FF2B5EF4-FFF2-40B4-BE49-F238E27FC236}">
                <a16:creationId xmlns:a16="http://schemas.microsoft.com/office/drawing/2014/main" id="{2DAEB418-A834-203C-ED0C-56FBCDA0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70" y="3364610"/>
            <a:ext cx="4045158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8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1F6220-D6B4-D37C-D32C-6F0E07E2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507106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Filtro passa-banda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75349C-C7FB-6605-4227-8016D9BD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49" y="4418778"/>
            <a:ext cx="8469290" cy="1730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kern="1200" dirty="0">
                <a:latin typeface="Söhne"/>
                <a:ea typeface="+mn-ea"/>
                <a:cs typeface="+mn-cs"/>
              </a:rPr>
              <a:t>il filtro passa-banda viene utilizzato per estrarre componenti di frequenza specifiche da un segnale, eliminando le componenti ad alta e bassa frequenza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 descr="Immagine che contiene Carattere, bianco, calligrafia, linea&#10;&#10;Descrizione generata automaticamente">
            <a:extLst>
              <a:ext uri="{FF2B5EF4-FFF2-40B4-BE49-F238E27FC236}">
                <a16:creationId xmlns:a16="http://schemas.microsoft.com/office/drawing/2014/main" id="{069BFB24-B43C-D2A3-613E-403B2D493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97" y="2432072"/>
            <a:ext cx="4136413" cy="1129160"/>
          </a:xfrm>
          <a:prstGeom prst="rect">
            <a:avLst/>
          </a:prstGeom>
        </p:spPr>
      </p:pic>
      <p:pic>
        <p:nvPicPr>
          <p:cNvPr id="11" name="Immagine 10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471E9E47-5F51-969E-645F-CA110E94A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39" y="3230398"/>
            <a:ext cx="4146763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2450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13A20"/>
      </a:dk2>
      <a:lt2>
        <a:srgbClr val="E2E6E8"/>
      </a:lt2>
      <a:accent1>
        <a:srgbClr val="BF9988"/>
      </a:accent1>
      <a:accent2>
        <a:srgbClr val="AFA077"/>
      </a:accent2>
      <a:accent3>
        <a:srgbClr val="A1A77E"/>
      </a:accent3>
      <a:accent4>
        <a:srgbClr val="8CAB74"/>
      </a:accent4>
      <a:accent5>
        <a:srgbClr val="82AC81"/>
      </a:accent5>
      <a:accent6>
        <a:srgbClr val="77AE8D"/>
      </a:accent6>
      <a:hlink>
        <a:srgbClr val="5E899D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D1E1F46-674B-4348-9C1A-68F928EECB1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670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Söhne</vt:lpstr>
      <vt:lpstr>VeniceBeachVTI</vt:lpstr>
      <vt:lpstr>HARR Algoritm</vt:lpstr>
      <vt:lpstr>Il problema</vt:lpstr>
      <vt:lpstr>L’accelerometro</vt:lpstr>
      <vt:lpstr>L’idea</vt:lpstr>
      <vt:lpstr>Raccolta dati</vt:lpstr>
      <vt:lpstr>Osservazioni</vt:lpstr>
      <vt:lpstr>L’algoritmo</vt:lpstr>
      <vt:lpstr>Filtro passa-basso</vt:lpstr>
      <vt:lpstr>Filtro passa-banda</vt:lpstr>
      <vt:lpstr>filter</vt:lpstr>
      <vt:lpstr>Trasformata di fourier</vt:lpstr>
      <vt:lpstr>Calcolo della frequenza respiratoria e cardiaca</vt:lpstr>
      <vt:lpstr>Presentazione standard di PowerPoint</vt:lpstr>
      <vt:lpstr>Risultati</vt:lpstr>
      <vt:lpstr>Conclusioni</vt:lpstr>
      <vt:lpstr>Nel futuro saranno le piccole cose a fare i grandi cambiamenti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 Algoritm</dc:title>
  <dc:creator>michele iodice</dc:creator>
  <cp:lastModifiedBy>michele iodice</cp:lastModifiedBy>
  <cp:revision>4</cp:revision>
  <dcterms:created xsi:type="dcterms:W3CDTF">2024-02-20T15:14:39Z</dcterms:created>
  <dcterms:modified xsi:type="dcterms:W3CDTF">2024-02-21T01:01:31Z</dcterms:modified>
</cp:coreProperties>
</file>