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Average"/>
      <p:regular r:id="rId60"/>
    </p:embeddedFont>
    <p:embeddedFont>
      <p:font typeface="Oswald"/>
      <p:regular r:id="rId61"/>
      <p:bold r:id="rId6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202">
          <p15:clr>
            <a:srgbClr val="9AA0A6"/>
          </p15:clr>
        </p15:guide>
        <p15:guide id="4" orient="horz" pos="1935">
          <p15:clr>
            <a:srgbClr val="9AA0A6"/>
          </p15:clr>
        </p15:guide>
        <p15:guide id="5" pos="191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  <p:guide pos="1202" orient="horz"/>
        <p:guide pos="1935" orient="horz"/>
        <p:guide pos="19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Oswald-bold.fntdata"/><Relationship Id="rId61" Type="http://schemas.openxmlformats.org/officeDocument/2006/relationships/font" Target="fonts/Oswald-regular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Average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89a5062c8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89a5062c8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9a5062c80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9a5062c80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89a5062c80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89a5062c80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89a5062c80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89a5062c80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90eac348b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90eac348b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90eac348bc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90eac348bc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90eac348bc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90eac348bc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980cfc39a8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980cfc39a8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980cfc39a8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980cfc39a8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980cfc39a8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980cfc39a8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980cfc39a8_2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980cfc39a8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980cfc39a8_2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980cfc39a8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980cfc39a8_2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980cfc39a8_2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980cfc39a8_2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1980cfc39a8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980cfc39a8_2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980cfc39a8_2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980cfc39a8_2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980cfc39a8_2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a964d182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a964d182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a964d1820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a964d1820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964d18202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964d18202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1a964d18202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1a964d18202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a964d1820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1a964d1820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89a5062c80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89a5062c80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a964d1820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1a964d1820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1a964d1820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1a964d1820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a964d1820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1a964d1820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a964d18202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a964d18202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a964d18202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a964d18202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acced2ff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1acced2ff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1acced2ff2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1acced2ff2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acced2ff24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acced2ff24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1ace043d6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1ace043d6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ace043d6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ace043d6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89a5062c8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89a5062c8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ace043d6e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ace043d6e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ace043d6e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ace043d6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ace043d6e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ace043d6e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180f00c75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180f00c75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180f00c75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180f00c75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180f00c756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180f00c756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180f00c75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180f00c75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80f00c756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80f00c756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180f00c756b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180f00c756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80f00c756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80f00c756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89a5062c80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89a5062c80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1bf9a03d79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1bf9a03d79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1bf9a03d798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1bf9a03d798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1bf9a03d798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1bf9a03d798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bf9a03d798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bf9a03d798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bf9a03d798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bf9a03d798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89a5062c8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89a5062c8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9a5062c8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9a5062c8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89a5062c8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89a5062c8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89a5062c8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89a5062c8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2.gif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8.gif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0.png"/><Relationship Id="rId4" Type="http://schemas.openxmlformats.org/officeDocument/2006/relationships/image" Target="../media/image28.png"/><Relationship Id="rId5" Type="http://schemas.openxmlformats.org/officeDocument/2006/relationships/image" Target="../media/image31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0.png"/><Relationship Id="rId4" Type="http://schemas.openxmlformats.org/officeDocument/2006/relationships/image" Target="../media/image45.png"/><Relationship Id="rId5" Type="http://schemas.openxmlformats.org/officeDocument/2006/relationships/image" Target="../media/image33.png"/><Relationship Id="rId6" Type="http://schemas.openxmlformats.org/officeDocument/2006/relationships/image" Target="../media/image35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9.png"/><Relationship Id="rId4" Type="http://schemas.openxmlformats.org/officeDocument/2006/relationships/image" Target="../media/image36.png"/><Relationship Id="rId5" Type="http://schemas.openxmlformats.org/officeDocument/2006/relationships/image" Target="../media/image4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44.png"/><Relationship Id="rId5" Type="http://schemas.openxmlformats.org/officeDocument/2006/relationships/image" Target="../media/image41.png"/><Relationship Id="rId6" Type="http://schemas.openxmlformats.org/officeDocument/2006/relationships/image" Target="../media/image3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3.png"/><Relationship Id="rId4" Type="http://schemas.openxmlformats.org/officeDocument/2006/relationships/image" Target="../media/image5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5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6.png"/><Relationship Id="rId4" Type="http://schemas.openxmlformats.org/officeDocument/2006/relationships/image" Target="../media/image4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Relationship Id="rId4" Type="http://schemas.openxmlformats.org/officeDocument/2006/relationships/image" Target="../media/image5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6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5.png"/><Relationship Id="rId4" Type="http://schemas.openxmlformats.org/officeDocument/2006/relationships/image" Target="../media/image6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7.png"/><Relationship Id="rId4" Type="http://schemas.openxmlformats.org/officeDocument/2006/relationships/image" Target="../media/image6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3.png"/><Relationship Id="rId4" Type="http://schemas.openxmlformats.org/officeDocument/2006/relationships/image" Target="../media/image8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8.png"/><Relationship Id="rId4" Type="http://schemas.openxmlformats.org/officeDocument/2006/relationships/image" Target="../media/image6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9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6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7.png"/><Relationship Id="rId4" Type="http://schemas.openxmlformats.org/officeDocument/2006/relationships/image" Target="../media/image69.png"/><Relationship Id="rId5" Type="http://schemas.openxmlformats.org/officeDocument/2006/relationships/image" Target="../media/image7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78.png"/><Relationship Id="rId4" Type="http://schemas.openxmlformats.org/officeDocument/2006/relationships/image" Target="../media/image7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75.png"/><Relationship Id="rId4" Type="http://schemas.openxmlformats.org/officeDocument/2006/relationships/image" Target="../media/image66.png"/><Relationship Id="rId5" Type="http://schemas.openxmlformats.org/officeDocument/2006/relationships/image" Target="../media/image73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73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72.png"/><Relationship Id="rId4" Type="http://schemas.openxmlformats.org/officeDocument/2006/relationships/image" Target="../media/image7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idx="4294967295" type="ctrTitle"/>
          </p:nvPr>
        </p:nvSpPr>
        <p:spPr>
          <a:xfrm>
            <a:off x="671250" y="1111950"/>
            <a:ext cx="7801500" cy="792600"/>
          </a:xfrm>
          <a:prstGeom prst="rect">
            <a:avLst/>
          </a:prstGeom>
          <a:noFill/>
          <a:ln cap="flat" cmpd="sng" w="9525">
            <a:solidFill>
              <a:srgbClr val="00869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rgbClr val="DB9456"/>
                </a:solidFill>
              </a:rPr>
              <a:t>Pivot</a:t>
            </a:r>
            <a:endParaRPr b="1" sz="5200">
              <a:solidFill>
                <a:srgbClr val="DB9456"/>
              </a:solidFill>
            </a:endParaRPr>
          </a:p>
        </p:txBody>
      </p:sp>
      <p:sp>
        <p:nvSpPr>
          <p:cNvPr id="145" name="Google Shape;145;p25"/>
          <p:cNvSpPr txBox="1"/>
          <p:nvPr>
            <p:ph idx="4294967295" type="subTitle"/>
          </p:nvPr>
        </p:nvSpPr>
        <p:spPr>
          <a:xfrm>
            <a:off x="671250" y="2147050"/>
            <a:ext cx="7801500" cy="5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Il pivot è il centro di movimento, rotazione e scala del nostro oggetto</a:t>
            </a:r>
            <a:endParaRPr/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870" y="2621725"/>
            <a:ext cx="2508925" cy="221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7825" y="2659451"/>
            <a:ext cx="2405759" cy="214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2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49" name="Google Shape;149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8059" y="2697251"/>
            <a:ext cx="2394679" cy="2141449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 txBox="1"/>
          <p:nvPr>
            <p:ph idx="4294967295" type="ctrTitle"/>
          </p:nvPr>
        </p:nvSpPr>
        <p:spPr>
          <a:xfrm>
            <a:off x="3580200" y="133900"/>
            <a:ext cx="182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Pivot e Snap</a:t>
            </a:r>
            <a:endParaRPr b="1" sz="2000">
              <a:solidFill>
                <a:srgbClr val="DB9456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idx="4294967295" type="subTitle"/>
          </p:nvPr>
        </p:nvSpPr>
        <p:spPr>
          <a:xfrm>
            <a:off x="671250" y="878700"/>
            <a:ext cx="7801500" cy="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/>
              <a:t>In maya puoi decidere e cambiare la posizione e la rotazione del pivot dell’oggetto in qualunque momento e in qualsiasi posizione</a:t>
            </a:r>
            <a:endParaRPr sz="1600"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3">
            <a:alphaModFix/>
          </a:blip>
          <a:srcRect b="0" l="0" r="17709" t="14015"/>
          <a:stretch/>
        </p:blipFill>
        <p:spPr>
          <a:xfrm>
            <a:off x="926100" y="1598250"/>
            <a:ext cx="1563750" cy="144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6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2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58" name="Google Shape;158;p26"/>
          <p:cNvSpPr txBox="1"/>
          <p:nvPr>
            <p:ph idx="4294967295" type="ctrTitle"/>
          </p:nvPr>
        </p:nvSpPr>
        <p:spPr>
          <a:xfrm>
            <a:off x="3580200" y="133900"/>
            <a:ext cx="182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Pivot e Snap</a:t>
            </a:r>
            <a:endParaRPr b="1" sz="2000">
              <a:solidFill>
                <a:srgbClr val="DB9456"/>
              </a:solidFill>
            </a:endParaRPr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4">
            <a:alphaModFix/>
          </a:blip>
          <a:srcRect b="0" l="0" r="0" t="11543"/>
          <a:stretch/>
        </p:blipFill>
        <p:spPr>
          <a:xfrm>
            <a:off x="7299875" y="1325700"/>
            <a:ext cx="1264325" cy="32841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p26"/>
          <p:cNvCxnSpPr/>
          <p:nvPr/>
        </p:nvCxnSpPr>
        <p:spPr>
          <a:xfrm rot="10800000">
            <a:off x="6363050" y="4426400"/>
            <a:ext cx="1070100" cy="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pic>
        <p:nvPicPr>
          <p:cNvPr id="161" name="Google Shape;161;p26"/>
          <p:cNvPicPr preferRelativeResize="0"/>
          <p:nvPr/>
        </p:nvPicPr>
        <p:blipFill rotWithShape="1">
          <a:blip r:embed="rId5">
            <a:alphaModFix/>
          </a:blip>
          <a:srcRect b="0" l="55436" r="0" t="0"/>
          <a:stretch/>
        </p:blipFill>
        <p:spPr>
          <a:xfrm>
            <a:off x="6363051" y="3187650"/>
            <a:ext cx="885625" cy="318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6"/>
          <p:cNvCxnSpPr/>
          <p:nvPr/>
        </p:nvCxnSpPr>
        <p:spPr>
          <a:xfrm flipH="1">
            <a:off x="4339050" y="3428525"/>
            <a:ext cx="2059800" cy="7431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63" name="Google Shape;163;p26"/>
          <p:cNvSpPr txBox="1"/>
          <p:nvPr>
            <p:ph idx="4294967295" type="subTitle"/>
          </p:nvPr>
        </p:nvSpPr>
        <p:spPr>
          <a:xfrm>
            <a:off x="641250" y="4072563"/>
            <a:ext cx="57576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Tramite il menu “modeling toolkit” (apribile dal bottone in alto a destra), sul fondo troveremo il pulsante per entrare in modalità “edit pivot”</a:t>
            </a:r>
            <a:endParaRPr sz="1200"/>
          </a:p>
        </p:txBody>
      </p:sp>
      <p:pic>
        <p:nvPicPr>
          <p:cNvPr id="164" name="Google Shape;164;p26"/>
          <p:cNvPicPr preferRelativeResize="0"/>
          <p:nvPr/>
        </p:nvPicPr>
        <p:blipFill rotWithShape="1">
          <a:blip r:embed="rId6">
            <a:alphaModFix/>
          </a:blip>
          <a:srcRect b="8426" l="13240" r="15187" t="16935"/>
          <a:stretch/>
        </p:blipFill>
        <p:spPr>
          <a:xfrm>
            <a:off x="3505425" y="1598238"/>
            <a:ext cx="1201250" cy="1208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p26"/>
          <p:cNvCxnSpPr/>
          <p:nvPr/>
        </p:nvCxnSpPr>
        <p:spPr>
          <a:xfrm flipH="1">
            <a:off x="1317475" y="2839300"/>
            <a:ext cx="386100" cy="5607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cxnSp>
        <p:nvCxnSpPr>
          <p:cNvPr id="166" name="Google Shape;166;p26"/>
          <p:cNvCxnSpPr/>
          <p:nvPr/>
        </p:nvCxnSpPr>
        <p:spPr>
          <a:xfrm flipH="1">
            <a:off x="3327000" y="2791925"/>
            <a:ext cx="386100" cy="5607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167" name="Google Shape;167;p26"/>
          <p:cNvSpPr txBox="1"/>
          <p:nvPr>
            <p:ph idx="4294967295" type="subTitle"/>
          </p:nvPr>
        </p:nvSpPr>
        <p:spPr>
          <a:xfrm>
            <a:off x="538850" y="3399997"/>
            <a:ext cx="15069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Modalità normale</a:t>
            </a:r>
            <a:endParaRPr sz="1200"/>
          </a:p>
        </p:txBody>
      </p:sp>
      <p:sp>
        <p:nvSpPr>
          <p:cNvPr id="168" name="Google Shape;168;p26"/>
          <p:cNvSpPr txBox="1"/>
          <p:nvPr>
            <p:ph idx="4294967295" type="subTitle"/>
          </p:nvPr>
        </p:nvSpPr>
        <p:spPr>
          <a:xfrm>
            <a:off x="2598700" y="3399997"/>
            <a:ext cx="1506900" cy="43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/>
              <a:t>Modalità Edit Pivot</a:t>
            </a:r>
            <a:endParaRPr sz="1200"/>
          </a:p>
        </p:txBody>
      </p:sp>
      <p:sp>
        <p:nvSpPr>
          <p:cNvPr id="169" name="Google Shape;169;p26"/>
          <p:cNvSpPr txBox="1"/>
          <p:nvPr/>
        </p:nvSpPr>
        <p:spPr>
          <a:xfrm>
            <a:off x="5081600" y="2074875"/>
            <a:ext cx="198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SHORTCUT: D</a:t>
            </a:r>
            <a:endParaRPr b="1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2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5" name="Google Shape;175;p27"/>
          <p:cNvSpPr txBox="1"/>
          <p:nvPr>
            <p:ph idx="4294967295" type="ctrTitle"/>
          </p:nvPr>
        </p:nvSpPr>
        <p:spPr>
          <a:xfrm>
            <a:off x="3580200" y="133900"/>
            <a:ext cx="182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Pivot e Snap</a:t>
            </a:r>
            <a:endParaRPr b="1" sz="2000">
              <a:solidFill>
                <a:srgbClr val="DB9456"/>
              </a:solidFill>
            </a:endParaRPr>
          </a:p>
        </p:txBody>
      </p:sp>
      <p:pic>
        <p:nvPicPr>
          <p:cNvPr id="176" name="Google Shape;1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75" y="863975"/>
            <a:ext cx="2842550" cy="19197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27"/>
          <p:cNvCxnSpPr/>
          <p:nvPr/>
        </p:nvCxnSpPr>
        <p:spPr>
          <a:xfrm>
            <a:off x="2662175" y="1634925"/>
            <a:ext cx="924300" cy="108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27"/>
          <p:cNvSpPr txBox="1"/>
          <p:nvPr/>
        </p:nvSpPr>
        <p:spPr>
          <a:xfrm>
            <a:off x="3580200" y="1143150"/>
            <a:ext cx="53991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si edita il pivot rimarrà in memoria finchè non deselezionerò l’oggetto, dopodichè tornerà come prima.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Per salvare la posizione e orientamento andare su Modify → Bake Pivot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79" name="Google Shape;17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925" y="2783700"/>
            <a:ext cx="2216920" cy="175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7"/>
          <p:cNvCxnSpPr/>
          <p:nvPr/>
        </p:nvCxnSpPr>
        <p:spPr>
          <a:xfrm flipH="1">
            <a:off x="2021925" y="1918675"/>
            <a:ext cx="5918400" cy="22506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27"/>
          <p:cNvCxnSpPr/>
          <p:nvPr/>
        </p:nvCxnSpPr>
        <p:spPr>
          <a:xfrm flipH="1" rot="10800000">
            <a:off x="2575450" y="4272775"/>
            <a:ext cx="1011000" cy="885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2" name="Google Shape;182;p27"/>
          <p:cNvSpPr txBox="1"/>
          <p:nvPr/>
        </p:nvSpPr>
        <p:spPr>
          <a:xfrm>
            <a:off x="3641025" y="3887400"/>
            <a:ext cx="2100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Dal quadrato si può accedere al menu per decidere se applicare solo la posizione o l’orientamento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83" name="Google Shape;18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27800" y="2850625"/>
            <a:ext cx="2541511" cy="1750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" name="Google Shape;184;p27"/>
          <p:cNvCxnSpPr>
            <a:endCxn id="183" idx="1"/>
          </p:cNvCxnSpPr>
          <p:nvPr/>
        </p:nvCxnSpPr>
        <p:spPr>
          <a:xfrm flipH="1" rot="10800000">
            <a:off x="5652800" y="3725725"/>
            <a:ext cx="675000" cy="2739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8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2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0" name="Google Shape;190;p28"/>
          <p:cNvSpPr txBox="1"/>
          <p:nvPr>
            <p:ph idx="4294967295" type="ctrTitle"/>
          </p:nvPr>
        </p:nvSpPr>
        <p:spPr>
          <a:xfrm>
            <a:off x="3580200" y="133900"/>
            <a:ext cx="182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Pivot e Snap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3641025" y="3887400"/>
            <a:ext cx="21003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Dal menu di edit Pivot possiamo scegliere se avere il gizmo orientato come l’oggetto (Object), come il mondo (World) o come lo abbiamo editato noi (Custom)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2" name="Google Shape;19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225" y="943287"/>
            <a:ext cx="2216600" cy="1998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p28"/>
          <p:cNvCxnSpPr>
            <a:stCxn id="192" idx="2"/>
          </p:cNvCxnSpPr>
          <p:nvPr/>
        </p:nvCxnSpPr>
        <p:spPr>
          <a:xfrm flipH="1">
            <a:off x="3217425" y="2941412"/>
            <a:ext cx="557100" cy="3966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4" name="Google Shape;194;p28"/>
          <p:cNvSpPr txBox="1"/>
          <p:nvPr/>
        </p:nvSpPr>
        <p:spPr>
          <a:xfrm>
            <a:off x="2615925" y="3338000"/>
            <a:ext cx="102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Object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1900" y="826500"/>
            <a:ext cx="1378875" cy="37956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6" name="Google Shape;196;p28"/>
          <p:cNvCxnSpPr>
            <a:endCxn id="191" idx="3"/>
          </p:cNvCxnSpPr>
          <p:nvPr/>
        </p:nvCxnSpPr>
        <p:spPr>
          <a:xfrm flipH="1">
            <a:off x="5741325" y="4165050"/>
            <a:ext cx="1852200" cy="1995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97" name="Google Shape;19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82825" y="826500"/>
            <a:ext cx="2315575" cy="207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28"/>
          <p:cNvCxnSpPr/>
          <p:nvPr/>
        </p:nvCxnSpPr>
        <p:spPr>
          <a:xfrm flipH="1">
            <a:off x="5694350" y="2905812"/>
            <a:ext cx="557100" cy="3966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8"/>
          <p:cNvSpPr txBox="1"/>
          <p:nvPr/>
        </p:nvSpPr>
        <p:spPr>
          <a:xfrm>
            <a:off x="5226350" y="3366075"/>
            <a:ext cx="1025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World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4750" y="908375"/>
            <a:ext cx="2437398" cy="19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598750" y="3302400"/>
            <a:ext cx="1025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Custom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02" name="Google Shape;202;p28"/>
          <p:cNvCxnSpPr/>
          <p:nvPr/>
        </p:nvCxnSpPr>
        <p:spPr>
          <a:xfrm flipH="1">
            <a:off x="1066750" y="2969487"/>
            <a:ext cx="557100" cy="3966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700" y="1772050"/>
            <a:ext cx="2547071" cy="20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03903" y="3301350"/>
            <a:ext cx="4527373" cy="5124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9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2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10" name="Google Shape;210;p29"/>
          <p:cNvSpPr txBox="1"/>
          <p:nvPr>
            <p:ph idx="4294967295" type="ctrTitle"/>
          </p:nvPr>
        </p:nvSpPr>
        <p:spPr>
          <a:xfrm>
            <a:off x="3580200" y="133900"/>
            <a:ext cx="182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Pivot e Snap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337525" y="1009400"/>
            <a:ext cx="824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Possiamo in qualsiasi momento 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Resettare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il pivot nel centro dell’oggetto e orientato in World position dal menu 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Modify → Center Pivot</a:t>
            </a:r>
            <a:endParaRPr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12" name="Google Shape;212;p29"/>
          <p:cNvCxnSpPr>
            <a:stCxn id="211" idx="2"/>
          </p:cNvCxnSpPr>
          <p:nvPr/>
        </p:nvCxnSpPr>
        <p:spPr>
          <a:xfrm flipH="1">
            <a:off x="2582875" y="1625000"/>
            <a:ext cx="1878300" cy="15852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3" name="Google Shape;213;p29"/>
          <p:cNvSpPr txBox="1"/>
          <p:nvPr/>
        </p:nvSpPr>
        <p:spPr>
          <a:xfrm>
            <a:off x="3580200" y="2171550"/>
            <a:ext cx="537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Troviamo anche il tasto rapido nella tab 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Poly modeling</a:t>
            </a:r>
            <a:endParaRPr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14" name="Google Shape;214;p29"/>
          <p:cNvCxnSpPr/>
          <p:nvPr/>
        </p:nvCxnSpPr>
        <p:spPr>
          <a:xfrm>
            <a:off x="7692900" y="2662950"/>
            <a:ext cx="63000" cy="8055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2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0" name="Google Shape;220;p30"/>
          <p:cNvSpPr txBox="1"/>
          <p:nvPr>
            <p:ph idx="4294967295" type="ctrTitle"/>
          </p:nvPr>
        </p:nvSpPr>
        <p:spPr>
          <a:xfrm>
            <a:off x="3580200" y="133900"/>
            <a:ext cx="182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Pivot e Snap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221" name="Google Shape;221;p30"/>
          <p:cNvSpPr txBox="1"/>
          <p:nvPr/>
        </p:nvSpPr>
        <p:spPr>
          <a:xfrm>
            <a:off x="1886550" y="998200"/>
            <a:ext cx="5370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Shortcut</a:t>
            </a: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rapidi per editare il Pivot in modalità Edit Pivot</a:t>
            </a:r>
            <a:endParaRPr sz="16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2" name="Google Shape;222;p30"/>
          <p:cNvSpPr txBox="1"/>
          <p:nvPr/>
        </p:nvSpPr>
        <p:spPr>
          <a:xfrm>
            <a:off x="302550" y="1907425"/>
            <a:ext cx="8043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Ctrl+Click sx →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Orienta l’ asse X del Pivot al componente selezionato (face, edge o vertex)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Shift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+Click sx →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Posiziona il Pivot al componente selezionato (face, edge o vertex)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Click sx →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Posiziona e orienta il Pivot al componente selezionato (face, edge o vertex)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Ctrl+Shift+Click sx →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Punta (Aim) l’ asse X al componente selezionato (face, edge o vertex)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1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2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28" name="Google Shape;228;p31"/>
          <p:cNvSpPr txBox="1"/>
          <p:nvPr>
            <p:ph idx="4294967295" type="ctrTitle"/>
          </p:nvPr>
        </p:nvSpPr>
        <p:spPr>
          <a:xfrm>
            <a:off x="3580200" y="133900"/>
            <a:ext cx="182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Pivot e Snap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229" name="Google Shape;229;p31"/>
          <p:cNvSpPr txBox="1"/>
          <p:nvPr/>
        </p:nvSpPr>
        <p:spPr>
          <a:xfrm>
            <a:off x="1805250" y="939175"/>
            <a:ext cx="537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SNAP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468900" y="1644700"/>
            <a:ext cx="80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Gli snap (ovvero gli ancoraggi) degli oggetti sono fondamentali per modellare o modificare qualsiasi oggetto e dovranno diventare i vostri migliori amici!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550200" y="2571750"/>
            <a:ext cx="804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 trovano tutti nella barra più in alto e quelli che abbiamo visto e i più usati sono 4: 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Griglia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— 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Curva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—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 Vertice o punto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— 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Make Live</a:t>
            </a:r>
            <a:endParaRPr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32" name="Google Shape;232;p31"/>
          <p:cNvCxnSpPr/>
          <p:nvPr/>
        </p:nvCxnSpPr>
        <p:spPr>
          <a:xfrm>
            <a:off x="3059200" y="3159925"/>
            <a:ext cx="210000" cy="884100"/>
          </a:xfrm>
          <a:prstGeom prst="straightConnector1">
            <a:avLst/>
          </a:prstGeom>
          <a:noFill/>
          <a:ln cap="flat" cmpd="sng" w="19050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6100" y="4004375"/>
            <a:ext cx="3288575" cy="4198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4" name="Google Shape;234;p31"/>
          <p:cNvCxnSpPr/>
          <p:nvPr/>
        </p:nvCxnSpPr>
        <p:spPr>
          <a:xfrm flipH="1">
            <a:off x="3615900" y="3107450"/>
            <a:ext cx="76800" cy="951300"/>
          </a:xfrm>
          <a:prstGeom prst="straightConnector1">
            <a:avLst/>
          </a:prstGeom>
          <a:noFill/>
          <a:ln cap="flat" cmpd="sng" w="19050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5" name="Google Shape;235;p31"/>
          <p:cNvCxnSpPr/>
          <p:nvPr/>
        </p:nvCxnSpPr>
        <p:spPr>
          <a:xfrm flipH="1">
            <a:off x="3874075" y="3107450"/>
            <a:ext cx="862500" cy="966000"/>
          </a:xfrm>
          <a:prstGeom prst="straightConnector1">
            <a:avLst/>
          </a:prstGeom>
          <a:noFill/>
          <a:ln cap="flat" cmpd="sng" w="19050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31"/>
          <p:cNvCxnSpPr/>
          <p:nvPr/>
        </p:nvCxnSpPr>
        <p:spPr>
          <a:xfrm flipH="1">
            <a:off x="4722775" y="3141050"/>
            <a:ext cx="1251000" cy="999000"/>
          </a:xfrm>
          <a:prstGeom prst="straightConnector1">
            <a:avLst/>
          </a:prstGeom>
          <a:noFill/>
          <a:ln cap="flat" cmpd="sng" w="19050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31"/>
          <p:cNvSpPr/>
          <p:nvPr/>
        </p:nvSpPr>
        <p:spPr>
          <a:xfrm>
            <a:off x="3162100" y="4044950"/>
            <a:ext cx="272400" cy="338700"/>
          </a:xfrm>
          <a:prstGeom prst="rect">
            <a:avLst/>
          </a:prstGeom>
          <a:noFill/>
          <a:ln cap="flat" cmpd="sng" w="9525">
            <a:solidFill>
              <a:srgbClr val="DB94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3453675" y="4044925"/>
            <a:ext cx="247200" cy="338700"/>
          </a:xfrm>
          <a:prstGeom prst="rect">
            <a:avLst/>
          </a:prstGeom>
          <a:noFill/>
          <a:ln cap="flat" cmpd="sng" w="9525">
            <a:solidFill>
              <a:srgbClr val="DB94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/>
          <p:nvPr/>
        </p:nvSpPr>
        <p:spPr>
          <a:xfrm>
            <a:off x="3720050" y="4044950"/>
            <a:ext cx="247200" cy="338700"/>
          </a:xfrm>
          <a:prstGeom prst="rect">
            <a:avLst/>
          </a:prstGeom>
          <a:noFill/>
          <a:ln cap="flat" cmpd="sng" w="9525">
            <a:solidFill>
              <a:srgbClr val="DB94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1"/>
          <p:cNvSpPr/>
          <p:nvPr/>
        </p:nvSpPr>
        <p:spPr>
          <a:xfrm>
            <a:off x="4516775" y="4085500"/>
            <a:ext cx="1685700" cy="298200"/>
          </a:xfrm>
          <a:prstGeom prst="rect">
            <a:avLst/>
          </a:prstGeom>
          <a:noFill/>
          <a:ln cap="flat" cmpd="sng" w="9525">
            <a:solidFill>
              <a:srgbClr val="DB94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Maya</a:t>
            </a:r>
            <a:endParaRPr/>
          </a:p>
        </p:txBody>
      </p:sp>
      <p:sp>
        <p:nvSpPr>
          <p:cNvPr id="67" name="Google Shape;67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autodesk</a:t>
            </a:r>
            <a:endParaRPr/>
          </a:p>
        </p:txBody>
      </p:sp>
      <p:cxnSp>
        <p:nvCxnSpPr>
          <p:cNvPr id="68" name="Google Shape;68;p14"/>
          <p:cNvCxnSpPr/>
          <p:nvPr/>
        </p:nvCxnSpPr>
        <p:spPr>
          <a:xfrm rot="10800000">
            <a:off x="2031300" y="1057575"/>
            <a:ext cx="1584600" cy="12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9" name="Google Shape;6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2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2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46" name="Google Shape;246;p32"/>
          <p:cNvSpPr txBox="1"/>
          <p:nvPr>
            <p:ph idx="4294967295" type="ctrTitle"/>
          </p:nvPr>
        </p:nvSpPr>
        <p:spPr>
          <a:xfrm>
            <a:off x="3580200" y="133900"/>
            <a:ext cx="182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Pivot e Snap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247" name="Google Shape;247;p32"/>
          <p:cNvSpPr txBox="1"/>
          <p:nvPr/>
        </p:nvSpPr>
        <p:spPr>
          <a:xfrm>
            <a:off x="1805250" y="939175"/>
            <a:ext cx="537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Snap alla griglia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48" name="Google Shape;24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2750" y="1642125"/>
            <a:ext cx="26860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2"/>
          <p:cNvSpPr/>
          <p:nvPr/>
        </p:nvSpPr>
        <p:spPr>
          <a:xfrm>
            <a:off x="3307800" y="1639463"/>
            <a:ext cx="272400" cy="338700"/>
          </a:xfrm>
          <a:prstGeom prst="rect">
            <a:avLst/>
          </a:prstGeom>
          <a:noFill/>
          <a:ln cap="flat" cmpd="sng" w="9525">
            <a:solidFill>
              <a:srgbClr val="DB94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2"/>
          <p:cNvSpPr txBox="1"/>
          <p:nvPr/>
        </p:nvSpPr>
        <p:spPr>
          <a:xfrm>
            <a:off x="468900" y="2161275"/>
            <a:ext cx="8043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 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snap alla griglia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si può attivare cliccando sul pulsante (rimarrà attivo finchè non ripremiamo) oppure con lo 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shortcut → x</a:t>
            </a:r>
            <a:endParaRPr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51" name="Google Shape;25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25" y="2790750"/>
            <a:ext cx="1805797" cy="18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2"/>
          <p:cNvSpPr txBox="1"/>
          <p:nvPr/>
        </p:nvSpPr>
        <p:spPr>
          <a:xfrm>
            <a:off x="2230050" y="3042850"/>
            <a:ext cx="33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Una volta attivo il centro del Gizmo passerà da un quadratino a un cerchio</a:t>
            </a:r>
            <a:endParaRPr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53" name="Google Shape;253;p32"/>
          <p:cNvCxnSpPr>
            <a:endCxn id="252" idx="1"/>
          </p:cNvCxnSpPr>
          <p:nvPr/>
        </p:nvCxnSpPr>
        <p:spPr>
          <a:xfrm flipH="1" rot="10800000">
            <a:off x="1284150" y="3289150"/>
            <a:ext cx="945900" cy="4374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54" name="Google Shape;254;p32"/>
          <p:cNvPicPr preferRelativeResize="0"/>
          <p:nvPr/>
        </p:nvPicPr>
        <p:blipFill rotWithShape="1">
          <a:blip r:embed="rId5">
            <a:alphaModFix/>
          </a:blip>
          <a:srcRect b="12996" l="25319" r="10400" t="12052"/>
          <a:stretch/>
        </p:blipFill>
        <p:spPr>
          <a:xfrm>
            <a:off x="5573355" y="2790750"/>
            <a:ext cx="3178719" cy="1985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2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60" name="Google Shape;260;p33"/>
          <p:cNvSpPr txBox="1"/>
          <p:nvPr>
            <p:ph idx="4294967295" type="ctrTitle"/>
          </p:nvPr>
        </p:nvSpPr>
        <p:spPr>
          <a:xfrm>
            <a:off x="3580200" y="133900"/>
            <a:ext cx="182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Pivot e Snap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261" name="Google Shape;261;p33"/>
          <p:cNvSpPr txBox="1"/>
          <p:nvPr/>
        </p:nvSpPr>
        <p:spPr>
          <a:xfrm>
            <a:off x="1805250" y="819625"/>
            <a:ext cx="537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Snap alla curva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2" name="Google Shape;26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375" y="1468800"/>
            <a:ext cx="26860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3"/>
          <p:cNvSpPr/>
          <p:nvPr/>
        </p:nvSpPr>
        <p:spPr>
          <a:xfrm>
            <a:off x="3514425" y="1466125"/>
            <a:ext cx="272400" cy="338700"/>
          </a:xfrm>
          <a:prstGeom prst="rect">
            <a:avLst/>
          </a:prstGeom>
          <a:noFill/>
          <a:ln cap="flat" cmpd="sng" w="9525">
            <a:solidFill>
              <a:srgbClr val="DB94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3"/>
          <p:cNvSpPr txBox="1"/>
          <p:nvPr/>
        </p:nvSpPr>
        <p:spPr>
          <a:xfrm>
            <a:off x="468900" y="1934588"/>
            <a:ext cx="80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 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snap alla curva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si può attivare cliccando sul pulsante (rimarrà attivo finchè non ripremiamo) oppure con lo 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shortcut → c</a:t>
            </a:r>
            <a:endParaRPr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65" name="Google Shape;26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25" y="2480800"/>
            <a:ext cx="1805797" cy="18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3"/>
          <p:cNvSpPr txBox="1"/>
          <p:nvPr/>
        </p:nvSpPr>
        <p:spPr>
          <a:xfrm>
            <a:off x="2230050" y="2732900"/>
            <a:ext cx="3343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Una volta attivo il centro del Gizmo passerà da un quadratino a un cerchio.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</a:t>
            </a: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selezioniamo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il </a:t>
            </a: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centro del Gizmo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 con il </a:t>
            </a: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tasto centrale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del mouse premiamo e </a:t>
            </a: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tenendo premuto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clicchiamo su una curva, faremo </a:t>
            </a: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scorrere l’oggetto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su di essa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67" name="Google Shape;267;p33"/>
          <p:cNvCxnSpPr>
            <a:endCxn id="266" idx="1"/>
          </p:cNvCxnSpPr>
          <p:nvPr/>
        </p:nvCxnSpPr>
        <p:spPr>
          <a:xfrm flipH="1" rot="10800000">
            <a:off x="1284150" y="3287000"/>
            <a:ext cx="945900" cy="4374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68" name="Google Shape;26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96900" y="2682625"/>
            <a:ext cx="3265950" cy="175000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33"/>
          <p:cNvSpPr txBox="1"/>
          <p:nvPr/>
        </p:nvSpPr>
        <p:spPr>
          <a:xfrm>
            <a:off x="302550" y="4326925"/>
            <a:ext cx="338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SPOILER →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Gli Edge sono considerati curve!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4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2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75" name="Google Shape;275;p34"/>
          <p:cNvSpPr txBox="1"/>
          <p:nvPr>
            <p:ph idx="4294967295" type="ctrTitle"/>
          </p:nvPr>
        </p:nvSpPr>
        <p:spPr>
          <a:xfrm>
            <a:off x="3580200" y="133900"/>
            <a:ext cx="182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Pivot e Snap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276" name="Google Shape;276;p34"/>
          <p:cNvSpPr txBox="1"/>
          <p:nvPr/>
        </p:nvSpPr>
        <p:spPr>
          <a:xfrm>
            <a:off x="1805250" y="819625"/>
            <a:ext cx="537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Snap al vertice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77" name="Google Shape;27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375" y="1468800"/>
            <a:ext cx="26860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34"/>
          <p:cNvSpPr/>
          <p:nvPr/>
        </p:nvSpPr>
        <p:spPr>
          <a:xfrm>
            <a:off x="3763525" y="1481225"/>
            <a:ext cx="243600" cy="338700"/>
          </a:xfrm>
          <a:prstGeom prst="rect">
            <a:avLst/>
          </a:prstGeom>
          <a:noFill/>
          <a:ln cap="flat" cmpd="sng" w="9525">
            <a:solidFill>
              <a:srgbClr val="DB94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4"/>
          <p:cNvSpPr txBox="1"/>
          <p:nvPr/>
        </p:nvSpPr>
        <p:spPr>
          <a:xfrm>
            <a:off x="468900" y="1968600"/>
            <a:ext cx="80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Lo 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snap al vertice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si può attivare cliccando sul pulsante (rimarrà attivo finchè non ripremiamo) oppure con lo 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shortcut → v</a:t>
            </a:r>
            <a:endParaRPr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80" name="Google Shape;28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325" y="2480800"/>
            <a:ext cx="1805797" cy="1846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4"/>
          <p:cNvSpPr txBox="1"/>
          <p:nvPr/>
        </p:nvSpPr>
        <p:spPr>
          <a:xfrm>
            <a:off x="2230050" y="2732900"/>
            <a:ext cx="334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Una volta attivo il centro del Gizmo passerà da un quadratino a un cerchio.</a:t>
            </a:r>
            <a:endParaRPr sz="1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82" name="Google Shape;282;p34"/>
          <p:cNvCxnSpPr>
            <a:endCxn id="281" idx="1"/>
          </p:cNvCxnSpPr>
          <p:nvPr/>
        </p:nvCxnSpPr>
        <p:spPr>
          <a:xfrm flipH="1" rot="10800000">
            <a:off x="1284150" y="2979200"/>
            <a:ext cx="945900" cy="4374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83" name="Google Shape;283;p34"/>
          <p:cNvPicPr preferRelativeResize="0"/>
          <p:nvPr/>
        </p:nvPicPr>
        <p:blipFill rotWithShape="1">
          <a:blip r:embed="rId5">
            <a:alphaModFix/>
          </a:blip>
          <a:srcRect b="0" l="21346" r="0" t="0"/>
          <a:stretch/>
        </p:blipFill>
        <p:spPr>
          <a:xfrm>
            <a:off x="5464650" y="2652925"/>
            <a:ext cx="3343200" cy="204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5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2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89" name="Google Shape;289;p35"/>
          <p:cNvSpPr txBox="1"/>
          <p:nvPr>
            <p:ph idx="4294967295" type="ctrTitle"/>
          </p:nvPr>
        </p:nvSpPr>
        <p:spPr>
          <a:xfrm>
            <a:off x="3580200" y="133900"/>
            <a:ext cx="182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Pivot e Snap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290" name="Google Shape;290;p35"/>
          <p:cNvSpPr txBox="1"/>
          <p:nvPr/>
        </p:nvSpPr>
        <p:spPr>
          <a:xfrm>
            <a:off x="1805250" y="746250"/>
            <a:ext cx="5370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Snap Make Live</a:t>
            </a:r>
            <a:endParaRPr sz="3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5375" y="1380313"/>
            <a:ext cx="2686050" cy="333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/>
          <p:nvPr/>
        </p:nvSpPr>
        <p:spPr>
          <a:xfrm>
            <a:off x="4449825" y="1392738"/>
            <a:ext cx="1421400" cy="338700"/>
          </a:xfrm>
          <a:prstGeom prst="rect">
            <a:avLst/>
          </a:prstGeom>
          <a:noFill/>
          <a:ln cap="flat" cmpd="sng" w="9525">
            <a:solidFill>
              <a:srgbClr val="DB945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5"/>
          <p:cNvSpPr txBox="1"/>
          <p:nvPr/>
        </p:nvSpPr>
        <p:spPr>
          <a:xfrm>
            <a:off x="468900" y="1818938"/>
            <a:ext cx="8043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Il 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Make Live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rende l’ oggetto selezionato non più cliccabile e contornato di verde.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Tutto quello che sposteremo si snapperà all’ oggetto “Live”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294" name="Google Shape;29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91700" y="2423925"/>
            <a:ext cx="1964500" cy="27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35199" y="2742600"/>
            <a:ext cx="1821000" cy="188266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5"/>
          <p:cNvPicPr preferRelativeResize="0"/>
          <p:nvPr/>
        </p:nvPicPr>
        <p:blipFill rotWithShape="1">
          <a:blip r:embed="rId6">
            <a:alphaModFix/>
          </a:blip>
          <a:srcRect b="11616" l="18574" r="40879" t="17375"/>
          <a:stretch/>
        </p:blipFill>
        <p:spPr>
          <a:xfrm>
            <a:off x="468900" y="3040375"/>
            <a:ext cx="1596000" cy="149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5"/>
          <p:cNvSpPr txBox="1"/>
          <p:nvPr/>
        </p:nvSpPr>
        <p:spPr>
          <a:xfrm>
            <a:off x="2292300" y="3038768"/>
            <a:ext cx="439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andremo quindi a creare ad esempio una curva potremo appiccicarla precisamente sulla superfice dell’ oggetto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298" name="Google Shape;298;p35"/>
          <p:cNvCxnSpPr/>
          <p:nvPr/>
        </p:nvCxnSpPr>
        <p:spPr>
          <a:xfrm flipH="1">
            <a:off x="2221100" y="3409325"/>
            <a:ext cx="870900" cy="3690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5"/>
          <p:cNvSpPr txBox="1"/>
          <p:nvPr/>
        </p:nvSpPr>
        <p:spPr>
          <a:xfrm>
            <a:off x="2373600" y="4062205"/>
            <a:ext cx="4396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Il </a:t>
            </a: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make live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sarà lo strumento </a:t>
            </a: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fondamentale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quando andrete a fare </a:t>
            </a: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retopology</a:t>
            </a:r>
            <a:r>
              <a:rPr lang="en"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dei vostri characters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6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2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5" name="Google Shape;305;p36"/>
          <p:cNvSpPr txBox="1"/>
          <p:nvPr>
            <p:ph idx="4294967295" type="ctrTitle"/>
          </p:nvPr>
        </p:nvSpPr>
        <p:spPr>
          <a:xfrm>
            <a:off x="3580200" y="133900"/>
            <a:ext cx="18210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Pivot e Snap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306" name="Google Shape;306;p36"/>
          <p:cNvSpPr txBox="1"/>
          <p:nvPr/>
        </p:nvSpPr>
        <p:spPr>
          <a:xfrm>
            <a:off x="375000" y="1346276"/>
            <a:ext cx="839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! SPOILER !</a:t>
            </a:r>
            <a:endParaRPr sz="3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07" name="Google Shape;307;p36"/>
          <p:cNvSpPr txBox="1"/>
          <p:nvPr/>
        </p:nvSpPr>
        <p:spPr>
          <a:xfrm>
            <a:off x="375000" y="2288276"/>
            <a:ext cx="83940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Tutti gli snap oltre che a funzionare per spostare gli oggetti si possono attivare anche in modalità </a:t>
            </a:r>
            <a:r>
              <a:rPr lang="en" sz="2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Edit Pivot</a:t>
            </a:r>
            <a:r>
              <a:rPr lang="en" sz="2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per snapparlo dove vogliamo!</a:t>
            </a:r>
            <a:endParaRPr sz="2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2625" y="2343351"/>
            <a:ext cx="348615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37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3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4" name="Google Shape;314;p37"/>
          <p:cNvSpPr txBox="1"/>
          <p:nvPr>
            <p:ph idx="4294967295" type="ctrTitle"/>
          </p:nvPr>
        </p:nvSpPr>
        <p:spPr>
          <a:xfrm>
            <a:off x="2893800" y="133900"/>
            <a:ext cx="3356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Extrude, Multicut, Merge vertex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375000" y="822351"/>
            <a:ext cx="839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Extrude</a:t>
            </a:r>
            <a:endParaRPr sz="3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16" name="Google Shape;316;p37"/>
          <p:cNvSpPr txBox="1"/>
          <p:nvPr/>
        </p:nvSpPr>
        <p:spPr>
          <a:xfrm>
            <a:off x="375000" y="1542951"/>
            <a:ext cx="8394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 estrusioni sono alla base della modellazione e servono per creare geometria e modificare le mesh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17" name="Google Shape;31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075" y="2486875"/>
            <a:ext cx="1959525" cy="2076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7"/>
          <p:cNvCxnSpPr/>
          <p:nvPr/>
        </p:nvCxnSpPr>
        <p:spPr>
          <a:xfrm flipH="1" rot="10800000">
            <a:off x="2582825" y="2656700"/>
            <a:ext cx="2545800" cy="5829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319" name="Google Shape;319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7642" y="3066242"/>
            <a:ext cx="3296551" cy="1563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0" name="Google Shape;320;p37"/>
          <p:cNvCxnSpPr/>
          <p:nvPr/>
        </p:nvCxnSpPr>
        <p:spPr>
          <a:xfrm>
            <a:off x="5350125" y="2811575"/>
            <a:ext cx="1045200" cy="9717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0057" y="1745050"/>
            <a:ext cx="2174993" cy="208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6" name="Google Shape;326;p38"/>
          <p:cNvPicPr preferRelativeResize="0"/>
          <p:nvPr/>
        </p:nvPicPr>
        <p:blipFill rotWithShape="1">
          <a:blip r:embed="rId4">
            <a:alphaModFix/>
          </a:blip>
          <a:srcRect b="0" l="5538" r="26085" t="0"/>
          <a:stretch/>
        </p:blipFill>
        <p:spPr>
          <a:xfrm>
            <a:off x="258275" y="1745038"/>
            <a:ext cx="6043798" cy="32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8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3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28" name="Google Shape;328;p38"/>
          <p:cNvSpPr txBox="1"/>
          <p:nvPr>
            <p:ph idx="4294967295" type="ctrTitle"/>
          </p:nvPr>
        </p:nvSpPr>
        <p:spPr>
          <a:xfrm>
            <a:off x="2893800" y="133900"/>
            <a:ext cx="3356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Extrude, Multicut, Merge vertex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329" name="Google Shape;329;p38"/>
          <p:cNvSpPr txBox="1"/>
          <p:nvPr/>
        </p:nvSpPr>
        <p:spPr>
          <a:xfrm>
            <a:off x="375000" y="923076"/>
            <a:ext cx="839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Il comando si trova nella </a:t>
            </a:r>
            <a:r>
              <a:rPr lang="en" sz="18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shelf polymodeling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oppure sotto</a:t>
            </a:r>
            <a:r>
              <a:rPr lang="en" sz="18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 Edit mesh → Extrude</a:t>
            </a:r>
            <a:endParaRPr sz="18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30" name="Google Shape;330;p38"/>
          <p:cNvCxnSpPr/>
          <p:nvPr/>
        </p:nvCxnSpPr>
        <p:spPr>
          <a:xfrm>
            <a:off x="3763525" y="1335675"/>
            <a:ext cx="966600" cy="5241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1" name="Google Shape;331;p38"/>
          <p:cNvCxnSpPr/>
          <p:nvPr/>
        </p:nvCxnSpPr>
        <p:spPr>
          <a:xfrm flipH="1">
            <a:off x="7372075" y="1387350"/>
            <a:ext cx="479700" cy="18081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2" name="Google Shape;332;p38"/>
          <p:cNvSpPr txBox="1"/>
          <p:nvPr/>
        </p:nvSpPr>
        <p:spPr>
          <a:xfrm>
            <a:off x="258275" y="2424225"/>
            <a:ext cx="62727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Shortcut 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Ctrl+e → estrude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la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 faccia </a:t>
            </a:r>
            <a:r>
              <a:rPr lang="en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selezionata e fa comparire la </a:t>
            </a:r>
            <a:r>
              <a:rPr lang="en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tab di gestione</a:t>
            </a:r>
            <a:endParaRPr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33" name="Google Shape;333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76" y="3378001"/>
            <a:ext cx="2113075" cy="1397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57775" y="3447150"/>
            <a:ext cx="1422313" cy="1012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5" name="Google Shape;335;p38"/>
          <p:cNvCxnSpPr/>
          <p:nvPr/>
        </p:nvCxnSpPr>
        <p:spPr>
          <a:xfrm flipH="1">
            <a:off x="4619525" y="3298625"/>
            <a:ext cx="479700" cy="2436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/>
          <p:nvPr/>
        </p:nvSpPr>
        <p:spPr>
          <a:xfrm>
            <a:off x="302550" y="1184475"/>
            <a:ext cx="77337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Tab di gestione delle estrusioni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Thickness →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spessore dell’estrusione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Translate Z →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definisce quanto dev’essere traslata l’estrusione sull’asse Z</a:t>
            </a:r>
            <a:r>
              <a:rPr lang="en" sz="12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sz="12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                         (è sempre l’asse esterno per il tool)</a:t>
            </a:r>
            <a:endParaRPr sz="12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Offset →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fa esattamente un offset della faccia estrusa, utilizzato molto per creare degli</a:t>
            </a:r>
            <a:r>
              <a:rPr lang="en" sz="12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 Inset </a:t>
            </a:r>
            <a:endParaRPr sz="12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Divisions →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definisce il numero di divisioni (Cut) nella faccia estrusa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Keep face together → 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 può scegliere se unire (</a:t>
            </a:r>
            <a:r>
              <a:rPr lang="en" sz="12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merge</a:t>
            </a:r>
            <a:r>
              <a:rPr lang="en" sz="1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) le nuove facce create oppure no</a:t>
            </a:r>
            <a:endParaRPr sz="1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3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2" name="Google Shape;342;p39"/>
          <p:cNvSpPr txBox="1"/>
          <p:nvPr>
            <p:ph idx="4294967295" type="ctrTitle"/>
          </p:nvPr>
        </p:nvSpPr>
        <p:spPr>
          <a:xfrm>
            <a:off x="2893800" y="133900"/>
            <a:ext cx="3356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Extrude, Multicut, Merge vertex</a:t>
            </a:r>
            <a:endParaRPr b="1" sz="2000">
              <a:solidFill>
                <a:srgbClr val="DB9456"/>
              </a:solidFill>
            </a:endParaRPr>
          </a:p>
        </p:txBody>
      </p:sp>
      <p:pic>
        <p:nvPicPr>
          <p:cNvPr id="343" name="Google Shape;34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800" y="970475"/>
            <a:ext cx="2600375" cy="18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/>
        </p:nvSpPr>
        <p:spPr>
          <a:xfrm>
            <a:off x="705150" y="1435375"/>
            <a:ext cx="77337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ATTENZIONE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estrudete una faccia e la lasciate sovrapposta oppure fate Ctrl+z per tornare indietro controllate SEMPRE che la faccia creata non sia ancora li, provando a spostare solo la faccia interessata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49" name="Google Shape;349;p40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3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0" name="Google Shape;350;p40"/>
          <p:cNvSpPr txBox="1"/>
          <p:nvPr>
            <p:ph idx="4294967295" type="ctrTitle"/>
          </p:nvPr>
        </p:nvSpPr>
        <p:spPr>
          <a:xfrm>
            <a:off x="2893800" y="133900"/>
            <a:ext cx="3356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Extrude, Multicut, Merge vertex</a:t>
            </a:r>
            <a:endParaRPr b="1" sz="2000">
              <a:solidFill>
                <a:srgbClr val="DB9456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Google Shape;355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575" y="2120176"/>
            <a:ext cx="1606805" cy="161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3875" y="2814125"/>
            <a:ext cx="1990725" cy="581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41"/>
          <p:cNvSpPr txBox="1"/>
          <p:nvPr/>
        </p:nvSpPr>
        <p:spPr>
          <a:xfrm>
            <a:off x="3708600" y="826975"/>
            <a:ext cx="172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MultiCut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8" name="Google Shape;358;p41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3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59" name="Google Shape;359;p41"/>
          <p:cNvSpPr txBox="1"/>
          <p:nvPr>
            <p:ph idx="4294967295" type="ctrTitle"/>
          </p:nvPr>
        </p:nvSpPr>
        <p:spPr>
          <a:xfrm>
            <a:off x="2893800" y="133900"/>
            <a:ext cx="3356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Extrude, Multicut, Merge vertex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360" name="Google Shape;360;p41"/>
          <p:cNvSpPr txBox="1"/>
          <p:nvPr/>
        </p:nvSpPr>
        <p:spPr>
          <a:xfrm>
            <a:off x="375000" y="1506076"/>
            <a:ext cx="839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Il comando si trova nella </a:t>
            </a:r>
            <a:r>
              <a:rPr lang="en" sz="18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shelf polymodeling </a:t>
            </a: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oppure sotto</a:t>
            </a:r>
            <a:r>
              <a:rPr lang="en" sz="18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 Mesh tools → Multicut</a:t>
            </a:r>
            <a:endParaRPr sz="18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61" name="Google Shape;361;p41"/>
          <p:cNvCxnSpPr/>
          <p:nvPr/>
        </p:nvCxnSpPr>
        <p:spPr>
          <a:xfrm flipH="1">
            <a:off x="2058750" y="2051500"/>
            <a:ext cx="1771200" cy="9003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2" name="Google Shape;362;p41"/>
          <p:cNvSpPr txBox="1"/>
          <p:nvPr/>
        </p:nvSpPr>
        <p:spPr>
          <a:xfrm>
            <a:off x="375000" y="3886076"/>
            <a:ext cx="839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Tool fondamentale per creare e modificare edge e topologia</a:t>
            </a:r>
            <a:endParaRPr sz="18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363" name="Google Shape;363;p41"/>
          <p:cNvCxnSpPr/>
          <p:nvPr/>
        </p:nvCxnSpPr>
        <p:spPr>
          <a:xfrm flipH="1">
            <a:off x="5468100" y="1967775"/>
            <a:ext cx="2196600" cy="14784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/>
          <p:nvPr/>
        </p:nvSpPr>
        <p:spPr>
          <a:xfrm>
            <a:off x="3708600" y="826975"/>
            <a:ext cx="172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MultiCut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9" name="Google Shape;369;p42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3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0" name="Google Shape;370;p42"/>
          <p:cNvSpPr txBox="1"/>
          <p:nvPr>
            <p:ph idx="4294967295" type="ctrTitle"/>
          </p:nvPr>
        </p:nvSpPr>
        <p:spPr>
          <a:xfrm>
            <a:off x="2893800" y="133900"/>
            <a:ext cx="3356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Extrude, Multicut, Merge vertex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371" name="Google Shape;371;p42"/>
          <p:cNvSpPr txBox="1"/>
          <p:nvPr/>
        </p:nvSpPr>
        <p:spPr>
          <a:xfrm>
            <a:off x="375000" y="1384901"/>
            <a:ext cx="8394000" cy="343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Una volta attivato il cursore si trasformerà in un taglierino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Shortcut e utilizzo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Ctrl+Shift +x →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Attiva il multicut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Ctrl+click sx →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crea un loop di taglio che gira intorno alla geometria di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 quadrati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Ctrl+Shift+click sx →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crea un loop ma snappandolo in percentuale alla lunghezza dell’edge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Shift →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snappa il primo punto di taglio al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centro dell’edge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Ctrl+tasto centrale →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crea un loop perfettamente al centro dell’edge</a:t>
            </a:r>
            <a:endParaRPr sz="18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3"/>
          <p:cNvSpPr txBox="1"/>
          <p:nvPr/>
        </p:nvSpPr>
        <p:spPr>
          <a:xfrm>
            <a:off x="3708600" y="826975"/>
            <a:ext cx="172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MultiCut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7" name="Google Shape;377;p43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3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8" name="Google Shape;378;p43"/>
          <p:cNvSpPr txBox="1"/>
          <p:nvPr>
            <p:ph idx="4294967295" type="ctrTitle"/>
          </p:nvPr>
        </p:nvSpPr>
        <p:spPr>
          <a:xfrm>
            <a:off x="2893800" y="133900"/>
            <a:ext cx="3356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Extrude, Multicut, Merge vertex</a:t>
            </a:r>
            <a:endParaRPr b="1" sz="2000">
              <a:solidFill>
                <a:srgbClr val="DB9456"/>
              </a:solidFill>
            </a:endParaRPr>
          </a:p>
        </p:txBody>
      </p:sp>
      <p:pic>
        <p:nvPicPr>
          <p:cNvPr id="379" name="Google Shape;37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50" y="3202700"/>
            <a:ext cx="1513525" cy="1493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43"/>
          <p:cNvSpPr txBox="1"/>
          <p:nvPr/>
        </p:nvSpPr>
        <p:spPr>
          <a:xfrm>
            <a:off x="705150" y="1435375"/>
            <a:ext cx="77337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IMPORTANTE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 facce che tagliate NON devono rimanere “N-Gons”, cioè facce con più di 4 edge (lati)!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Questo per qualsiasi mesh che verrà utilizzata in engine o nel cinema non è accettato e creerà problemi SEMPRE.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4"/>
          <p:cNvSpPr txBox="1"/>
          <p:nvPr/>
        </p:nvSpPr>
        <p:spPr>
          <a:xfrm>
            <a:off x="3219900" y="841725"/>
            <a:ext cx="270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Merge vertex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6" name="Google Shape;386;p44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3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87" name="Google Shape;387;p44"/>
          <p:cNvSpPr txBox="1"/>
          <p:nvPr>
            <p:ph idx="4294967295" type="ctrTitle"/>
          </p:nvPr>
        </p:nvSpPr>
        <p:spPr>
          <a:xfrm>
            <a:off x="2893800" y="133900"/>
            <a:ext cx="3356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Extrude, Multicut, Merge vertex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388" name="Google Shape;388;p44"/>
          <p:cNvSpPr txBox="1"/>
          <p:nvPr/>
        </p:nvSpPr>
        <p:spPr>
          <a:xfrm>
            <a:off x="705150" y="1435375"/>
            <a:ext cx="773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Il tool merge si trova nella shelf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polymodeling 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o in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Edit Mesh → Merge</a:t>
            </a:r>
            <a:endParaRPr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389" name="Google Shape;3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5375" y="2796050"/>
            <a:ext cx="3286125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2950" y="2242700"/>
            <a:ext cx="2724150" cy="2409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1" name="Google Shape;391;p44"/>
          <p:cNvCxnSpPr/>
          <p:nvPr/>
        </p:nvCxnSpPr>
        <p:spPr>
          <a:xfrm flipH="1">
            <a:off x="2553325" y="1970325"/>
            <a:ext cx="2221200" cy="9888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2" name="Google Shape;392;p44"/>
          <p:cNvCxnSpPr/>
          <p:nvPr/>
        </p:nvCxnSpPr>
        <p:spPr>
          <a:xfrm flipH="1">
            <a:off x="6449825" y="1962950"/>
            <a:ext cx="1055100" cy="23688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550" y="2826350"/>
            <a:ext cx="1391425" cy="1677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45"/>
          <p:cNvSpPr txBox="1"/>
          <p:nvPr/>
        </p:nvSpPr>
        <p:spPr>
          <a:xfrm>
            <a:off x="3219900" y="841725"/>
            <a:ext cx="270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Merge vertex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99" name="Google Shape;399;p45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3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00" name="Google Shape;400;p45"/>
          <p:cNvSpPr txBox="1"/>
          <p:nvPr>
            <p:ph idx="4294967295" type="ctrTitle"/>
          </p:nvPr>
        </p:nvSpPr>
        <p:spPr>
          <a:xfrm>
            <a:off x="2893800" y="133900"/>
            <a:ext cx="3356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Extrude, Multicut, Merge vertex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401" name="Google Shape;401;p45"/>
          <p:cNvSpPr txBox="1"/>
          <p:nvPr/>
        </p:nvSpPr>
        <p:spPr>
          <a:xfrm>
            <a:off x="705150" y="1435375"/>
            <a:ext cx="7733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Il tool serve per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fondere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due o più vertici.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Dopo aver selezionato i vertici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da fondere insieme premere merge, che fonderà e aprirà un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menu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02" name="Google Shape;402;p45"/>
          <p:cNvCxnSpPr/>
          <p:nvPr/>
        </p:nvCxnSpPr>
        <p:spPr>
          <a:xfrm flipH="1">
            <a:off x="1313500" y="2199075"/>
            <a:ext cx="1343100" cy="9078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03" name="Google Shape;40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2975" y="2622175"/>
            <a:ext cx="4155725" cy="1990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4" name="Google Shape;404;p45"/>
          <p:cNvCxnSpPr/>
          <p:nvPr/>
        </p:nvCxnSpPr>
        <p:spPr>
          <a:xfrm>
            <a:off x="6029050" y="2376200"/>
            <a:ext cx="1224900" cy="9225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5" name="Google Shape;405;p45"/>
          <p:cNvSpPr txBox="1"/>
          <p:nvPr/>
        </p:nvSpPr>
        <p:spPr>
          <a:xfrm>
            <a:off x="1873525" y="2970075"/>
            <a:ext cx="241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Il menu serve per </a:t>
            </a:r>
            <a:r>
              <a:rPr lang="en" sz="11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determinare la distanza di fusione</a:t>
            </a:r>
            <a:r>
              <a:rPr lang="en" sz="11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(di solito si tiene molto bassa)</a:t>
            </a:r>
            <a:endParaRPr sz="11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06" name="Google Shape;406;p45"/>
          <p:cNvCxnSpPr>
            <a:endCxn id="405" idx="3"/>
          </p:cNvCxnSpPr>
          <p:nvPr/>
        </p:nvCxnSpPr>
        <p:spPr>
          <a:xfrm rot="10800000">
            <a:off x="4284925" y="3316425"/>
            <a:ext cx="2275500" cy="2406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46"/>
          <p:cNvSpPr txBox="1"/>
          <p:nvPr/>
        </p:nvSpPr>
        <p:spPr>
          <a:xfrm>
            <a:off x="3219900" y="841725"/>
            <a:ext cx="270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Merge vertex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2" name="Google Shape;412;p46"/>
          <p:cNvSpPr txBox="1"/>
          <p:nvPr/>
        </p:nvSpPr>
        <p:spPr>
          <a:xfrm>
            <a:off x="3692700" y="4838700"/>
            <a:ext cx="159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3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13" name="Google Shape;413;p46"/>
          <p:cNvSpPr txBox="1"/>
          <p:nvPr>
            <p:ph idx="4294967295" type="ctrTitle"/>
          </p:nvPr>
        </p:nvSpPr>
        <p:spPr>
          <a:xfrm>
            <a:off x="2893800" y="133900"/>
            <a:ext cx="33564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Extrude, Multicut, Merge vertex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414" name="Google Shape;414;p46"/>
          <p:cNvSpPr txBox="1"/>
          <p:nvPr/>
        </p:nvSpPr>
        <p:spPr>
          <a:xfrm>
            <a:off x="705150" y="1683650"/>
            <a:ext cx="77337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Il tool è utilissimo se non siamo sicuri di aver fatto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estrusioni sovrapposte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per sbaglio.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Selezionando l’oggetto in object mode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(Verde) e premendo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merge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con una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threshold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molto bassa es.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0.001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fonderà tutti i vertici della mesh ma solo quelli sovrapposti eliminando così l’errore.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 utilizza spesso a fine modellazione o se ci sono errori di visualizzazione (flickering di facce)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Insert Edge loop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0" name="Google Shape;420;p47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4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21" name="Google Shape;421;p47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Insert edge loop, Offset edge loop, Target Weld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422" name="Google Shape;422;p47"/>
          <p:cNvSpPr txBox="1"/>
          <p:nvPr/>
        </p:nvSpPr>
        <p:spPr>
          <a:xfrm>
            <a:off x="705150" y="1683650"/>
            <a:ext cx="7733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Tool comodissimo se si vuole in un click aggiungere un certo numero di edge precisamente equidistanti</a:t>
            </a:r>
            <a:endParaRPr sz="20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23" name="Google Shape;42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1300" y="2679475"/>
            <a:ext cx="2362200" cy="19335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7"/>
          <p:cNvSpPr txBox="1"/>
          <p:nvPr/>
        </p:nvSpPr>
        <p:spPr>
          <a:xfrm>
            <a:off x="349800" y="3582900"/>
            <a:ext cx="4222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 trova in </a:t>
            </a:r>
            <a:r>
              <a:rPr lang="en" sz="17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Mesh Tools → Insert edge loop</a:t>
            </a:r>
            <a:endParaRPr sz="17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25" name="Google Shape;425;p47"/>
          <p:cNvCxnSpPr>
            <a:stCxn id="424" idx="3"/>
          </p:cNvCxnSpPr>
          <p:nvPr/>
        </p:nvCxnSpPr>
        <p:spPr>
          <a:xfrm>
            <a:off x="4572000" y="3806100"/>
            <a:ext cx="1765800" cy="4938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" name="Google Shape;4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33" y="1488217"/>
            <a:ext cx="4276610" cy="33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8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Insert Edge loop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2" name="Google Shape;432;p48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4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33" name="Google Shape;433;p48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Insert edge loop, Offset edge loop, Target Weld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434" name="Google Shape;434;p48"/>
          <p:cNvSpPr txBox="1"/>
          <p:nvPr/>
        </p:nvSpPr>
        <p:spPr>
          <a:xfrm>
            <a:off x="140775" y="2571750"/>
            <a:ext cx="42222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 </a:t>
            </a:r>
            <a:r>
              <a:rPr lang="en" sz="17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doppio click</a:t>
            </a: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oppure premendo la casellina accanto al nome si accede alle impostazioni dove possiamo decidere </a:t>
            </a:r>
            <a:r>
              <a:rPr lang="en" sz="17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quanti</a:t>
            </a: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7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tagli</a:t>
            </a:r>
            <a:r>
              <a:rPr lang="en" sz="17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 come farli</a:t>
            </a:r>
            <a:endParaRPr sz="17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35" name="Google Shape;435;p48"/>
          <p:cNvCxnSpPr/>
          <p:nvPr/>
        </p:nvCxnSpPr>
        <p:spPr>
          <a:xfrm flipH="1" rot="10800000">
            <a:off x="4195425" y="2306750"/>
            <a:ext cx="679200" cy="6420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500" y="2409152"/>
            <a:ext cx="2180325" cy="23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49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Offset</a:t>
            </a: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 Edge loop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2" name="Google Shape;442;p49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4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43" name="Google Shape;443;p49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Insert edge loop, Offset edge loop, Target Weld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444" name="Google Shape;444;p49"/>
          <p:cNvSpPr txBox="1"/>
          <p:nvPr/>
        </p:nvSpPr>
        <p:spPr>
          <a:xfrm>
            <a:off x="82500" y="1608750"/>
            <a:ext cx="881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Questo tool permette di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splittare l’edge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premendoci sopra, tenendo premuto e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facendo drag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con il tasto sx del mouse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45" name="Google Shape;445;p49"/>
          <p:cNvCxnSpPr/>
          <p:nvPr/>
        </p:nvCxnSpPr>
        <p:spPr>
          <a:xfrm>
            <a:off x="4066100" y="3283875"/>
            <a:ext cx="1999800" cy="11364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49"/>
          <p:cNvSpPr txBox="1"/>
          <p:nvPr/>
        </p:nvSpPr>
        <p:spPr>
          <a:xfrm>
            <a:off x="163800" y="2959150"/>
            <a:ext cx="4501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 trova in </a:t>
            </a:r>
            <a:r>
              <a:rPr lang="en" sz="16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Mesh Tools → Offset edge loop</a:t>
            </a:r>
            <a:endParaRPr sz="16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1" name="Google Shape;45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5200" y="2303250"/>
            <a:ext cx="2257547" cy="242955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0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Offset Edge loop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3" name="Google Shape;453;p50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4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4" name="Google Shape;454;p50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Insert edge loop, Offset edge loop, Target Weld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455" name="Google Shape;455;p50"/>
          <p:cNvSpPr txBox="1"/>
          <p:nvPr/>
        </p:nvSpPr>
        <p:spPr>
          <a:xfrm>
            <a:off x="82500" y="1608750"/>
            <a:ext cx="881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Una volta nel tool chiederà di cliccare e “draggare” su in edge loop e tenendo premuto lui lo splitterà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56" name="Google Shape;456;p50"/>
          <p:cNvCxnSpPr/>
          <p:nvPr/>
        </p:nvCxnSpPr>
        <p:spPr>
          <a:xfrm flipH="1" rot="10800000">
            <a:off x="4066100" y="3187875"/>
            <a:ext cx="2619600" cy="960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57" name="Google Shape;45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550" y="2529675"/>
            <a:ext cx="3689685" cy="212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85700" y="2032350"/>
            <a:ext cx="1824900" cy="27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1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Target Weld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64" name="Google Shape;464;p51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4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65" name="Google Shape;465;p51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Insert edge loop, Offset edge loop, Target Weld</a:t>
            </a:r>
            <a:endParaRPr b="1" sz="2000">
              <a:solidFill>
                <a:srgbClr val="DB9456"/>
              </a:solidFill>
            </a:endParaRPr>
          </a:p>
        </p:txBody>
      </p:sp>
      <p:cxnSp>
        <p:nvCxnSpPr>
          <p:cNvPr id="466" name="Google Shape;466;p51"/>
          <p:cNvCxnSpPr>
            <a:stCxn id="467" idx="3"/>
          </p:cNvCxnSpPr>
          <p:nvPr/>
        </p:nvCxnSpPr>
        <p:spPr>
          <a:xfrm>
            <a:off x="4324500" y="3163475"/>
            <a:ext cx="2405700" cy="14412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67" name="Google Shape;467;p51"/>
          <p:cNvSpPr txBox="1"/>
          <p:nvPr/>
        </p:nvSpPr>
        <p:spPr>
          <a:xfrm>
            <a:off x="163800" y="2917175"/>
            <a:ext cx="4160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 trova in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Mesh tools → Target Weld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68" name="Google Shape;468;p51"/>
          <p:cNvSpPr txBox="1"/>
          <p:nvPr/>
        </p:nvSpPr>
        <p:spPr>
          <a:xfrm>
            <a:off x="82500" y="1456350"/>
            <a:ext cx="881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Tool unico che ci permette di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fondere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 vertici trascinandoli uno sull’altro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8200" y="2389575"/>
            <a:ext cx="4019700" cy="2151624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2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Target Weld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5" name="Google Shape;475;p52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4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76" name="Google Shape;476;p52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Insert edge loop, Offset edge loop, Target Weld</a:t>
            </a:r>
            <a:endParaRPr b="1" sz="2000">
              <a:solidFill>
                <a:srgbClr val="DB9456"/>
              </a:solidFill>
            </a:endParaRPr>
          </a:p>
        </p:txBody>
      </p:sp>
      <p:cxnSp>
        <p:nvCxnSpPr>
          <p:cNvPr id="477" name="Google Shape;477;p52"/>
          <p:cNvCxnSpPr/>
          <p:nvPr/>
        </p:nvCxnSpPr>
        <p:spPr>
          <a:xfrm flipH="1">
            <a:off x="4464600" y="1970325"/>
            <a:ext cx="3158400" cy="19407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8" name="Google Shape;478;p52"/>
          <p:cNvSpPr txBox="1"/>
          <p:nvPr/>
        </p:nvSpPr>
        <p:spPr>
          <a:xfrm>
            <a:off x="82500" y="1456350"/>
            <a:ext cx="881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invece apriamo il suo menu possiamo decidere se mergiare al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centro</a:t>
            </a: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 al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target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479" name="Google Shape;479;p52"/>
          <p:cNvCxnSpPr>
            <a:stCxn id="478" idx="2"/>
          </p:cNvCxnSpPr>
          <p:nvPr/>
        </p:nvCxnSpPr>
        <p:spPr>
          <a:xfrm flipH="1">
            <a:off x="4110300" y="2256750"/>
            <a:ext cx="380400" cy="13221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1300" y="2603312"/>
            <a:ext cx="3349575" cy="151866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53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Target Weld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6" name="Google Shape;486;p53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4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87" name="Google Shape;487;p53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Insert edge loop, Offset edge loop, Target Weld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488" name="Google Shape;488;p53"/>
          <p:cNvSpPr txBox="1"/>
          <p:nvPr/>
        </p:nvSpPr>
        <p:spPr>
          <a:xfrm>
            <a:off x="82500" y="1456350"/>
            <a:ext cx="8816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Selezioniamo un vertice e dragghiamo verso un’altro per fonderli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4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Target Weld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4" name="Google Shape;494;p54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4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95" name="Google Shape;495;p54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Insert edge loop, Offset edge loop, Target Weld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496" name="Google Shape;496;p54"/>
          <p:cNvSpPr txBox="1"/>
          <p:nvPr/>
        </p:nvSpPr>
        <p:spPr>
          <a:xfrm>
            <a:off x="82500" y="1456350"/>
            <a:ext cx="8816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SPOILER!</a:t>
            </a:r>
            <a:b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</a:br>
            <a:r>
              <a:rPr lang="en" sz="2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Il Target Weld funziona anche con gli </a:t>
            </a: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edge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497" name="Google Shape;497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2950" y="2409150"/>
            <a:ext cx="2048520" cy="227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5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Bevel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03" name="Google Shape;503;p55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5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04" name="Google Shape;504;p55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Bevel, normals, hard &amp; soft edge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505" name="Google Shape;505;p55"/>
          <p:cNvSpPr txBox="1"/>
          <p:nvPr/>
        </p:nvSpPr>
        <p:spPr>
          <a:xfrm>
            <a:off x="82500" y="1456350"/>
            <a:ext cx="881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Il bevel è un tool base di modellazione e serve per “smussare” la geometria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 trova nella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shelf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base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Poly modeling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oppure in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edit mesh → Bevel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06" name="Google Shape;50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1075" y="2571750"/>
            <a:ext cx="2924175" cy="115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1050" y="3170738"/>
            <a:ext cx="3343275" cy="60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8" name="Google Shape;508;p55"/>
          <p:cNvCxnSpPr/>
          <p:nvPr/>
        </p:nvCxnSpPr>
        <p:spPr>
          <a:xfrm flipH="1">
            <a:off x="2029625" y="2044125"/>
            <a:ext cx="2058600" cy="12987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9" name="Google Shape;509;p55"/>
          <p:cNvCxnSpPr/>
          <p:nvPr/>
        </p:nvCxnSpPr>
        <p:spPr>
          <a:xfrm>
            <a:off x="6516075" y="2088400"/>
            <a:ext cx="472200" cy="11955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6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Bevel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5" name="Google Shape;515;p56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5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16" name="Google Shape;516;p56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Bevel, normals, hard &amp; soft edge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517" name="Google Shape;517;p56"/>
          <p:cNvSpPr txBox="1"/>
          <p:nvPr/>
        </p:nvSpPr>
        <p:spPr>
          <a:xfrm>
            <a:off x="82500" y="1456350"/>
            <a:ext cx="881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Selezionando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uno o più edge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 poi premendo bevel o lo shortcut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Ctrl+b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attiveremo il tool aprendo un sotto menu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18" name="Google Shape;518;p56"/>
          <p:cNvCxnSpPr/>
          <p:nvPr/>
        </p:nvCxnSpPr>
        <p:spPr>
          <a:xfrm>
            <a:off x="4678600" y="2058875"/>
            <a:ext cx="2686200" cy="6051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19" name="Google Shape;519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625" y="2571751"/>
            <a:ext cx="3544725" cy="176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98925" y="2662000"/>
            <a:ext cx="1362075" cy="1381125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56"/>
          <p:cNvSpPr txBox="1"/>
          <p:nvPr/>
        </p:nvSpPr>
        <p:spPr>
          <a:xfrm>
            <a:off x="3905225" y="2749025"/>
            <a:ext cx="36735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Fraction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→ ampiezza del bevel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Segments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→ aggiunge segmenti e smussa il bevel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Depth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→ direzione interna od esterna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Mitering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→ algoritmo di creazione del bevel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Chamfer</a:t>
            </a:r>
            <a:r>
              <a:rPr lang="en" sz="13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→ taglia a 45° oppure crea solo edge</a:t>
            </a:r>
            <a:endParaRPr sz="1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6" name="Google Shape;52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4547" y="2102850"/>
            <a:ext cx="1887648" cy="27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7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Normals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8" name="Google Shape;528;p57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5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29" name="Google Shape;529;p57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Bevel, normals, hard &amp; soft edge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530" name="Google Shape;530;p57"/>
          <p:cNvSpPr txBox="1"/>
          <p:nvPr/>
        </p:nvSpPr>
        <p:spPr>
          <a:xfrm>
            <a:off x="82500" y="1456350"/>
            <a:ext cx="881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 Normali di un poligono indicano la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direzione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in cui esso è rivolto, la direzione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opposta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sarà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visualizzata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di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nero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 effettivamente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 in game o in render sarà invisibile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31" name="Google Shape;531;p57"/>
          <p:cNvCxnSpPr/>
          <p:nvPr/>
        </p:nvCxnSpPr>
        <p:spPr>
          <a:xfrm>
            <a:off x="5586275" y="2073625"/>
            <a:ext cx="1025700" cy="8412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32" name="Google Shape;532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025" y="2102850"/>
            <a:ext cx="2017821" cy="27358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3" name="Google Shape;533;p57"/>
          <p:cNvCxnSpPr/>
          <p:nvPr/>
        </p:nvCxnSpPr>
        <p:spPr>
          <a:xfrm>
            <a:off x="1055275" y="1822725"/>
            <a:ext cx="974100" cy="11661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8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Hard e soft edge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39" name="Google Shape;539;p58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5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0" name="Google Shape;540;p58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Bevel, normals, hard &amp; soft edge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541" name="Google Shape;541;p58"/>
          <p:cNvSpPr txBox="1"/>
          <p:nvPr/>
        </p:nvSpPr>
        <p:spPr>
          <a:xfrm>
            <a:off x="82500" y="1456350"/>
            <a:ext cx="881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Hard e soft edge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stanno ad indicare il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metodo di visualizzazione in viewport dell’oggetto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 saranno una parte fondamentale nella creazione delle uv e del relativo baking delle texture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42" name="Google Shape;54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2424" y="2288775"/>
            <a:ext cx="2678900" cy="236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58"/>
          <p:cNvSpPr txBox="1"/>
          <p:nvPr/>
        </p:nvSpPr>
        <p:spPr>
          <a:xfrm>
            <a:off x="4064400" y="2401150"/>
            <a:ext cx="61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44" name="Google Shape;54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95224" y="2288775"/>
            <a:ext cx="2467601" cy="2528908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58"/>
          <p:cNvSpPr txBox="1"/>
          <p:nvPr/>
        </p:nvSpPr>
        <p:spPr>
          <a:xfrm>
            <a:off x="6343200" y="2401150"/>
            <a:ext cx="61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46" name="Google Shape;546;p58"/>
          <p:cNvSpPr txBox="1"/>
          <p:nvPr/>
        </p:nvSpPr>
        <p:spPr>
          <a:xfrm>
            <a:off x="177100" y="2912900"/>
            <a:ext cx="38448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Soft (1) smusserà le normali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dei vertici per riuscire a visualizzarlo smussato mentre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Hard (2)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 anche detto Faceted porterà le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normali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dei vertici ognuna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perpendicolare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ad esso facendo visualizzare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l’oggetto sfaccettato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59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Hard e soft edge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2" name="Google Shape;552;p59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5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53" name="Google Shape;553;p59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Bevel, normals, hard &amp; soft edge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554" name="Google Shape;554;p59"/>
          <p:cNvSpPr txBox="1"/>
          <p:nvPr/>
        </p:nvSpPr>
        <p:spPr>
          <a:xfrm>
            <a:off x="82500" y="1456350"/>
            <a:ext cx="881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Per modificare la visualizzazione basterà selezionare un edge e andare nel menù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Mesh Display → harden edge o soften edge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per modificare la visualizzazione della selezione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555" name="Google Shape;55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9500" y="2446300"/>
            <a:ext cx="2657475" cy="2200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6" name="Google Shape;556;p59"/>
          <p:cNvCxnSpPr/>
          <p:nvPr/>
        </p:nvCxnSpPr>
        <p:spPr>
          <a:xfrm flipH="1">
            <a:off x="4722750" y="1874400"/>
            <a:ext cx="3313500" cy="9816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1" name="Google Shape;56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425" y="2332538"/>
            <a:ext cx="4057650" cy="2276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2" name="Google Shape;562;p60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Booleane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3" name="Google Shape;563;p60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5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64" name="Google Shape;564;p60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Booleans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565" name="Google Shape;565;p60"/>
          <p:cNvSpPr txBox="1"/>
          <p:nvPr/>
        </p:nvSpPr>
        <p:spPr>
          <a:xfrm>
            <a:off x="82500" y="1456350"/>
            <a:ext cx="881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Le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booleane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servono per fare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operazioni matematiche su due oggetti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,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unione sottrazione o intersezione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Si trovano nel menu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Mesh → booleans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66" name="Google Shape;566;p60"/>
          <p:cNvCxnSpPr/>
          <p:nvPr/>
        </p:nvCxnSpPr>
        <p:spPr>
          <a:xfrm flipH="1">
            <a:off x="2066150" y="2081025"/>
            <a:ext cx="3055200" cy="7602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1" name="Google Shape;571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75" y="2571750"/>
            <a:ext cx="2606025" cy="200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0100" y="2460577"/>
            <a:ext cx="2701974" cy="22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5249" y="2419975"/>
            <a:ext cx="2777125" cy="2266283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61"/>
          <p:cNvSpPr txBox="1"/>
          <p:nvPr/>
        </p:nvSpPr>
        <p:spPr>
          <a:xfrm>
            <a:off x="2638200" y="841725"/>
            <a:ext cx="3705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Booleane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75" name="Google Shape;575;p61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5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76" name="Google Shape;576;p61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Booleans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577" name="Google Shape;577;p61"/>
          <p:cNvSpPr txBox="1"/>
          <p:nvPr/>
        </p:nvSpPr>
        <p:spPr>
          <a:xfrm>
            <a:off x="82500" y="1456350"/>
            <a:ext cx="881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Selezionare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il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primo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oggetto e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con Shift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premuto selezionare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il secondo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 poi premere l’operazione che si vuole fare: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Unione, differenza o intersezione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78" name="Google Shape;578;p61"/>
          <p:cNvCxnSpPr/>
          <p:nvPr/>
        </p:nvCxnSpPr>
        <p:spPr>
          <a:xfrm flipH="1">
            <a:off x="2619625" y="2058875"/>
            <a:ext cx="1365300" cy="5388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79" name="Google Shape;579;p61"/>
          <p:cNvCxnSpPr/>
          <p:nvPr/>
        </p:nvCxnSpPr>
        <p:spPr>
          <a:xfrm flipH="1">
            <a:off x="4479450" y="2066250"/>
            <a:ext cx="177000" cy="5019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0" name="Google Shape;580;p61"/>
          <p:cNvCxnSpPr/>
          <p:nvPr/>
        </p:nvCxnSpPr>
        <p:spPr>
          <a:xfrm>
            <a:off x="5910975" y="2051500"/>
            <a:ext cx="693600" cy="5091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5" name="Google Shape;585;p62"/>
          <p:cNvPicPr preferRelativeResize="0"/>
          <p:nvPr/>
        </p:nvPicPr>
        <p:blipFill rotWithShape="1">
          <a:blip r:embed="rId3">
            <a:alphaModFix/>
          </a:blip>
          <a:srcRect b="45316" l="0" r="87681" t="0"/>
          <a:stretch/>
        </p:blipFill>
        <p:spPr>
          <a:xfrm>
            <a:off x="6464425" y="2195225"/>
            <a:ext cx="2036751" cy="2542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2"/>
          <p:cNvSpPr txBox="1"/>
          <p:nvPr/>
        </p:nvSpPr>
        <p:spPr>
          <a:xfrm>
            <a:off x="2270288" y="841725"/>
            <a:ext cx="488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Sweep mesh corde e cavi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7" name="Google Shape;587;p62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5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88" name="Google Shape;588;p62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Sweep mesh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589" name="Google Shape;589;p62"/>
          <p:cNvSpPr txBox="1"/>
          <p:nvPr/>
        </p:nvSpPr>
        <p:spPr>
          <a:xfrm>
            <a:off x="82500" y="1584175"/>
            <a:ext cx="881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Con il comando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Sweep mesh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che trovate nella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tab modeling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oppure in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Create → sweep mesh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potete trasformare le curve in cavi o in profili complessi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cxnSp>
        <p:nvCxnSpPr>
          <p:cNvPr id="590" name="Google Shape;590;p62"/>
          <p:cNvCxnSpPr/>
          <p:nvPr/>
        </p:nvCxnSpPr>
        <p:spPr>
          <a:xfrm flipH="1">
            <a:off x="3106750" y="2206475"/>
            <a:ext cx="1047900" cy="8856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62"/>
          <p:cNvCxnSpPr/>
          <p:nvPr/>
        </p:nvCxnSpPr>
        <p:spPr>
          <a:xfrm>
            <a:off x="6833400" y="2014600"/>
            <a:ext cx="1003500" cy="1018500"/>
          </a:xfrm>
          <a:prstGeom prst="straightConnector1">
            <a:avLst/>
          </a:prstGeom>
          <a:noFill/>
          <a:ln cap="flat" cmpd="sng" w="28575">
            <a:solidFill>
              <a:srgbClr val="DB9456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92" name="Google Shape;592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70300" y="2949300"/>
            <a:ext cx="1857375" cy="60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7" name="Google Shape;59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4750" y="2644275"/>
            <a:ext cx="3686004" cy="19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p63"/>
          <p:cNvSpPr txBox="1"/>
          <p:nvPr/>
        </p:nvSpPr>
        <p:spPr>
          <a:xfrm>
            <a:off x="2270288" y="841725"/>
            <a:ext cx="488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Sweep mesh corde e cavi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599" name="Google Shape;599;p63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5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0" name="Google Shape;600;p63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Sweep mesh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601" name="Google Shape;601;p63"/>
          <p:cNvSpPr txBox="1"/>
          <p:nvPr/>
        </p:nvSpPr>
        <p:spPr>
          <a:xfrm>
            <a:off x="222700" y="1683650"/>
            <a:ext cx="5385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1 -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create una curva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con ep curve tool nella tab Curves/Surfaces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2 -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selezionate la curva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e premete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sweep mesh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3 - usate il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menu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sulla destra per modificare i vari 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parametri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02" name="Google Shape;602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700" y="2491875"/>
            <a:ext cx="3196084" cy="227785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63"/>
          <p:cNvSpPr txBox="1"/>
          <p:nvPr/>
        </p:nvSpPr>
        <p:spPr>
          <a:xfrm>
            <a:off x="389850" y="2656775"/>
            <a:ext cx="31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04" name="Google Shape;604;p63"/>
          <p:cNvSpPr txBox="1"/>
          <p:nvPr/>
        </p:nvSpPr>
        <p:spPr>
          <a:xfrm>
            <a:off x="3107675" y="2560850"/>
            <a:ext cx="31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05" name="Google Shape;605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50054" y="2076025"/>
            <a:ext cx="1978446" cy="2499765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63"/>
          <p:cNvSpPr txBox="1"/>
          <p:nvPr/>
        </p:nvSpPr>
        <p:spPr>
          <a:xfrm>
            <a:off x="7097400" y="1606325"/>
            <a:ext cx="31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</a:t>
            </a:r>
            <a:endParaRPr sz="15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4"/>
          <p:cNvSpPr txBox="1"/>
          <p:nvPr/>
        </p:nvSpPr>
        <p:spPr>
          <a:xfrm>
            <a:off x="2270288" y="841725"/>
            <a:ext cx="488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Sweep mesh corde e cavi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2" name="Google Shape;612;p64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5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13" name="Google Shape;613;p64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Sweep mesh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614" name="Google Shape;614;p64"/>
          <p:cNvSpPr txBox="1"/>
          <p:nvPr/>
        </p:nvSpPr>
        <p:spPr>
          <a:xfrm>
            <a:off x="222700" y="1941025"/>
            <a:ext cx="6160500" cy="25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Parametri</a:t>
            </a:r>
            <a:endParaRPr sz="2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Profiles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→ i vari tipi di profili da poter usare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Sides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→ suddivisioni tubo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Distribution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→ per creare cavi formati da più tubi in modo radiale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S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cale</a:t>
            </a: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→ diametro del tubo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Twist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→ se avete create più tubi potete avvolgerli insieme con il twist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Taper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→ inspessisce o appuntisce la fine del tubo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Precision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→ suddivisione poligonale del tubo (qualità)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15" name="Google Shape;615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3200" y="1445628"/>
            <a:ext cx="2512426" cy="317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5"/>
          <p:cNvSpPr txBox="1"/>
          <p:nvPr/>
        </p:nvSpPr>
        <p:spPr>
          <a:xfrm>
            <a:off x="2270288" y="841725"/>
            <a:ext cx="488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Corde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1" name="Google Shape;621;p65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5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2" name="Google Shape;622;p65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Sweep mesh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623" name="Google Shape;623;p65"/>
          <p:cNvSpPr txBox="1"/>
          <p:nvPr/>
        </p:nvSpPr>
        <p:spPr>
          <a:xfrm>
            <a:off x="207925" y="885775"/>
            <a:ext cx="6160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1 - crea curva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2 - selezionala e fai sweep mesh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3 - apri il menu distribution e attivalo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4 - seleziona radial e fai almeno 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4/5</a:t>
            </a: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 istanze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5 - aumenta il valore twist finche non si attorciglia abbastanza</a:t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624" name="Google Shape;62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550" y="2403267"/>
            <a:ext cx="4705802" cy="230123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5" name="Google Shape;62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89500" y="1467625"/>
            <a:ext cx="2470775" cy="32092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6"/>
          <p:cNvSpPr txBox="1"/>
          <p:nvPr/>
        </p:nvSpPr>
        <p:spPr>
          <a:xfrm>
            <a:off x="2049888" y="826975"/>
            <a:ext cx="4881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Corde</a:t>
            </a:r>
            <a:endParaRPr sz="2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1" name="Google Shape;631;p66"/>
          <p:cNvSpPr txBox="1"/>
          <p:nvPr/>
        </p:nvSpPr>
        <p:spPr>
          <a:xfrm>
            <a:off x="3692700" y="4838700"/>
            <a:ext cx="159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DB9456"/>
                </a:solidFill>
                <a:latin typeface="Average"/>
                <a:ea typeface="Average"/>
                <a:cs typeface="Average"/>
                <a:sym typeface="Average"/>
              </a:rPr>
              <a:t>Lezione 5</a:t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B9456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32" name="Google Shape;632;p66"/>
          <p:cNvSpPr txBox="1"/>
          <p:nvPr>
            <p:ph idx="4294967295" type="ctrTitle"/>
          </p:nvPr>
        </p:nvSpPr>
        <p:spPr>
          <a:xfrm>
            <a:off x="2219100" y="133900"/>
            <a:ext cx="4705800" cy="5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DB9456"/>
                </a:solidFill>
              </a:rPr>
              <a:t>Sweep mesh</a:t>
            </a:r>
            <a:endParaRPr b="1" sz="2000">
              <a:solidFill>
                <a:srgbClr val="DB9456"/>
              </a:solidFill>
            </a:endParaRPr>
          </a:p>
        </p:txBody>
      </p:sp>
      <p:sp>
        <p:nvSpPr>
          <p:cNvPr id="633" name="Google Shape;633;p66"/>
          <p:cNvSpPr txBox="1"/>
          <p:nvPr/>
        </p:nvSpPr>
        <p:spPr>
          <a:xfrm>
            <a:off x="218100" y="1845100"/>
            <a:ext cx="87078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Finchè non cancellate la storia dell’oggetto la curva guiderà il vostro cavo/corda quindi se selezionate la curva dall’outliner e andate nella selezione dei vertex point potete modificare la curva e aggiornare il cavo in tempo reale</a:t>
            </a:r>
            <a:endParaRPr sz="23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