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c1293b2d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c1293b2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c1293b2d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c1293b2d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fc1293b2d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fc1293b2d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58a43d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58a43d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58a43de3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58a43de3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58a43de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58a43de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d6e0c47c7b_0_4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d6e0c47c7b_0_4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d6e0c47c7b_0_4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d6e0c47c7b_0_4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ae477595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ae477595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ae477595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ae47759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fae477595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fae477595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c1293b2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c1293b2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c1293b2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c1293b2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c1293b2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c1293b2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sz="9000"/>
              <a:t>Retopology</a:t>
            </a:r>
            <a:endParaRPr sz="90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Geometrie rilassate e uniformi</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400"/>
          </a:p>
        </p:txBody>
      </p:sp>
      <p:pic>
        <p:nvPicPr>
          <p:cNvPr id="119" name="Google Shape;119;p22"/>
          <p:cNvPicPr preferRelativeResize="0"/>
          <p:nvPr/>
        </p:nvPicPr>
        <p:blipFill>
          <a:blip r:embed="rId3">
            <a:alphaModFix/>
          </a:blip>
          <a:stretch>
            <a:fillRect/>
          </a:stretch>
        </p:blipFill>
        <p:spPr>
          <a:xfrm>
            <a:off x="1144437" y="1152475"/>
            <a:ext cx="6855133"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000"/>
            <a:ext cx="8520600" cy="3416400"/>
          </a:xfrm>
          <a:prstGeom prst="rect">
            <a:avLst/>
          </a:prstGeom>
          <a:effectLst>
            <a:outerShdw blurRad="57150" rotWithShape="0" algn="bl" dir="5400000" dist="19050">
              <a:srgbClr val="000000">
                <a:alpha val="70000"/>
              </a:srgbClr>
            </a:outerShdw>
          </a:effectLst>
        </p:spPr>
        <p:txBody>
          <a:bodyPr anchorCtr="0" anchor="t" bIns="90000" lIns="90000" spcFirstLastPara="1" rIns="91425" wrap="square" tIns="90000">
            <a:normAutofit/>
          </a:bodyPr>
          <a:lstStyle/>
          <a:p>
            <a:pPr indent="0" lvl="0" marL="0" rtl="0" algn="l">
              <a:lnSpc>
                <a:spcPct val="100000"/>
              </a:lnSpc>
              <a:spcBef>
                <a:spcPts val="0"/>
              </a:spcBef>
              <a:spcAft>
                <a:spcPts val="0"/>
              </a:spcAft>
              <a:buNone/>
            </a:pPr>
            <a:r>
              <a:rPr lang="it" sz="1400">
                <a:solidFill>
                  <a:schemeClr val="dk1"/>
                </a:solidFill>
              </a:rPr>
              <a:t>Esempio di retopology, in questo</a:t>
            </a:r>
            <a:endParaRPr sz="1400">
              <a:solidFill>
                <a:schemeClr val="dk1"/>
              </a:solidFill>
            </a:endParaRPr>
          </a:p>
          <a:p>
            <a:pPr indent="0" lvl="0" marL="0" marR="0" rtl="0" algn="l">
              <a:lnSpc>
                <a:spcPct val="100000"/>
              </a:lnSpc>
              <a:spcBef>
                <a:spcPts val="1200"/>
              </a:spcBef>
              <a:spcAft>
                <a:spcPts val="0"/>
              </a:spcAft>
              <a:buNone/>
            </a:pPr>
            <a:r>
              <a:rPr lang="it" sz="1400">
                <a:solidFill>
                  <a:schemeClr val="dk1"/>
                </a:solidFill>
              </a:rPr>
              <a:t>caso ho iniziato con uno Start</a:t>
            </a:r>
            <a:endParaRPr sz="1400">
              <a:solidFill>
                <a:schemeClr val="dk1"/>
              </a:solidFill>
            </a:endParaRPr>
          </a:p>
          <a:p>
            <a:pPr indent="0" lvl="0" marL="0" marR="0" rtl="0" algn="l">
              <a:lnSpc>
                <a:spcPct val="100000"/>
              </a:lnSpc>
              <a:spcBef>
                <a:spcPts val="1000"/>
              </a:spcBef>
              <a:spcAft>
                <a:spcPts val="0"/>
              </a:spcAft>
              <a:buNone/>
            </a:pPr>
            <a:r>
              <a:rPr lang="it" sz="1400">
                <a:solidFill>
                  <a:schemeClr val="dk1"/>
                </a:solidFill>
              </a:rPr>
              <a:t>a 8 lati. Poi ho proseguito</a:t>
            </a:r>
            <a:endParaRPr sz="1400">
              <a:solidFill>
                <a:schemeClr val="dk1"/>
              </a:solidFill>
            </a:endParaRPr>
          </a:p>
          <a:p>
            <a:pPr indent="0" lvl="0" marL="0" marR="0" rtl="0" algn="l">
              <a:lnSpc>
                <a:spcPct val="100000"/>
              </a:lnSpc>
              <a:spcBef>
                <a:spcPts val="1000"/>
              </a:spcBef>
              <a:spcAft>
                <a:spcPts val="0"/>
              </a:spcAft>
              <a:buNone/>
            </a:pPr>
            <a:r>
              <a:rPr lang="it" sz="1400">
                <a:solidFill>
                  <a:schemeClr val="dk1"/>
                </a:solidFill>
              </a:rPr>
              <a:t>ruotando intorno ad esso.</a:t>
            </a:r>
            <a:endParaRPr sz="1400">
              <a:solidFill>
                <a:schemeClr val="dk1"/>
              </a:solidFill>
            </a:endParaRPr>
          </a:p>
        </p:txBody>
      </p:sp>
      <p:pic>
        <p:nvPicPr>
          <p:cNvPr id="126" name="Google Shape;126;p23"/>
          <p:cNvPicPr preferRelativeResize="0"/>
          <p:nvPr/>
        </p:nvPicPr>
        <p:blipFill>
          <a:blip r:embed="rId3">
            <a:alphaModFix/>
          </a:blip>
          <a:stretch>
            <a:fillRect/>
          </a:stretch>
        </p:blipFill>
        <p:spPr>
          <a:xfrm>
            <a:off x="3008800" y="1152475"/>
            <a:ext cx="5823500" cy="34164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solidFill>
                  <a:schemeClr val="dk1"/>
                </a:solidFill>
              </a:rPr>
              <a:t>In questo caso invece sembra che io abbia fatto un</a:t>
            </a:r>
            <a:endParaRPr sz="1400">
              <a:solidFill>
                <a:schemeClr val="dk1"/>
              </a:solidFill>
            </a:endParaRPr>
          </a:p>
          <a:p>
            <a:pPr indent="0" lvl="0" marL="0" rtl="0" algn="l">
              <a:spcBef>
                <a:spcPts val="1200"/>
              </a:spcBef>
              <a:spcAft>
                <a:spcPts val="0"/>
              </a:spcAft>
              <a:buNone/>
            </a:pPr>
            <a:r>
              <a:rPr lang="it" sz="1400">
                <a:solidFill>
                  <a:schemeClr val="dk1"/>
                </a:solidFill>
              </a:rPr>
              <a:t>buon lavoro, ma in realtà ho cominciato a ruotare</a:t>
            </a:r>
            <a:endParaRPr sz="1400">
              <a:solidFill>
                <a:schemeClr val="dk1"/>
              </a:solidFill>
            </a:endParaRPr>
          </a:p>
          <a:p>
            <a:pPr indent="0" lvl="0" marL="0" rtl="0" algn="l">
              <a:spcBef>
                <a:spcPts val="1200"/>
              </a:spcBef>
              <a:spcAft>
                <a:spcPts val="0"/>
              </a:spcAft>
              <a:buNone/>
            </a:pPr>
            <a:r>
              <a:rPr lang="it" sz="1400">
                <a:solidFill>
                  <a:schemeClr val="dk1"/>
                </a:solidFill>
              </a:rPr>
              <a:t>a spirale con i poligoni, anzichè chiudere</a:t>
            </a:r>
            <a:endParaRPr sz="1400">
              <a:solidFill>
                <a:schemeClr val="dk1"/>
              </a:solidFill>
            </a:endParaRPr>
          </a:p>
          <a:p>
            <a:pPr indent="0" lvl="0" marL="0" rtl="0" algn="l">
              <a:spcBef>
                <a:spcPts val="1200"/>
              </a:spcBef>
              <a:spcAft>
                <a:spcPts val="0"/>
              </a:spcAft>
              <a:buNone/>
            </a:pPr>
            <a:r>
              <a:rPr lang="it" sz="1400">
                <a:solidFill>
                  <a:schemeClr val="dk1"/>
                </a:solidFill>
              </a:rPr>
              <a:t> tra loro i loop.</a:t>
            </a:r>
            <a:endParaRPr sz="1400">
              <a:solidFill>
                <a:schemeClr val="dk1"/>
              </a:solidFill>
            </a:endParaRPr>
          </a:p>
          <a:p>
            <a:pPr indent="0" lvl="0" marL="0" rtl="0" algn="l">
              <a:spcBef>
                <a:spcPts val="1200"/>
              </a:spcBef>
              <a:spcAft>
                <a:spcPts val="0"/>
              </a:spcAft>
              <a:buNone/>
            </a:pPr>
            <a:r>
              <a:rPr lang="it" sz="1400">
                <a:solidFill>
                  <a:schemeClr val="dk1"/>
                </a:solidFill>
              </a:rPr>
              <a:t>Adesso purtroppo devo buttare via tutti </a:t>
            </a:r>
            <a:endParaRPr sz="1400">
              <a:solidFill>
                <a:schemeClr val="dk1"/>
              </a:solidFill>
            </a:endParaRPr>
          </a:p>
          <a:p>
            <a:pPr indent="0" lvl="0" marL="0" rtl="0" algn="l">
              <a:spcBef>
                <a:spcPts val="1200"/>
              </a:spcBef>
              <a:spcAft>
                <a:spcPts val="1200"/>
              </a:spcAft>
              <a:buNone/>
            </a:pPr>
            <a:r>
              <a:rPr lang="it" sz="1400">
                <a:solidFill>
                  <a:schemeClr val="dk1"/>
                </a:solidFill>
              </a:rPr>
              <a:t>i poligoni che formano la spirale e rifarli.</a:t>
            </a:r>
            <a:endParaRPr sz="1400">
              <a:solidFill>
                <a:schemeClr val="dk1"/>
              </a:solidFill>
            </a:endParaRPr>
          </a:p>
        </p:txBody>
      </p:sp>
      <p:pic>
        <p:nvPicPr>
          <p:cNvPr id="133" name="Google Shape;133;p24"/>
          <p:cNvPicPr preferRelativeResize="0"/>
          <p:nvPr/>
        </p:nvPicPr>
        <p:blipFill>
          <a:blip r:embed="rId3">
            <a:alphaModFix/>
          </a:blip>
          <a:stretch>
            <a:fillRect/>
          </a:stretch>
        </p:blipFill>
        <p:spPr>
          <a:xfrm>
            <a:off x="4433900" y="1152475"/>
            <a:ext cx="3949875" cy="2151150"/>
          </a:xfrm>
          <a:prstGeom prst="rect">
            <a:avLst/>
          </a:prstGeom>
          <a:noFill/>
          <a:ln>
            <a:noFill/>
          </a:ln>
        </p:spPr>
      </p:pic>
      <p:pic>
        <p:nvPicPr>
          <p:cNvPr id="134" name="Google Shape;134;p24"/>
          <p:cNvPicPr preferRelativeResize="0"/>
          <p:nvPr/>
        </p:nvPicPr>
        <p:blipFill>
          <a:blip r:embed="rId4">
            <a:alphaModFix/>
          </a:blip>
          <a:stretch>
            <a:fillRect/>
          </a:stretch>
        </p:blipFill>
        <p:spPr>
          <a:xfrm>
            <a:off x="4433900" y="2727275"/>
            <a:ext cx="3949875" cy="184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Ridurre/aumentare i poligoni</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solidFill>
                  <a:schemeClr val="dk1"/>
                </a:solidFill>
              </a:rPr>
              <a:t>Per ridurre o aumentare il numero di poligoni ovviamente si può cancellare o suddividere un edgeloop, però questa opzione comporta molto probabilmente la modifica del modello per intero. Non che sia sbagliato, ma in alcuni casi potrebbe essere sconveniente.</a:t>
            </a:r>
            <a:endParaRPr sz="1400">
              <a:solidFill>
                <a:schemeClr val="dk1"/>
              </a:solidFill>
            </a:endParaRPr>
          </a:p>
          <a:p>
            <a:pPr indent="0" lvl="0" marL="0" rtl="0" algn="l">
              <a:spcBef>
                <a:spcPts val="1200"/>
              </a:spcBef>
              <a:spcAft>
                <a:spcPts val="0"/>
              </a:spcAft>
              <a:buNone/>
            </a:pPr>
            <a:r>
              <a:rPr lang="it" sz="1400">
                <a:solidFill>
                  <a:schemeClr val="dk1"/>
                </a:solidFill>
              </a:rPr>
              <a:t>Per essere più chiari, se io volessi ridurre i poligoni che compongono una mano di una persona, l’eliminazione di un edgeloop potrebbe andare a toccarmi anche i poligoni che avevo creato nel piede, e questo magari volevo evitarlo. Stessa cosa con l’aumento, per volere più dettaglio in un punto, con la suddivisione potrei modificare parti che non avevano bisogno di un aumento.</a:t>
            </a:r>
            <a:endParaRPr sz="1400">
              <a:solidFill>
                <a:schemeClr val="dk1"/>
              </a:solidFill>
            </a:endParaRPr>
          </a:p>
          <a:p>
            <a:pPr indent="0" lvl="0" marL="0" rtl="0" algn="l">
              <a:spcBef>
                <a:spcPts val="1200"/>
              </a:spcBef>
              <a:spcAft>
                <a:spcPts val="1200"/>
              </a:spcAft>
              <a:buNone/>
            </a:pPr>
            <a:r>
              <a:rPr lang="it" sz="1400">
                <a:solidFill>
                  <a:schemeClr val="dk1"/>
                </a:solidFill>
              </a:rPr>
              <a:t>Esistono due metodi per ridurre o aumentare senza modificare il resto del retopology.</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 metodi di riduzione/aumento</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a:t>        </a:t>
            </a:r>
            <a:endParaRPr/>
          </a:p>
        </p:txBody>
      </p:sp>
      <p:pic>
        <p:nvPicPr>
          <p:cNvPr id="147" name="Google Shape;147;p26"/>
          <p:cNvPicPr preferRelativeResize="0"/>
          <p:nvPr/>
        </p:nvPicPr>
        <p:blipFill>
          <a:blip r:embed="rId3">
            <a:alphaModFix/>
          </a:blip>
          <a:stretch>
            <a:fillRect/>
          </a:stretch>
        </p:blipFill>
        <p:spPr>
          <a:xfrm>
            <a:off x="939775" y="1152475"/>
            <a:ext cx="3445825" cy="3551150"/>
          </a:xfrm>
          <a:prstGeom prst="rect">
            <a:avLst/>
          </a:prstGeom>
          <a:noFill/>
          <a:ln>
            <a:noFill/>
          </a:ln>
        </p:spPr>
      </p:pic>
      <p:pic>
        <p:nvPicPr>
          <p:cNvPr id="148" name="Google Shape;148;p26"/>
          <p:cNvPicPr preferRelativeResize="0"/>
          <p:nvPr/>
        </p:nvPicPr>
        <p:blipFill>
          <a:blip r:embed="rId4">
            <a:alphaModFix/>
          </a:blip>
          <a:stretch>
            <a:fillRect/>
          </a:stretch>
        </p:blipFill>
        <p:spPr>
          <a:xfrm>
            <a:off x="5033375" y="1152475"/>
            <a:ext cx="3121813" cy="35511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Come usare i metodi</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solidFill>
                  <a:schemeClr val="dk1"/>
                </a:solidFill>
              </a:rPr>
              <a:t>Sono entrambi buoni metodi, ma vanno utilizzati con alcuni criteri:</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it" sz="1400">
                <a:solidFill>
                  <a:schemeClr val="dk1"/>
                </a:solidFill>
              </a:rPr>
              <a:t>li uso su punti piatti della geometria, che so in futuro non avranno bisogni di grosse animazioni</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chemeClr val="dk1"/>
                </a:solidFill>
              </a:rPr>
              <a:t>cerco di usare sempre lo stesso metodo</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chemeClr val="dk1"/>
                </a:solidFill>
              </a:rPr>
              <a:t>li metto sugli stessi edgeloop, per mantenere coerenza con il retopology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chemeClr val="dk1"/>
                </a:solidFill>
              </a:rPr>
              <a:t>non li metto uno accanto agli altri, per evitare artefatti in futuro</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Che cos’è il retopology e a cosa serve?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solidFill>
                  <a:schemeClr val="dk1"/>
                </a:solidFill>
              </a:rPr>
              <a:t>Il retopology è il processo in cui viene rifatta la topologia di un modello 3D.</a:t>
            </a:r>
            <a:endParaRPr sz="1600">
              <a:solidFill>
                <a:schemeClr val="dk1"/>
              </a:solidFill>
            </a:endParaRPr>
          </a:p>
          <a:p>
            <a:pPr indent="0" lvl="0" marL="0" rtl="0" algn="l">
              <a:spcBef>
                <a:spcPts val="1200"/>
              </a:spcBef>
              <a:spcAft>
                <a:spcPts val="1200"/>
              </a:spcAft>
              <a:buNone/>
            </a:pPr>
            <a:r>
              <a:rPr lang="it" sz="1600">
                <a:solidFill>
                  <a:schemeClr val="dk1"/>
                </a:solidFill>
              </a:rPr>
              <a:t>Solitamente i modelli che vengono retopologizzati sono modelli con un’alta densità poligonale, che hanno bisogno di essere ricostruiti per renderli utilizzabili nelle fasi successive della pipeline, sia dagli sviluppatori che dai motori di gioco.</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88100"/>
            <a:ext cx="8520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Come retopologizzare su Maya</a:t>
            </a:r>
            <a:endParaRPr/>
          </a:p>
        </p:txBody>
      </p:sp>
      <p:sp>
        <p:nvSpPr>
          <p:cNvPr id="72" name="Google Shape;72;p15"/>
          <p:cNvSpPr txBox="1"/>
          <p:nvPr>
            <p:ph idx="1" type="body"/>
          </p:nvPr>
        </p:nvSpPr>
        <p:spPr>
          <a:xfrm>
            <a:off x="311700" y="723300"/>
            <a:ext cx="8520600" cy="355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it" sz="1000">
                <a:solidFill>
                  <a:schemeClr val="dk1"/>
                </a:solidFill>
              </a:rPr>
              <a:t>Per iniziare a retopologizzare su Maya devo snappare sul modello HighPoly. Seleziono il modello e attivo lo Snap Live Surface.</a:t>
            </a:r>
            <a:endParaRPr sz="1000">
              <a:solidFill>
                <a:schemeClr val="dk1"/>
              </a:solidFill>
            </a:endParaRPr>
          </a:p>
          <a:p>
            <a:pPr indent="0" lvl="0" marL="0" rtl="0" algn="l">
              <a:lnSpc>
                <a:spcPct val="100000"/>
              </a:lnSpc>
              <a:spcBef>
                <a:spcPts val="1200"/>
              </a:spcBef>
              <a:spcAft>
                <a:spcPts val="0"/>
              </a:spcAft>
              <a:buNone/>
            </a:pPr>
            <a:r>
              <a:t/>
            </a:r>
            <a:endParaRPr sz="1400">
              <a:solidFill>
                <a:schemeClr val="dk1"/>
              </a:solidFill>
            </a:endParaRPr>
          </a:p>
          <a:p>
            <a:pPr indent="0" lvl="0" marL="0" rtl="0" algn="l">
              <a:lnSpc>
                <a:spcPct val="100000"/>
              </a:lnSpc>
              <a:spcBef>
                <a:spcPts val="1200"/>
              </a:spcBef>
              <a:spcAft>
                <a:spcPts val="1200"/>
              </a:spcAft>
              <a:buNone/>
            </a:pPr>
            <a:r>
              <a:t/>
            </a:r>
            <a:endParaRPr sz="1400">
              <a:solidFill>
                <a:schemeClr val="dk1"/>
              </a:solidFill>
            </a:endParaRPr>
          </a:p>
        </p:txBody>
      </p:sp>
      <p:pic>
        <p:nvPicPr>
          <p:cNvPr id="73" name="Google Shape;73;p15"/>
          <p:cNvPicPr preferRelativeResize="0"/>
          <p:nvPr/>
        </p:nvPicPr>
        <p:blipFill>
          <a:blip r:embed="rId3">
            <a:alphaModFix/>
          </a:blip>
          <a:stretch>
            <a:fillRect/>
          </a:stretch>
        </p:blipFill>
        <p:spPr>
          <a:xfrm>
            <a:off x="945662" y="1077900"/>
            <a:ext cx="7252675" cy="38340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383400"/>
            <a:ext cx="8520600" cy="418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1000">
                <a:solidFill>
                  <a:schemeClr val="dk1"/>
                </a:solidFill>
              </a:rPr>
              <a:t>Apro la finestra del Model Toolkit</a:t>
            </a:r>
            <a:endParaRPr sz="1000">
              <a:solidFill>
                <a:schemeClr val="dk1"/>
              </a:solidFill>
            </a:endParaRPr>
          </a:p>
        </p:txBody>
      </p:sp>
      <p:pic>
        <p:nvPicPr>
          <p:cNvPr id="79" name="Google Shape;79;p16"/>
          <p:cNvPicPr preferRelativeResize="0"/>
          <p:nvPr/>
        </p:nvPicPr>
        <p:blipFill>
          <a:blip r:embed="rId3">
            <a:alphaModFix/>
          </a:blip>
          <a:stretch>
            <a:fillRect/>
          </a:stretch>
        </p:blipFill>
        <p:spPr>
          <a:xfrm>
            <a:off x="936824" y="733076"/>
            <a:ext cx="7270349" cy="3835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48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Funzioni del Model Toolkit</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7"/>
          <p:cNvPicPr preferRelativeResize="0"/>
          <p:nvPr/>
        </p:nvPicPr>
        <p:blipFill>
          <a:blip r:embed="rId3">
            <a:alphaModFix/>
          </a:blip>
          <a:stretch>
            <a:fillRect/>
          </a:stretch>
        </p:blipFill>
        <p:spPr>
          <a:xfrm>
            <a:off x="1200375" y="928637"/>
            <a:ext cx="6381049" cy="3864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Comandi del Quad Draw</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Char char="●"/>
            </a:pPr>
            <a:r>
              <a:rPr lang="it" sz="1400">
                <a:solidFill>
                  <a:srgbClr val="00FF00"/>
                </a:solidFill>
              </a:rPr>
              <a:t>Click: </a:t>
            </a:r>
            <a:r>
              <a:rPr lang="it" sz="1400">
                <a:solidFill>
                  <a:schemeClr val="dk1"/>
                </a:solidFill>
              </a:rPr>
              <a:t>posiziono dei punti </a:t>
            </a:r>
            <a:r>
              <a:rPr lang="it" sz="1400">
                <a:solidFill>
                  <a:schemeClr val="dk1"/>
                </a:solidFill>
              </a:rPr>
              <a:t>sopra il modello</a:t>
            </a:r>
            <a:r>
              <a:rPr lang="it" sz="1400">
                <a:solidFill>
                  <a:schemeClr val="dk1"/>
                </a:solidFill>
              </a:rPr>
              <a:t>, che saranno i futuri vertici</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it" sz="1400">
                <a:solidFill>
                  <a:srgbClr val="00FF00"/>
                </a:solidFill>
              </a:rPr>
              <a:t>Shift:</a:t>
            </a:r>
            <a:r>
              <a:rPr lang="it" sz="1400">
                <a:solidFill>
                  <a:schemeClr val="dk1"/>
                </a:solidFill>
              </a:rPr>
              <a:t> creo un poligono tra i punti creati (minimo 4)</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it" sz="1400">
                <a:solidFill>
                  <a:srgbClr val="00FF00"/>
                </a:solidFill>
              </a:rPr>
              <a:t>Ctrl:</a:t>
            </a:r>
            <a:r>
              <a:rPr lang="it" sz="1400">
                <a:solidFill>
                  <a:schemeClr val="dk1"/>
                </a:solidFill>
              </a:rPr>
              <a:t> inserisco un Edgeloop</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it" sz="1400">
                <a:solidFill>
                  <a:srgbClr val="00FF00"/>
                </a:solidFill>
              </a:rPr>
              <a:t>Ctrl + Shift:</a:t>
            </a:r>
            <a:r>
              <a:rPr lang="it" sz="1400">
                <a:solidFill>
                  <a:schemeClr val="dk1"/>
                </a:solidFill>
              </a:rPr>
              <a:t> cancello vertici, edge o facce creati</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it" sz="1400">
                <a:solidFill>
                  <a:srgbClr val="00FF00"/>
                </a:solidFill>
              </a:rPr>
              <a:t>Shift (con facce già create):</a:t>
            </a:r>
            <a:r>
              <a:rPr lang="it" sz="1400">
                <a:solidFill>
                  <a:schemeClr val="dk1"/>
                </a:solidFill>
              </a:rPr>
              <a:t> rilasso i vertici creati, per avere una geometria più uniforme</a:t>
            </a:r>
            <a:endParaRPr sz="1400">
              <a:solidFill>
                <a:schemeClr val="dk1"/>
              </a:solidFill>
            </a:endParaRPr>
          </a:p>
          <a:p>
            <a:pPr indent="0" lvl="0" marL="457200" rtl="0" algn="l">
              <a:lnSpc>
                <a:spcPct val="200000"/>
              </a:lnSpc>
              <a:spcBef>
                <a:spcPts val="1200"/>
              </a:spcBef>
              <a:spcAft>
                <a:spcPts val="12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Iniziare un retopology</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400">
                <a:solidFill>
                  <a:schemeClr val="dk1"/>
                </a:solidFill>
              </a:rPr>
              <a:t>Prima di fare un retopology è fondamentale ricordare alcune regole:</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it" sz="1400">
                <a:solidFill>
                  <a:schemeClr val="dk1"/>
                </a:solidFill>
              </a:rPr>
              <a:t>Si inizia dalle punte (come le dita) o dai buchi (come ombelico od orecchie)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chemeClr val="dk1"/>
                </a:solidFill>
              </a:rPr>
              <a:t>Si parte con uno dei 3 Start e da lì si cerca di mantenerlo per ogni nuovo inizio</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chemeClr val="dk1"/>
                </a:solidFill>
              </a:rPr>
              <a:t>Si gira intorno allo Start per continuare a creare poligoni</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chemeClr val="dk1"/>
                </a:solidFill>
              </a:rPr>
              <a:t>I poligoni creati devono essere omogenei tra loro come grandezza</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it" sz="1400">
                <a:solidFill>
                  <a:srgbClr val="FF0000"/>
                </a:solidFill>
              </a:rPr>
              <a:t>Attenzione</a:t>
            </a:r>
            <a:r>
              <a:rPr lang="it" sz="1400">
                <a:solidFill>
                  <a:schemeClr val="dk1"/>
                </a:solidFill>
              </a:rPr>
              <a:t> ai poligoni che vengono creati</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 3 tipi di Start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766048" y="1152473"/>
            <a:ext cx="7298409" cy="3661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Tipi di poligoni per il Retopology</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1276350" y="1152475"/>
            <a:ext cx="6591299" cy="3416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