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ld Standard TT"/>
      <p:regular r:id="rId20"/>
      <p:bold r:id="rId21"/>
      <p: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4b0048ee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4b0048ee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4b0048ee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4b0048e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4b0048ee1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4b0048ee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4b0048ee1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4b0048e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STORIA DEL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>
            <a:off x="903000" y="25517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400">
                <a:highlight>
                  <a:schemeClr val="lt2"/>
                </a:highlight>
                <a:latin typeface="Oswald"/>
                <a:ea typeface="Oswald"/>
                <a:cs typeface="Oswald"/>
                <a:sym typeface="Oswald"/>
              </a:rPr>
              <a:t>Tim Berners Lee</a:t>
            </a:r>
            <a:endParaRPr sz="5300">
              <a:highlight>
                <a:schemeClr val="lt2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4028850" y="1289225"/>
            <a:ext cx="4888500" cy="3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250">
                <a:solidFill>
                  <a:srgbClr val="202122"/>
                </a:solidFill>
              </a:rPr>
              <a:t>Sir </a:t>
            </a:r>
            <a:r>
              <a:rPr b="1" lang="it" sz="2250">
                <a:solidFill>
                  <a:srgbClr val="202122"/>
                </a:solidFill>
              </a:rPr>
              <a:t>Timothy John Berners-Lee</a:t>
            </a:r>
            <a:r>
              <a:rPr lang="it" sz="2250">
                <a:solidFill>
                  <a:srgbClr val="202122"/>
                </a:solidFill>
              </a:rPr>
              <a:t> nacque a Londra l’8 giugno 1955.È un </a:t>
            </a:r>
            <a:r>
              <a:rPr lang="it" sz="2250">
                <a:solidFill>
                  <a:srgbClr val="202122"/>
                </a:solidFill>
                <a:highlight>
                  <a:schemeClr val="lt2"/>
                </a:highlight>
              </a:rPr>
              <a:t>informatico britannico</a:t>
            </a:r>
            <a:r>
              <a:rPr lang="it" sz="2250">
                <a:solidFill>
                  <a:srgbClr val="202122"/>
                </a:solidFill>
              </a:rPr>
              <a:t>, insignito del premio Turing 2016, co-inventore insieme a Robert Cailliau del </a:t>
            </a:r>
            <a:r>
              <a:rPr lang="it" sz="2250">
                <a:solidFill>
                  <a:srgbClr val="202122"/>
                </a:solidFill>
                <a:highlight>
                  <a:schemeClr val="lt2"/>
                </a:highlight>
              </a:rPr>
              <a:t>World Wide Web</a:t>
            </a:r>
            <a:r>
              <a:rPr lang="it" sz="2250">
                <a:solidFill>
                  <a:srgbClr val="202122"/>
                </a:solidFill>
              </a:rPr>
              <a:t>.</a:t>
            </a:r>
            <a:endParaRPr sz="2250">
              <a:solidFill>
                <a:srgbClr val="2021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250">
                <a:solidFill>
                  <a:srgbClr val="202122"/>
                </a:solidFill>
              </a:rPr>
              <a:t>si laureò in fisica al Queen’s college dell'</a:t>
            </a:r>
            <a:r>
              <a:rPr lang="it" sz="2250">
                <a:solidFill>
                  <a:srgbClr val="202122"/>
                </a:solidFill>
                <a:highlight>
                  <a:schemeClr val="lt2"/>
                </a:highlight>
              </a:rPr>
              <a:t>Università di Oxford</a:t>
            </a:r>
            <a:r>
              <a:rPr lang="it" sz="2250">
                <a:solidFill>
                  <a:srgbClr val="202122"/>
                </a:solidFill>
              </a:rPr>
              <a:t>, dove, in seguito, costruì il suo primo computer.</a:t>
            </a:r>
            <a:endParaRPr sz="2550">
              <a:solidFill>
                <a:srgbClr val="202122"/>
              </a:solidFill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00" y="1102400"/>
            <a:ext cx="3216250" cy="389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/>
        </p:nvSpPr>
        <p:spPr>
          <a:xfrm>
            <a:off x="375300" y="1133100"/>
            <a:ext cx="8393400" cy="3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50">
                <a:solidFill>
                  <a:srgbClr val="202122"/>
                </a:solidFill>
              </a:rPr>
              <a:t>La commutazione di pacchetto è la </a:t>
            </a:r>
            <a:r>
              <a:rPr lang="it" sz="1650">
                <a:solidFill>
                  <a:srgbClr val="202122"/>
                </a:solidFill>
                <a:highlight>
                  <a:schemeClr val="lt2"/>
                </a:highlight>
              </a:rPr>
              <a:t>base dominante della tecnologia usata per il trasferimento di voce e dati</a:t>
            </a:r>
            <a:r>
              <a:rPr lang="it" sz="1650">
                <a:solidFill>
                  <a:srgbClr val="202122"/>
                </a:solidFill>
              </a:rPr>
              <a:t> i. Mediante questa tecnica, i messaggi e le informazioni vengono suddivisi in pacchetto dati di lunghezza fissa. Non è importante che tutti i pacchetti che compongono un determinato messaggio rimangano uniti durante il percorso o arrivino nella sequenza giusta. Le </a:t>
            </a:r>
            <a:r>
              <a:rPr lang="it" sz="1650">
                <a:solidFill>
                  <a:srgbClr val="202122"/>
                </a:solidFill>
                <a:highlight>
                  <a:schemeClr val="lt2"/>
                </a:highlight>
              </a:rPr>
              <a:t>informazioni</a:t>
            </a:r>
            <a:r>
              <a:rPr lang="it" sz="1650">
                <a:solidFill>
                  <a:srgbClr val="202122"/>
                </a:solidFill>
              </a:rPr>
              <a:t> che essi convogliano al loro interno sono sufficienti per ricostruire l'esatto messaggio originale.</a:t>
            </a:r>
            <a:endParaRPr sz="1650">
              <a:solidFill>
                <a:srgbClr val="20212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50">
                <a:solidFill>
                  <a:srgbClr val="202122"/>
                </a:solidFill>
              </a:rPr>
              <a:t>La sostanziale differenza con Internet è che quest'ultima si compone di migliaia di singole reti ed il </a:t>
            </a:r>
            <a:r>
              <a:rPr lang="it" sz="1650">
                <a:solidFill>
                  <a:srgbClr val="202122"/>
                </a:solidFill>
                <a:highlight>
                  <a:schemeClr val="lt2"/>
                </a:highlight>
              </a:rPr>
              <a:t>sistema di connessione</a:t>
            </a:r>
            <a:r>
              <a:rPr lang="it" sz="1650">
                <a:solidFill>
                  <a:srgbClr val="202122"/>
                </a:solidFill>
              </a:rPr>
              <a:t> può essere </a:t>
            </a:r>
            <a:r>
              <a:rPr lang="it" sz="1650">
                <a:solidFill>
                  <a:srgbClr val="202122"/>
                </a:solidFill>
                <a:highlight>
                  <a:schemeClr val="lt2"/>
                </a:highlight>
              </a:rPr>
              <a:t>vario</a:t>
            </a:r>
            <a:r>
              <a:rPr lang="it" sz="1650">
                <a:solidFill>
                  <a:srgbClr val="202122"/>
                </a:solidFill>
              </a:rPr>
              <a:t>. Si tratta di un mondo in continua trasformazione, ma nel suo insieme lo spazio Internet è sempre disponibile e la sua </a:t>
            </a:r>
            <a:r>
              <a:rPr lang="it" sz="1650">
                <a:solidFill>
                  <a:srgbClr val="202122"/>
                </a:solidFill>
                <a:highlight>
                  <a:schemeClr val="lt2"/>
                </a:highlight>
              </a:rPr>
              <a:t>esistenza</a:t>
            </a:r>
            <a:r>
              <a:rPr lang="it" sz="1650">
                <a:solidFill>
                  <a:srgbClr val="202122"/>
                </a:solidFill>
              </a:rPr>
              <a:t> non dipende dall'iniziativa di una singola azienda oppure di un singolo governo.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623700" y="276900"/>
            <a:ext cx="7896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>
                <a:solidFill>
                  <a:schemeClr val="dk1"/>
                </a:solidFill>
                <a:highlight>
                  <a:schemeClr val="lt2"/>
                </a:highlight>
                <a:latin typeface="Oswald"/>
                <a:ea typeface="Oswald"/>
                <a:cs typeface="Oswald"/>
                <a:sym typeface="Oswald"/>
              </a:rPr>
              <a:t>Internet e la commutazione a pacchetto</a:t>
            </a:r>
            <a:endParaRPr sz="3500">
              <a:solidFill>
                <a:schemeClr val="dk1"/>
              </a:solidFill>
              <a:highlight>
                <a:schemeClr val="lt2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490250" y="526350"/>
            <a:ext cx="6030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storia del protocollo IP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/>
        </p:nvSpPr>
        <p:spPr>
          <a:xfrm>
            <a:off x="832650" y="1134775"/>
            <a:ext cx="7338000" cy="3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750">
                <a:solidFill>
                  <a:srgbClr val="202122"/>
                </a:solidFill>
              </a:rPr>
              <a:t>È un protocollo di </a:t>
            </a:r>
            <a:r>
              <a:rPr lang="it" sz="1750">
                <a:solidFill>
                  <a:srgbClr val="202122"/>
                </a:solidFill>
                <a:highlight>
                  <a:schemeClr val="lt2"/>
                </a:highlight>
              </a:rPr>
              <a:t>interconnessione di reti</a:t>
            </a:r>
            <a:r>
              <a:rPr lang="it" sz="1750">
                <a:solidFill>
                  <a:srgbClr val="202122"/>
                </a:solidFill>
              </a:rPr>
              <a:t> classificato al livello di rete del modello </a:t>
            </a:r>
            <a:r>
              <a:rPr lang="it" sz="1750">
                <a:solidFill>
                  <a:srgbClr val="202122"/>
                </a:solidFill>
                <a:highlight>
                  <a:schemeClr val="lt2"/>
                </a:highlight>
              </a:rPr>
              <a:t>ISO/OSI</a:t>
            </a:r>
            <a:r>
              <a:rPr lang="it" sz="1750">
                <a:solidFill>
                  <a:srgbClr val="202122"/>
                </a:solidFill>
              </a:rPr>
              <a:t>, nato per interconnettere reti eterogenee e implementato sopra altri protocolli di livello collegamento, come Ethernet o </a:t>
            </a:r>
            <a:r>
              <a:rPr lang="it" sz="1750">
                <a:solidFill>
                  <a:srgbClr val="202122"/>
                </a:solidFill>
                <a:highlight>
                  <a:schemeClr val="lt2"/>
                </a:highlight>
              </a:rPr>
              <a:t>ATM</a:t>
            </a:r>
            <a:r>
              <a:rPr lang="it" sz="1750">
                <a:solidFill>
                  <a:srgbClr val="202122"/>
                </a:solidFill>
              </a:rPr>
              <a:t>. È un protocollo a pacchetto senza connessioni e di tipo </a:t>
            </a:r>
            <a:r>
              <a:rPr lang="it" sz="1750">
                <a:highlight>
                  <a:schemeClr val="lt2"/>
                </a:highlight>
              </a:rPr>
              <a:t>best effort</a:t>
            </a:r>
            <a:r>
              <a:rPr lang="it" sz="1750">
                <a:solidFill>
                  <a:srgbClr val="202122"/>
                </a:solidFill>
              </a:rPr>
              <a:t>, che non garantisce cioè alcuna forma di affidabilità della comunicazione in termini di controllo errore, controllo di flusso e controllo di congestione.</a:t>
            </a:r>
            <a:endParaRPr sz="1750">
              <a:solidFill>
                <a:srgbClr val="20212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750">
                <a:solidFill>
                  <a:srgbClr val="202122"/>
                </a:solidFill>
              </a:rPr>
              <a:t>Correntemente sono usate due versioni del protocollo IP, l'originaria versione 4  e la più recente versione 6, nata dall'esigenza di gestire meglio il crescente numero di dispositivi connessi ad Internet.</a:t>
            </a:r>
            <a:endParaRPr sz="175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903000" y="27857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400">
                <a:highlight>
                  <a:schemeClr val="lt2"/>
                </a:highlight>
                <a:latin typeface="Oswald"/>
                <a:ea typeface="Oswald"/>
                <a:cs typeface="Oswald"/>
                <a:sym typeface="Oswald"/>
              </a:rPr>
              <a:t>Che cos’è?</a:t>
            </a:r>
            <a:endParaRPr sz="4400">
              <a:highlight>
                <a:schemeClr val="lt2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1839850" y="10072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2793325" y="222930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738625" y="1292550"/>
            <a:ext cx="7338000" cy="25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50"/>
              <a:t>Il principale compito di IP è l'Indirizzamento e l'instradamento tra </a:t>
            </a:r>
            <a:r>
              <a:rPr lang="it" sz="1950">
                <a:highlight>
                  <a:schemeClr val="lt2"/>
                </a:highlight>
              </a:rPr>
              <a:t>sottoreti eterogenee</a:t>
            </a:r>
            <a:r>
              <a:rPr lang="it" sz="1950"/>
              <a:t>, che a livello locale utilizzano invece un indirizzamento proprio, tipicamente basato sull'</a:t>
            </a:r>
            <a:r>
              <a:rPr lang="it" sz="1950">
                <a:highlight>
                  <a:schemeClr val="lt2"/>
                </a:highlight>
              </a:rPr>
              <a:t>indirizzo fisico</a:t>
            </a:r>
            <a:r>
              <a:rPr lang="it" sz="1950"/>
              <a:t> o indirizzo MAC e protocolli di livello datalink del modello ISO-OSI.</a:t>
            </a:r>
            <a:endParaRPr sz="19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50"/>
              <a:t>Per far ciò è necessario assegnare un nuovo piano di indirizzamento a cui tutte le sottoreti devono sottostare per poter comunicare e interoperare tra loro: tale piano è rappresentato proprio dal </a:t>
            </a:r>
            <a:r>
              <a:rPr lang="it" sz="1950">
                <a:highlight>
                  <a:schemeClr val="lt2"/>
                </a:highlight>
              </a:rPr>
              <a:t>Protocollo IP</a:t>
            </a:r>
            <a:r>
              <a:rPr lang="it" sz="1950"/>
              <a:t>.</a:t>
            </a:r>
            <a:endParaRPr sz="245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738625" y="2383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>
                <a:highlight>
                  <a:schemeClr val="lt2"/>
                </a:highlight>
                <a:latin typeface="Oswald"/>
                <a:ea typeface="Oswald"/>
                <a:cs typeface="Oswald"/>
                <a:sym typeface="Oswald"/>
              </a:rPr>
              <a:t>Compito principale</a:t>
            </a:r>
            <a:endParaRPr sz="4000">
              <a:highlight>
                <a:schemeClr val="lt2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ARPANET e la sua storia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512700" y="1595550"/>
            <a:ext cx="8118600" cy="19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9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ARPANET</a:t>
            </a:r>
            <a:r>
              <a:rPr lang="it" sz="19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fu una rete di computer studiata e realizzata nel 1969 dal </a:t>
            </a:r>
            <a:r>
              <a:rPr lang="it" sz="19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DARPA</a:t>
            </a:r>
            <a:r>
              <a:rPr lang="it" sz="19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l'agenzia del Dipartimento della Difesa degli Stati Uniti. Si tratta della forma dalla quale poi nel 1983 nacque Internet.</a:t>
            </a:r>
            <a:endParaRPr sz="19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9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Pensata per scopi militari statunitensi durante la guerra fredda, ne nacque uno dei più grandi progetti civili, una rete globale che collega tutta la Terra.</a:t>
            </a:r>
            <a:endParaRPr sz="6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4572000" y="147725"/>
            <a:ext cx="45720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450">
                <a:solidFill>
                  <a:srgbClr val="FFFFFF"/>
                </a:solidFill>
              </a:rPr>
              <a:t>Nel </a:t>
            </a:r>
            <a:r>
              <a:rPr lang="it" sz="2450">
                <a:solidFill>
                  <a:schemeClr val="lt2"/>
                </a:solidFill>
              </a:rPr>
              <a:t>1958</a:t>
            </a:r>
            <a:r>
              <a:rPr lang="it" sz="2450">
                <a:solidFill>
                  <a:srgbClr val="FFFFFF"/>
                </a:solidFill>
              </a:rPr>
              <a:t> il Governo degli Stati Uniti decise di creare un istituto di ricerca. L'istituto venne denominato </a:t>
            </a:r>
            <a:r>
              <a:rPr lang="it" sz="2450">
                <a:solidFill>
                  <a:schemeClr val="lt2"/>
                </a:solidFill>
              </a:rPr>
              <a:t>ARPA</a:t>
            </a:r>
            <a:r>
              <a:rPr lang="it" sz="2450">
                <a:solidFill>
                  <a:srgbClr val="FFFFFF"/>
                </a:solidFill>
              </a:rPr>
              <a:t> e fra gli incarichi dell'Agenzia c'era quello di trovare una soluzione alle problematiche legate alla </a:t>
            </a:r>
            <a:r>
              <a:rPr lang="it" sz="2450">
                <a:solidFill>
                  <a:schemeClr val="lt2"/>
                </a:solidFill>
              </a:rPr>
              <a:t>sicurezza e disponibilità</a:t>
            </a:r>
            <a:r>
              <a:rPr lang="it" sz="2450">
                <a:solidFill>
                  <a:srgbClr val="FFFFFF"/>
                </a:solidFill>
              </a:rPr>
              <a:t> di una rete di telecomunicazioni.</a:t>
            </a:r>
            <a:endParaRPr sz="22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752050" y="147725"/>
            <a:ext cx="2699400" cy="12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300">
                <a:solidFill>
                  <a:schemeClr val="lt2"/>
                </a:solidFill>
                <a:highlight>
                  <a:srgbClr val="000000"/>
                </a:highlight>
                <a:latin typeface="Oswald"/>
                <a:ea typeface="Oswald"/>
                <a:cs typeface="Oswald"/>
                <a:sym typeface="Oswald"/>
              </a:rPr>
              <a:t>STORIA</a:t>
            </a:r>
            <a:endParaRPr sz="7300">
              <a:solidFill>
                <a:schemeClr val="lt2"/>
              </a:solidFill>
              <a:highlight>
                <a:srgbClr val="000000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4025"/>
            <a:ext cx="4267200" cy="262116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52400" y="45794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Mappatura della rete ARPANET nel marzo 1972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903000" y="1316100"/>
            <a:ext cx="7338000" cy="3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50">
                <a:solidFill>
                  <a:srgbClr val="202122"/>
                </a:solidFill>
              </a:rPr>
              <a:t>Il progetto venne sviluppato negli anni '60 in piena </a:t>
            </a:r>
            <a:r>
              <a:rPr lang="it" sz="1850">
                <a:highlight>
                  <a:schemeClr val="lt2"/>
                </a:highlight>
              </a:rPr>
              <a:t>Guerra Fredda</a:t>
            </a:r>
            <a:r>
              <a:rPr lang="it" sz="18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it" sz="1850">
                <a:solidFill>
                  <a:srgbClr val="202122"/>
                </a:solidFill>
              </a:rPr>
              <a:t>con la collaborazione di varie università americane, e, secondo molte fonti, aveva lo scopo di costruire una rete di comunicazione militare in grado di resistere anche ad un</a:t>
            </a:r>
            <a:r>
              <a:rPr lang="it" sz="18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it" sz="1850">
                <a:solidFill>
                  <a:srgbClr val="202122"/>
                </a:solidFill>
                <a:highlight>
                  <a:schemeClr val="lt2"/>
                </a:highlight>
              </a:rPr>
              <a:t>attacco nucleare su vasta scala</a:t>
            </a:r>
            <a:r>
              <a:rPr lang="it" sz="185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50">
                <a:solidFill>
                  <a:srgbClr val="202122"/>
                </a:solidFill>
              </a:rPr>
              <a:t>Per tutti gli anni Settanta ARPANET continuò a svilupparsi in ambito universitario e governativo, ma dal 1974, con l'avvento dello standard di trasmissione </a:t>
            </a:r>
            <a:r>
              <a:rPr lang="it" sz="1850">
                <a:solidFill>
                  <a:srgbClr val="202122"/>
                </a:solidFill>
                <a:highlight>
                  <a:schemeClr val="lt2"/>
                </a:highlight>
              </a:rPr>
              <a:t>TCP/IP</a:t>
            </a:r>
            <a:r>
              <a:rPr lang="it" sz="1850">
                <a:solidFill>
                  <a:srgbClr val="202122"/>
                </a:solidFill>
              </a:rPr>
              <a:t>, il progetto della rete prese ad essere denominato </a:t>
            </a:r>
            <a:r>
              <a:rPr lang="it" sz="1850">
                <a:highlight>
                  <a:schemeClr val="lt2"/>
                </a:highlight>
              </a:rPr>
              <a:t>Internet</a:t>
            </a:r>
            <a:r>
              <a:rPr lang="it" sz="185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2234700" y="459900"/>
            <a:ext cx="4674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400">
                <a:highlight>
                  <a:schemeClr val="lt2"/>
                </a:highlight>
                <a:latin typeface="Oswald"/>
                <a:ea typeface="Oswald"/>
                <a:cs typeface="Oswald"/>
                <a:sym typeface="Oswald"/>
              </a:rPr>
              <a:t>ARPANET pre anni ‘80</a:t>
            </a:r>
            <a:endParaRPr sz="4400">
              <a:highlight>
                <a:schemeClr val="lt2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362600" y="1020625"/>
            <a:ext cx="8661900" cy="3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50">
                <a:solidFill>
                  <a:srgbClr val="FFFFFF"/>
                </a:solidFill>
              </a:rPr>
              <a:t>È negli anni ‘80, grazie all'avvento dei </a:t>
            </a:r>
            <a:r>
              <a:rPr lang="it" sz="1850">
                <a:solidFill>
                  <a:schemeClr val="lt2"/>
                </a:solidFill>
              </a:rPr>
              <a:t>personal computer</a:t>
            </a:r>
            <a:r>
              <a:rPr lang="it" sz="1850">
                <a:solidFill>
                  <a:srgbClr val="FFFFFF"/>
                </a:solidFill>
              </a:rPr>
              <a:t>, che un primo grande impulso alla diffusione della rete rese collegabili centinaia di migliaia di utenti. Fu così che gli "utenti" istituzionali e militari cominciarono a rendere partecipi alla rete i membri della comunità scientifica, che iniziarono così a scambiarsi informazioni e dati, ma anche messaggi estemporanei ed a coinvolgere, a loro volta, altri "utenti" comuni. Nacquero in questo modo, spontaneamente, l'</a:t>
            </a:r>
            <a:r>
              <a:rPr lang="it" sz="1850">
                <a:solidFill>
                  <a:schemeClr val="lt2"/>
                </a:solidFill>
              </a:rPr>
              <a:t>e-mail o posta elettronica</a:t>
            </a:r>
            <a:r>
              <a:rPr lang="it" sz="1850">
                <a:solidFill>
                  <a:srgbClr val="FFFFFF"/>
                </a:solidFill>
              </a:rPr>
              <a:t> i primi newsgroup e di fatto una rete: </a:t>
            </a:r>
            <a:r>
              <a:rPr lang="it" sz="1850">
                <a:solidFill>
                  <a:schemeClr val="lt2"/>
                </a:solidFill>
              </a:rPr>
              <a:t>Internet</a:t>
            </a:r>
            <a:r>
              <a:rPr lang="it" sz="1850">
                <a:solidFill>
                  <a:srgbClr val="FFFFFF"/>
                </a:solidFill>
              </a:rPr>
              <a:t>.</a:t>
            </a:r>
            <a:endParaRPr sz="22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1024550" y="1644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ARPANET negli anni ‘80</a:t>
            </a:r>
            <a:endParaRPr sz="4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490250" y="526350"/>
            <a:ext cx="6030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 ARPANET a INTERNET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52950" y="1336275"/>
            <a:ext cx="9038100" cy="30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it" sz="2650">
                <a:solidFill>
                  <a:srgbClr val="202122"/>
                </a:solidFill>
              </a:rPr>
              <a:t>Nel 1983 ARPA esaurì il suo scopo: lo stato chiuse l'erogazione di fondi pubblici e nacque perciò </a:t>
            </a:r>
            <a:r>
              <a:rPr lang="it" sz="2650">
                <a:solidFill>
                  <a:srgbClr val="202122"/>
                </a:solidFill>
                <a:highlight>
                  <a:schemeClr val="lt2"/>
                </a:highlight>
              </a:rPr>
              <a:t>MILNET</a:t>
            </a:r>
            <a:r>
              <a:rPr lang="it" sz="2650">
                <a:solidFill>
                  <a:srgbClr val="202122"/>
                </a:solidFill>
              </a:rPr>
              <a:t>.</a:t>
            </a:r>
            <a:endParaRPr sz="2650">
              <a:solidFill>
                <a:srgbClr val="20212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it" sz="2650">
                <a:solidFill>
                  <a:srgbClr val="202122"/>
                </a:solidFill>
              </a:rPr>
              <a:t>Con il passare del tempo, l'esercito si disinteressò sempre più del progetto che rimase sotto il pieno controllo delle università, diventando un utile strumento per scambiare le conoscenze scientifiche e per comunicare.</a:t>
            </a:r>
            <a:endParaRPr sz="2650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903000" y="48007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>
                <a:highlight>
                  <a:schemeClr val="lt2"/>
                </a:highlight>
                <a:latin typeface="Oswald"/>
                <a:ea typeface="Oswald"/>
                <a:cs typeface="Oswald"/>
                <a:sym typeface="Oswald"/>
              </a:rPr>
              <a:t>MILNET e l’”abbandono” dell’esercito</a:t>
            </a:r>
            <a:r>
              <a:rPr lang="it" sz="4000">
                <a:latin typeface="Oswald"/>
                <a:ea typeface="Oswald"/>
                <a:cs typeface="Oswald"/>
                <a:sym typeface="Oswald"/>
              </a:rPr>
              <a:t> </a:t>
            </a:r>
            <a:endParaRPr sz="4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255175" y="946675"/>
            <a:ext cx="5250900" cy="3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150">
                <a:solidFill>
                  <a:srgbClr val="202122"/>
                </a:solidFill>
              </a:rPr>
              <a:t>In seguito, nei primi anni novanta, ebbe inizio il vero </a:t>
            </a:r>
            <a:r>
              <a:rPr lang="it" sz="2150">
                <a:solidFill>
                  <a:srgbClr val="202122"/>
                </a:solidFill>
                <a:highlight>
                  <a:schemeClr val="lt2"/>
                </a:highlight>
              </a:rPr>
              <a:t>boom di Arpanet</a:t>
            </a:r>
            <a:r>
              <a:rPr lang="it" sz="2150">
                <a:solidFill>
                  <a:srgbClr val="202122"/>
                </a:solidFill>
              </a:rPr>
              <a:t>, nel frattempo rinominata </a:t>
            </a:r>
            <a:r>
              <a:rPr lang="it" sz="2150">
                <a:solidFill>
                  <a:srgbClr val="202122"/>
                </a:solidFill>
                <a:highlight>
                  <a:schemeClr val="lt2"/>
                </a:highlight>
              </a:rPr>
              <a:t>Internet</a:t>
            </a:r>
            <a:r>
              <a:rPr lang="it" sz="2150">
                <a:solidFill>
                  <a:srgbClr val="202122"/>
                </a:solidFill>
              </a:rPr>
              <a:t>, e negli stessi anni nacque una nuova architettura capace di semplificare enormemente la navigazione: il </a:t>
            </a:r>
            <a:r>
              <a:rPr lang="it" sz="2150">
                <a:solidFill>
                  <a:srgbClr val="202122"/>
                </a:solidFill>
                <a:highlight>
                  <a:schemeClr val="lt2"/>
                </a:highlight>
              </a:rPr>
              <a:t>World Wide Web</a:t>
            </a:r>
            <a:r>
              <a:rPr lang="it" sz="2150">
                <a:solidFill>
                  <a:srgbClr val="202122"/>
                </a:solidFill>
              </a:rPr>
              <a:t>, inventato da </a:t>
            </a:r>
            <a:r>
              <a:rPr lang="it" sz="2150">
                <a:solidFill>
                  <a:srgbClr val="202122"/>
                </a:solidFill>
                <a:highlight>
                  <a:schemeClr val="lt2"/>
                </a:highlight>
              </a:rPr>
              <a:t>Tim Berners-Lee</a:t>
            </a:r>
            <a:r>
              <a:rPr lang="it" sz="2150">
                <a:solidFill>
                  <a:srgbClr val="202122"/>
                </a:solidFill>
              </a:rPr>
              <a:t> nel 1989.</a:t>
            </a:r>
            <a:endParaRPr sz="2150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150">
                <a:solidFill>
                  <a:srgbClr val="202122"/>
                </a:solidFill>
              </a:rPr>
              <a:t>ARPANET fu la prima rete a </a:t>
            </a:r>
            <a:r>
              <a:rPr lang="it" sz="2150">
                <a:solidFill>
                  <a:srgbClr val="202122"/>
                </a:solidFill>
                <a:highlight>
                  <a:schemeClr val="lt2"/>
                </a:highlight>
              </a:rPr>
              <a:t>commutazione di pacchetto</a:t>
            </a:r>
            <a:r>
              <a:rPr lang="it" sz="2150">
                <a:solidFill>
                  <a:srgbClr val="202122"/>
                </a:solidFill>
              </a:rPr>
              <a:t> del mondo.</a:t>
            </a:r>
            <a:endParaRPr sz="2150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075" y="1076363"/>
            <a:ext cx="3333125" cy="33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903000" y="22017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>
                <a:highlight>
                  <a:schemeClr val="lt2"/>
                </a:highlight>
                <a:latin typeface="Oswald"/>
                <a:ea typeface="Oswald"/>
                <a:cs typeface="Oswald"/>
                <a:sym typeface="Oswald"/>
              </a:rPr>
              <a:t>Internet e il World Wide Web</a:t>
            </a:r>
            <a:endParaRPr sz="4000">
              <a:highlight>
                <a:schemeClr val="lt2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