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B1D33389-EB08-4798-8776-355B7908D594}">
          <p14:sldIdLst>
            <p14:sldId id="256"/>
            <p14:sldId id="258"/>
            <p14:sldId id="257"/>
            <p14:sldId id="259"/>
            <p14:sldId id="260"/>
            <p14:sldId id="261"/>
            <p14:sldId id="262"/>
            <p14:sldId id="263"/>
          </p14:sldIdLst>
        </p14:section>
        <p14:section name="Sezione senza titolo" id="{06908D63-D655-4904-AF13-287830A68092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E621F5-D421-443E-BCF0-95A5B3880525}" v="26" dt="2020-10-25T15:52:10.183"/>
    <p1510:client id="{D68365D7-E466-44F0-B759-9EA9AD14E51B}" v="507" dt="2020-10-25T15:01:28.112"/>
    <p1510:client id="{F904052E-EC50-8A10-5DBA-504D03FB8503}" v="86" dt="2020-10-25T15:06:03.6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Stile chiaro 3 - Color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4660"/>
  </p:normalViewPr>
  <p:slideViewPr>
    <p:cSldViewPr snapToGrid="0">
      <p:cViewPr varScale="1">
        <p:scale>
          <a:sx n="81" d="100"/>
          <a:sy n="81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4000" dirty="0"/>
              <a:t>Quality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Total hrs estimated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Foglio1!$A$2:$A$4</c:f>
              <c:strCache>
                <c:ptCount val="3"/>
                <c:pt idx="0">
                  <c:v>Unit Testing</c:v>
                </c:pt>
                <c:pt idx="1">
                  <c:v>System Testing</c:v>
                </c:pt>
                <c:pt idx="2">
                  <c:v>Code Review</c:v>
                </c:pt>
              </c:strCache>
            </c:strRef>
          </c:cat>
          <c:val>
            <c:numRef>
              <c:f>Foglio1!$B$2:$B$4</c:f>
              <c:numCache>
                <c:formatCode>General</c:formatCode>
                <c:ptCount val="3"/>
                <c:pt idx="0">
                  <c:v>2</c:v>
                </c:pt>
                <c:pt idx="1">
                  <c:v>18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71-4BC2-9AAD-2F746D4C1F85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Total hrs spent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Foglio1!$A$2:$A$4</c:f>
              <c:strCache>
                <c:ptCount val="3"/>
                <c:pt idx="0">
                  <c:v>Unit Testing</c:v>
                </c:pt>
                <c:pt idx="1">
                  <c:v>System Testing</c:v>
                </c:pt>
                <c:pt idx="2">
                  <c:v>Code Review</c:v>
                </c:pt>
              </c:strCache>
            </c:strRef>
          </c:cat>
          <c:val>
            <c:numRef>
              <c:f>Foglio1!$C$2:$C$4</c:f>
              <c:numCache>
                <c:formatCode>General</c:formatCode>
                <c:ptCount val="3"/>
                <c:pt idx="0">
                  <c:v>1</c:v>
                </c:pt>
                <c:pt idx="1">
                  <c:v>18</c:v>
                </c:pt>
                <c:pt idx="2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971-4BC2-9AAD-2F746D4C1F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51437952"/>
        <c:axId val="1461848000"/>
      </c:barChart>
      <c:catAx>
        <c:axId val="1251437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61848000"/>
        <c:crosses val="autoZero"/>
        <c:auto val="1"/>
        <c:lblAlgn val="ctr"/>
        <c:lblOffset val="100"/>
        <c:noMultiLvlLbl val="0"/>
      </c:catAx>
      <c:valAx>
        <c:axId val="1461848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51437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25.10.2020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19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25.10.2020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46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25.10.2020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84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25.10.2020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1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25.10.2020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39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25.10.2020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08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25.10.2020</a:t>
            </a:fld>
            <a:endParaRPr lang="de-DE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98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25.10.2020</a:t>
            </a:fld>
            <a:endParaRPr lang="de-DE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8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25.10.2020</a:t>
            </a:fld>
            <a:endParaRPr lang="de-DE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09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25.10.2020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81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25.10.2020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857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A8E5F-40E5-4553-9F3C-699F1A5B8145}" type="datetimeFigureOut">
              <a:rPr lang="de-DE" smtClean="0"/>
              <a:t>25.10.2020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93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3969907" y="4518923"/>
            <a:ext cx="4502706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r>
              <a:rPr lang="de-DE" sz="2000">
                <a:solidFill>
                  <a:srgbClr val="080808"/>
                </a:solidFill>
                <a:cs typeface="Calibri"/>
              </a:rPr>
              <a:t>PoliTo – Sotware Engineering II – Team 9</a:t>
            </a:r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de-DE" sz="3600">
                <a:solidFill>
                  <a:srgbClr val="080808"/>
                </a:solidFill>
                <a:cs typeface="Calibri Light"/>
              </a:rPr>
              <a:t>Sprint retrospective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83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1FC81FD-01C7-448D-B026-252D84D80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8465" y="3298722"/>
            <a:ext cx="8495070" cy="1784402"/>
          </a:xfrm>
        </p:spPr>
        <p:txBody>
          <a:bodyPr anchor="b">
            <a:normAutofit/>
          </a:bodyPr>
          <a:lstStyle/>
          <a:p>
            <a:r>
              <a:rPr lang="it-IT">
                <a:solidFill>
                  <a:srgbClr val="FFFFFF"/>
                </a:solidFill>
                <a:cs typeface="Calibri Light"/>
              </a:rPr>
              <a:t>Process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0128927-55CA-4DC2-9CDF-665BF89AA0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8465" y="5258851"/>
            <a:ext cx="8495070" cy="904005"/>
          </a:xfrm>
        </p:spPr>
        <p:txBody>
          <a:bodyPr>
            <a:normAutofit/>
          </a:bodyPr>
          <a:lstStyle/>
          <a:p>
            <a:endParaRPr lang="it-IT">
              <a:solidFill>
                <a:srgbClr val="FFFFFF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Flusso di lavoro">
            <a:extLst>
              <a:ext uri="{FF2B5EF4-FFF2-40B4-BE49-F238E27FC236}">
                <a16:creationId xmlns:a16="http://schemas.microsoft.com/office/drawing/2014/main" id="{1F7AF2F4-7315-4281-8DE9-EE8E10468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960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ABBFD41-8407-4A34-8D97-2F03476E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803705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Macro statistics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8E0962F7-417F-48B4-9001-C383E57AD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531114"/>
              </p:ext>
            </p:extLst>
          </p:nvPr>
        </p:nvGraphicFramePr>
        <p:xfrm>
          <a:off x="5805236" y="1744578"/>
          <a:ext cx="6023862" cy="3443486"/>
        </p:xfrm>
        <a:graphic>
          <a:graphicData uri="http://schemas.openxmlformats.org/drawingml/2006/table">
            <a:tbl>
              <a:tblPr firstRow="1" bandRow="1">
                <a:noFill/>
                <a:tableStyleId>{8799B23B-EC83-4686-B30A-512413B5E67A}</a:tableStyleId>
              </a:tblPr>
              <a:tblGrid>
                <a:gridCol w="4803839">
                  <a:extLst>
                    <a:ext uri="{9D8B030D-6E8A-4147-A177-3AD203B41FA5}">
                      <a16:colId xmlns:a16="http://schemas.microsoft.com/office/drawing/2014/main" val="60766855"/>
                    </a:ext>
                  </a:extLst>
                </a:gridCol>
                <a:gridCol w="1220023">
                  <a:extLst>
                    <a:ext uri="{9D8B030D-6E8A-4147-A177-3AD203B41FA5}">
                      <a16:colId xmlns:a16="http://schemas.microsoft.com/office/drawing/2014/main" val="2379981459"/>
                    </a:ext>
                  </a:extLst>
                </a:gridCol>
              </a:tblGrid>
              <a:tr h="67258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3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/>
                        </a:rPr>
                        <a:t>Stories </a:t>
                      </a:r>
                      <a:r>
                        <a:rPr lang="it-IT" sz="2300" b="0" i="0" u="none" strike="noStrike" noProof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/>
                        </a:rPr>
                        <a:t>committed</a:t>
                      </a:r>
                      <a:endParaRPr lang="it-IT" sz="2300" b="0" i="0" u="none" strike="noStrike" noProof="0" err="1">
                        <a:latin typeface="Calibri"/>
                      </a:endParaRPr>
                    </a:p>
                  </a:txBody>
                  <a:tcPr marL="274522" marR="251646" marT="137261" marB="137261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23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6/6</a:t>
                      </a:r>
                    </a:p>
                  </a:txBody>
                  <a:tcPr marL="274522" marR="251646" marT="137261" marB="137261">
                    <a:lnL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067408"/>
                  </a:ext>
                </a:extLst>
              </a:tr>
              <a:tr h="7394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3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/>
                        </a:rPr>
                        <a:t>Total story points </a:t>
                      </a:r>
                      <a:r>
                        <a:rPr lang="it-IT" sz="2300" b="0" i="0" u="none" strike="noStrike" noProof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/>
                        </a:rPr>
                        <a:t>committed</a:t>
                      </a:r>
                      <a:endParaRPr lang="it-IT" sz="2300" b="0" i="0" u="none" strike="noStrike" noProof="0" err="1">
                        <a:latin typeface="Calibri"/>
                      </a:endParaRPr>
                    </a:p>
                  </a:txBody>
                  <a:tcPr marL="274522" marR="251646" marT="137261" marB="137261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2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26</a:t>
                      </a:r>
                    </a:p>
                  </a:txBody>
                  <a:tcPr marL="274522" marR="251646" marT="137261" marB="137261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1064136"/>
                  </a:ext>
                </a:extLst>
              </a:tr>
              <a:tr h="1015733">
                <a:tc>
                  <a:txBody>
                    <a:bodyPr/>
                    <a:lstStyle/>
                    <a:p>
                      <a:r>
                        <a:rPr lang="it-IT" sz="23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Number</a:t>
                      </a:r>
                      <a:r>
                        <a:rPr lang="it-IT" sz="2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of hours </a:t>
                      </a:r>
                      <a:r>
                        <a:rPr lang="it-IT" sz="23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planned</a:t>
                      </a:r>
                      <a:r>
                        <a:rPr lang="it-IT" sz="2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for sprint</a:t>
                      </a:r>
                    </a:p>
                  </a:txBody>
                  <a:tcPr marL="274522" marR="251646" marT="137261" marB="137261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52</a:t>
                      </a:r>
                    </a:p>
                  </a:txBody>
                  <a:tcPr marL="274522" marR="251646" marT="137261" marB="137261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798733"/>
                  </a:ext>
                </a:extLst>
              </a:tr>
              <a:tr h="1015733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300" b="0" u="none" strike="noStrike" noProof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Number</a:t>
                      </a:r>
                      <a:r>
                        <a:rPr lang="it-IT" sz="2300" b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 of hours </a:t>
                      </a:r>
                      <a:r>
                        <a:rPr lang="it-IT" sz="2300" b="0" u="none" strike="noStrike" noProof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spent</a:t>
                      </a:r>
                      <a:r>
                        <a:rPr lang="it-IT" sz="2300" b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for sprint</a:t>
                      </a:r>
                      <a:endParaRPr lang="it-IT" sz="2300" b="0" i="0" u="none" strike="noStrike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</a:endParaRPr>
                    </a:p>
                  </a:txBody>
                  <a:tcPr marL="274522" marR="251646" marT="137261" marB="137261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2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41</a:t>
                      </a:r>
                    </a:p>
                  </a:txBody>
                  <a:tcPr marL="274522" marR="251646" marT="137261" marB="137261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578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67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la 3">
            <a:extLst>
              <a:ext uri="{FF2B5EF4-FFF2-40B4-BE49-F238E27FC236}">
                <a16:creationId xmlns:a16="http://schemas.microsoft.com/office/drawing/2014/main" id="{F560E742-5D45-4A73-902E-6430303AC7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130538"/>
              </p:ext>
            </p:extLst>
          </p:nvPr>
        </p:nvGraphicFramePr>
        <p:xfrm>
          <a:off x="1066799" y="869291"/>
          <a:ext cx="100584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9126">
                  <a:extLst>
                    <a:ext uri="{9D8B030D-6E8A-4147-A177-3AD203B41FA5}">
                      <a16:colId xmlns:a16="http://schemas.microsoft.com/office/drawing/2014/main" val="3185649994"/>
                    </a:ext>
                  </a:extLst>
                </a:gridCol>
                <a:gridCol w="1329180">
                  <a:extLst>
                    <a:ext uri="{9D8B030D-6E8A-4147-A177-3AD203B41FA5}">
                      <a16:colId xmlns:a16="http://schemas.microsoft.com/office/drawing/2014/main" val="734170088"/>
                    </a:ext>
                  </a:extLst>
                </a:gridCol>
                <a:gridCol w="1566734">
                  <a:extLst>
                    <a:ext uri="{9D8B030D-6E8A-4147-A177-3AD203B41FA5}">
                      <a16:colId xmlns:a16="http://schemas.microsoft.com/office/drawing/2014/main" val="3412611602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201976605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4127471978"/>
                    </a:ext>
                  </a:extLst>
                </a:gridCol>
              </a:tblGrid>
              <a:tr h="365673">
                <a:tc>
                  <a:txBody>
                    <a:bodyPr/>
                    <a:lstStyle/>
                    <a:p>
                      <a:r>
                        <a:rPr lang="it-IT" dirty="0"/>
                        <a:t>Story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#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Total </a:t>
                      </a:r>
                      <a:r>
                        <a:rPr lang="it-IT" dirty="0" err="1"/>
                        <a:t>hrs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estimated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Total </a:t>
                      </a:r>
                      <a:r>
                        <a:rPr lang="it-IT" dirty="0" err="1"/>
                        <a:t>hrs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spent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307942"/>
                  </a:ext>
                </a:extLst>
              </a:tr>
              <a:tr h="365673">
                <a:tc>
                  <a:txBody>
                    <a:bodyPr/>
                    <a:lstStyle/>
                    <a:p>
                      <a:r>
                        <a:rPr lang="it-IT" dirty="0"/>
                        <a:t>1 - </a:t>
                      </a:r>
                      <a:r>
                        <a:rPr lang="it-IT" dirty="0" err="1"/>
                        <a:t>Definitions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creations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3,4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210876"/>
                  </a:ext>
                </a:extLst>
              </a:tr>
              <a:tr h="365673">
                <a:tc>
                  <a:txBody>
                    <a:bodyPr/>
                    <a:lstStyle/>
                    <a:p>
                      <a:r>
                        <a:rPr lang="it-IT" dirty="0"/>
                        <a:t>2 – </a:t>
                      </a:r>
                      <a:r>
                        <a:rPr lang="it-IT" dirty="0" err="1"/>
                        <a:t>Getting</a:t>
                      </a:r>
                      <a:r>
                        <a:rPr lang="it-IT" dirty="0"/>
                        <a:t> a ticket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29614"/>
                  </a:ext>
                </a:extLst>
              </a:tr>
              <a:tr h="365673">
                <a:tc>
                  <a:txBody>
                    <a:bodyPr/>
                    <a:lstStyle/>
                    <a:p>
                      <a:r>
                        <a:rPr lang="it-IT" dirty="0"/>
                        <a:t>3 – Queue </a:t>
                      </a:r>
                      <a:r>
                        <a:rPr lang="it-IT" dirty="0" err="1"/>
                        <a:t>handling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27646"/>
                  </a:ext>
                </a:extLst>
              </a:tr>
              <a:tr h="365673">
                <a:tc>
                  <a:txBody>
                    <a:bodyPr/>
                    <a:lstStyle/>
                    <a:p>
                      <a:r>
                        <a:rPr lang="it-IT" dirty="0"/>
                        <a:t>4 – Next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4,2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584776"/>
                  </a:ext>
                </a:extLst>
              </a:tr>
              <a:tr h="365673">
                <a:tc>
                  <a:txBody>
                    <a:bodyPr/>
                    <a:lstStyle/>
                    <a:p>
                      <a:r>
                        <a:rPr lang="it-IT" dirty="0"/>
                        <a:t>5 – Display </a:t>
                      </a:r>
                      <a:r>
                        <a:rPr lang="it-IT" dirty="0" err="1"/>
                        <a:t>notification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271612"/>
                  </a:ext>
                </a:extLst>
              </a:tr>
              <a:tr h="365673">
                <a:tc>
                  <a:txBody>
                    <a:bodyPr/>
                    <a:lstStyle/>
                    <a:p>
                      <a:r>
                        <a:rPr lang="it-IT" dirty="0"/>
                        <a:t>6 – Handling </a:t>
                      </a:r>
                      <a:r>
                        <a:rPr lang="it-IT" dirty="0" err="1"/>
                        <a:t>statistics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429622"/>
                  </a:ext>
                </a:extLst>
              </a:tr>
            </a:tbl>
          </a:graphicData>
        </a:graphic>
      </p:graphicFrame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CB0058C6-CDA8-4F4A-987E-89A01780DE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124763"/>
              </p:ext>
            </p:extLst>
          </p:nvPr>
        </p:nvGraphicFramePr>
        <p:xfrm>
          <a:off x="2755925" y="4067317"/>
          <a:ext cx="6680149" cy="1514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6789">
                  <a:extLst>
                    <a:ext uri="{9D8B030D-6E8A-4147-A177-3AD203B41FA5}">
                      <a16:colId xmlns:a16="http://schemas.microsoft.com/office/drawing/2014/main" val="3409206602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79439531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8719709"/>
                    </a:ext>
                  </a:extLst>
                </a:gridCol>
              </a:tblGrid>
              <a:tr h="378622">
                <a:tc>
                  <a:txBody>
                    <a:bodyPr/>
                    <a:lstStyle/>
                    <a:p>
                      <a:r>
                        <a:rPr lang="it-IT" dirty="0"/>
                        <a:t>Task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Total </a:t>
                      </a:r>
                      <a:r>
                        <a:rPr lang="it-IT" dirty="0" err="1"/>
                        <a:t>hrs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estimated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Total </a:t>
                      </a:r>
                      <a:r>
                        <a:rPr lang="it-IT" dirty="0" err="1"/>
                        <a:t>hrs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spent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397031"/>
                  </a:ext>
                </a:extLst>
              </a:tr>
              <a:tr h="378622">
                <a:tc>
                  <a:txBody>
                    <a:bodyPr/>
                    <a:lstStyle/>
                    <a:p>
                      <a:r>
                        <a:rPr lang="it-IT" sz="1600" dirty="0"/>
                        <a:t>1 – </a:t>
                      </a:r>
                      <a:r>
                        <a:rPr lang="it-IT" sz="1600" dirty="0" err="1"/>
                        <a:t>Creating</a:t>
                      </a:r>
                      <a:r>
                        <a:rPr lang="it-IT" sz="1600" dirty="0"/>
                        <a:t> project </a:t>
                      </a:r>
                      <a:r>
                        <a:rPr lang="it-IT" sz="1600" dirty="0" err="1"/>
                        <a:t>structure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12 (2 per </a:t>
                      </a:r>
                      <a:r>
                        <a:rPr lang="it-IT" dirty="0" err="1"/>
                        <a:t>person</a:t>
                      </a:r>
                      <a:r>
                        <a:rPr lang="it-IT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6 (1 per </a:t>
                      </a:r>
                      <a:r>
                        <a:rPr lang="it-IT" dirty="0" err="1"/>
                        <a:t>person</a:t>
                      </a:r>
                      <a:r>
                        <a:rPr lang="it-IT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932028"/>
                  </a:ext>
                </a:extLst>
              </a:tr>
              <a:tr h="378622">
                <a:tc>
                  <a:txBody>
                    <a:bodyPr/>
                    <a:lstStyle/>
                    <a:p>
                      <a:r>
                        <a:rPr lang="it-IT" dirty="0"/>
                        <a:t>2 – Database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311712"/>
                  </a:ext>
                </a:extLst>
              </a:tr>
              <a:tr h="378622">
                <a:tc>
                  <a:txBody>
                    <a:bodyPr/>
                    <a:lstStyle/>
                    <a:p>
                      <a:r>
                        <a:rPr lang="it-IT" dirty="0"/>
                        <a:t>3 – Testing and bug fixing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18 (3 per </a:t>
                      </a:r>
                      <a:r>
                        <a:rPr lang="it-IT" dirty="0" err="1"/>
                        <a:t>person</a:t>
                      </a:r>
                      <a:r>
                        <a:rPr lang="it-IT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18 (3 per </a:t>
                      </a:r>
                      <a:r>
                        <a:rPr lang="it-IT" dirty="0" err="1"/>
                        <a:t>person</a:t>
                      </a:r>
                      <a:r>
                        <a:rPr lang="it-IT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093780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98795D95-A06A-4F94-BDFC-F90463387784}"/>
              </a:ext>
            </a:extLst>
          </p:cNvPr>
          <p:cNvSpPr txBox="1"/>
          <p:nvPr/>
        </p:nvSpPr>
        <p:spPr>
          <a:xfrm>
            <a:off x="1066799" y="211884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/>
              <a:t>Stories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748504B-40A1-4652-8769-C53BD34325EB}"/>
              </a:ext>
            </a:extLst>
          </p:cNvPr>
          <p:cNvSpPr txBox="1"/>
          <p:nvPr/>
        </p:nvSpPr>
        <p:spPr>
          <a:xfrm>
            <a:off x="2755925" y="3563798"/>
            <a:ext cx="6680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No-story tasks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6243E28-9994-484D-81F9-ECBB6445ED15}"/>
              </a:ext>
            </a:extLst>
          </p:cNvPr>
          <p:cNvSpPr txBox="1"/>
          <p:nvPr/>
        </p:nvSpPr>
        <p:spPr>
          <a:xfrm>
            <a:off x="612742" y="5988709"/>
            <a:ext cx="465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Hours per task: ≈ </a:t>
            </a:r>
            <a:r>
              <a:rPr lang="it-IT" i="1" dirty="0"/>
              <a:t>1.4</a:t>
            </a:r>
            <a:r>
              <a:rPr lang="it-IT" dirty="0"/>
              <a:t> , (Standard </a:t>
            </a:r>
            <a:r>
              <a:rPr lang="it-IT" dirty="0" err="1"/>
              <a:t>deviation</a:t>
            </a:r>
            <a:r>
              <a:rPr lang="it-IT" dirty="0"/>
              <a:t>) 3.8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23394FF-D371-4EE2-9C43-7D0295608E2D}"/>
              </a:ext>
            </a:extLst>
          </p:cNvPr>
          <p:cNvSpPr txBox="1"/>
          <p:nvPr/>
        </p:nvSpPr>
        <p:spPr>
          <a:xfrm>
            <a:off x="5561814" y="5988709"/>
            <a:ext cx="6017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Total task </a:t>
            </a:r>
            <a:r>
              <a:rPr lang="it-IT" dirty="0" err="1"/>
              <a:t>estimation</a:t>
            </a:r>
            <a:r>
              <a:rPr lang="it-IT" dirty="0"/>
              <a:t> </a:t>
            </a:r>
            <a:r>
              <a:rPr lang="it-IT" dirty="0" err="1"/>
              <a:t>error</a:t>
            </a:r>
            <a:r>
              <a:rPr lang="it-IT" dirty="0"/>
              <a:t>: </a:t>
            </a:r>
            <a:r>
              <a:rPr lang="it-IT" i="1" dirty="0"/>
              <a:t>1,3</a:t>
            </a:r>
          </a:p>
        </p:txBody>
      </p:sp>
    </p:spTree>
    <p:extLst>
      <p:ext uri="{BB962C8B-B14F-4D97-AF65-F5344CB8AC3E}">
        <p14:creationId xmlns:p14="http://schemas.microsoft.com/office/powerpoint/2010/main" val="2167750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B4A21AA-4F57-48A6-AB4C-144BAEA5B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3048160"/>
            <a:ext cx="4805996" cy="76168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sz="60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Quality</a:t>
            </a:r>
            <a:endParaRPr lang="en-US" kern="1200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raphic 5" descr="Barra multifunzione">
            <a:extLst>
              <a:ext uri="{FF2B5EF4-FFF2-40B4-BE49-F238E27FC236}">
                <a16:creationId xmlns:a16="http://schemas.microsoft.com/office/drawing/2014/main" id="{3664AA17-84FD-45EE-87AD-69DF4F09CE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98879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283006FF-318C-452F-B95B-B0F1C4A642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7338664"/>
              </p:ext>
            </p:extLst>
          </p:nvPr>
        </p:nvGraphicFramePr>
        <p:xfrm>
          <a:off x="802849" y="451885"/>
          <a:ext cx="10586301" cy="56669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89470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6C7303C-383A-4139-95F2-116B0001DA2C}"/>
              </a:ext>
            </a:extLst>
          </p:cNvPr>
          <p:cNvSpPr txBox="1"/>
          <p:nvPr/>
        </p:nvSpPr>
        <p:spPr>
          <a:xfrm>
            <a:off x="808638" y="386930"/>
            <a:ext cx="9236700" cy="1188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Final considerations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2E6922-98F8-47EC-AFF5-B1B5003C7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919" y="2373549"/>
            <a:ext cx="10440409" cy="3661491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r>
              <a:rPr lang="en-US" sz="2600" b="1" dirty="0"/>
              <a:t>Reflections about estimation errors</a:t>
            </a:r>
            <a:r>
              <a:rPr lang="en-US" sz="2600" dirty="0"/>
              <a:t>:</a:t>
            </a:r>
            <a:br>
              <a:rPr lang="en-US" sz="2600" dirty="0"/>
            </a:br>
            <a:r>
              <a:rPr lang="en-US" sz="2600" i="1" dirty="0" err="1"/>
              <a:t>Understimation</a:t>
            </a:r>
            <a:r>
              <a:rPr lang="en-US" sz="2600" dirty="0"/>
              <a:t> of project testing and bug fixing.</a:t>
            </a:r>
            <a:br>
              <a:rPr lang="en-US" sz="2600" dirty="0"/>
            </a:br>
            <a:r>
              <a:rPr lang="en-US" sz="2600" i="1" dirty="0" err="1"/>
              <a:t>Overstimation</a:t>
            </a:r>
            <a:r>
              <a:rPr lang="en-US" sz="2600" dirty="0"/>
              <a:t> of many minor tasks and project structure.</a:t>
            </a:r>
          </a:p>
          <a:p>
            <a:r>
              <a:rPr lang="en-US" sz="2600" b="1" dirty="0"/>
              <a:t>Lessons learned:</a:t>
            </a:r>
            <a:br>
              <a:rPr lang="en-US" sz="2600" b="1" dirty="0"/>
            </a:br>
            <a:r>
              <a:rPr lang="en-US" sz="2600" dirty="0"/>
              <a:t>Communication, Teamwork, Adaptability, Dependability </a:t>
            </a:r>
          </a:p>
          <a:p>
            <a:r>
              <a:rPr lang="en-US" sz="2600" b="1" dirty="0"/>
              <a:t>Proposals for next sprint:</a:t>
            </a:r>
            <a:br>
              <a:rPr lang="en-US" sz="2600" b="1" dirty="0"/>
            </a:br>
            <a:r>
              <a:rPr lang="en-US" sz="2600" dirty="0"/>
              <a:t>- Less dependencies between teammates’ tasks</a:t>
            </a:r>
            <a:br>
              <a:rPr lang="en-US" sz="2600" dirty="0"/>
            </a:br>
            <a:r>
              <a:rPr lang="en-US" sz="2600" dirty="0"/>
              <a:t>- Using same tools ( </a:t>
            </a:r>
            <a:r>
              <a:rPr lang="en-US" sz="2600" i="1" dirty="0"/>
              <a:t>IDE, Programming language version, </a:t>
            </a:r>
            <a:r>
              <a:rPr lang="en-US" sz="2600" i="1" dirty="0" err="1"/>
              <a:t>etc</a:t>
            </a:r>
            <a:r>
              <a:rPr lang="en-US" sz="2600" dirty="0"/>
              <a:t>) so teammates can help and be helped in configuration and usage</a:t>
            </a:r>
            <a:br>
              <a:rPr lang="en-US" sz="2600" dirty="0"/>
            </a:br>
            <a:r>
              <a:rPr lang="en-US" sz="2600" dirty="0"/>
              <a:t>- More consistency between </a:t>
            </a:r>
            <a:r>
              <a:rPr lang="en-US" sz="2600" i="1" dirty="0"/>
              <a:t>document</a:t>
            </a:r>
            <a:r>
              <a:rPr lang="en-US" sz="2600" dirty="0"/>
              <a:t> and </a:t>
            </a:r>
            <a:r>
              <a:rPr lang="en-US" sz="2600" i="1" dirty="0"/>
              <a:t>code sources </a:t>
            </a:r>
            <a:r>
              <a:rPr lang="en-US" sz="2600" dirty="0"/>
              <a:t>( i.e. name of methods )</a:t>
            </a:r>
            <a:br>
              <a:rPr lang="en-US" sz="2000" b="1" dirty="0"/>
            </a:b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22800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B339F4-93B9-4E04-9721-143AD6782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0"/>
            <a:ext cx="7147352" cy="5777808"/>
            <a:chOff x="329184" y="1"/>
            <a:chExt cx="524256" cy="5777808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5791D9C-5BF8-460D-A520-1ACB5DAE6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4128" y="1231961"/>
            <a:ext cx="10398868" cy="1462601"/>
          </a:xfrm>
        </p:spPr>
        <p:txBody>
          <a:bodyPr>
            <a:normAutofit/>
          </a:bodyPr>
          <a:lstStyle/>
          <a:p>
            <a:r>
              <a:rPr lang="it-IT" sz="5400" dirty="0"/>
              <a:t>One </a:t>
            </a:r>
            <a:r>
              <a:rPr lang="it-IT" sz="5400" dirty="0" err="1"/>
              <a:t>thing</a:t>
            </a:r>
            <a:r>
              <a:rPr lang="it-IT" sz="5400" dirty="0"/>
              <a:t> </a:t>
            </a:r>
            <a:r>
              <a:rPr lang="it-IT" sz="5400" dirty="0" err="1"/>
              <a:t>we</a:t>
            </a:r>
            <a:r>
              <a:rPr lang="it-IT" sz="5400" dirty="0"/>
              <a:t> are </a:t>
            </a:r>
            <a:r>
              <a:rPr lang="it-IT" sz="5400" dirty="0" err="1"/>
              <a:t>proud</a:t>
            </a:r>
            <a:r>
              <a:rPr lang="it-IT" sz="5400" dirty="0"/>
              <a:t> </a:t>
            </a:r>
            <a:r>
              <a:rPr lang="it-IT" sz="5400" dirty="0" err="1"/>
              <a:t>as</a:t>
            </a:r>
            <a:r>
              <a:rPr lang="it-IT" sz="5400" dirty="0"/>
              <a:t> a team: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BF91049-FAE5-4761-B057-19D2871A0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621" y="3331497"/>
            <a:ext cx="10398868" cy="1563686"/>
          </a:xfrm>
        </p:spPr>
        <p:txBody>
          <a:bodyPr>
            <a:normAutofit/>
          </a:bodyPr>
          <a:lstStyle/>
          <a:p>
            <a:r>
              <a:rPr lang="it-IT" sz="3600" dirty="0"/>
              <a:t>« A </a:t>
            </a:r>
            <a:r>
              <a:rPr lang="it-IT" sz="3600" dirty="0" err="1"/>
              <a:t>solid</a:t>
            </a:r>
            <a:r>
              <a:rPr lang="it-IT" sz="3600" dirty="0"/>
              <a:t> </a:t>
            </a:r>
            <a:r>
              <a:rPr lang="it-IT" sz="3600" dirty="0" err="1"/>
              <a:t>communication</a:t>
            </a:r>
            <a:r>
              <a:rPr lang="it-IT" sz="3600" dirty="0"/>
              <a:t> </a:t>
            </a:r>
            <a:r>
              <a:rPr lang="it-IT" sz="3600" dirty="0" err="1"/>
              <a:t>that</a:t>
            </a:r>
            <a:r>
              <a:rPr lang="it-IT" sz="3600" dirty="0"/>
              <a:t> lead </a:t>
            </a:r>
            <a:r>
              <a:rPr lang="it-IT" sz="3600" dirty="0" err="1"/>
              <a:t>us</a:t>
            </a:r>
            <a:r>
              <a:rPr lang="it-IT" sz="3600" dirty="0"/>
              <a:t> to solve </a:t>
            </a:r>
            <a:r>
              <a:rPr lang="it-IT" sz="3600" dirty="0" err="1"/>
              <a:t>problems</a:t>
            </a:r>
            <a:r>
              <a:rPr lang="it-IT" sz="3600" dirty="0"/>
              <a:t> and </a:t>
            </a:r>
            <a:r>
              <a:rPr lang="it-IT" sz="3600" dirty="0" err="1"/>
              <a:t>value</a:t>
            </a:r>
            <a:r>
              <a:rPr lang="it-IT" sz="3600" dirty="0"/>
              <a:t> </a:t>
            </a:r>
            <a:r>
              <a:rPr lang="it-IT" sz="3600" dirty="0" err="1"/>
              <a:t>members</a:t>
            </a:r>
            <a:r>
              <a:rPr lang="it-IT" sz="3600" dirty="0"/>
              <a:t>’ opinions »</a:t>
            </a:r>
          </a:p>
        </p:txBody>
      </p:sp>
    </p:spTree>
    <p:extLst>
      <p:ext uri="{BB962C8B-B14F-4D97-AF65-F5344CB8AC3E}">
        <p14:creationId xmlns:p14="http://schemas.microsoft.com/office/powerpoint/2010/main" val="28015218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286</Words>
  <Application>Microsoft Office PowerPoint</Application>
  <PresentationFormat>Widescreen</PresentationFormat>
  <Paragraphs>71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di Office</vt:lpstr>
      <vt:lpstr>Sprint retrospective</vt:lpstr>
      <vt:lpstr>Process</vt:lpstr>
      <vt:lpstr>Macro statistics</vt:lpstr>
      <vt:lpstr>Presentazione standard di PowerPoint</vt:lpstr>
      <vt:lpstr>Quality</vt:lpstr>
      <vt:lpstr>Presentazione standard di PowerPoint</vt:lpstr>
      <vt:lpstr>Presentazione standard di PowerPoint</vt:lpstr>
      <vt:lpstr>One thing we are proud as a team: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retrospective</dc:title>
  <dc:creator>GALLO FRANCESCO</dc:creator>
  <cp:lastModifiedBy>GALLO FRANCESCO</cp:lastModifiedBy>
  <cp:revision>1</cp:revision>
  <dcterms:created xsi:type="dcterms:W3CDTF">2020-10-25T16:15:58Z</dcterms:created>
  <dcterms:modified xsi:type="dcterms:W3CDTF">2020-10-25T16:16:57Z</dcterms:modified>
</cp:coreProperties>
</file>