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258" r:id="rId5"/>
    <p:sldId id="257" r:id="rId6"/>
    <p:sldId id="266" r:id="rId7"/>
    <p:sldId id="273" r:id="rId8"/>
    <p:sldId id="259" r:id="rId9"/>
    <p:sldId id="260" r:id="rId11"/>
    <p:sldId id="261" r:id="rId12"/>
    <p:sldId id="262" r:id="rId13"/>
    <p:sldId id="263" r:id="rId14"/>
    <p:sldId id="267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1D33389-EB08-4798-8776-355B7908D594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5"/>
            <p14:sldId id="267"/>
            <p14:sldId id="266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it-IT" altLang="en-US"/>
              <a:t>The rightmost group of tasks (not really a story) collects so many hours if compared to each of the stories because we, as a team, worked all toghether; stories instead were developed by a single person separately.</a:t>
            </a:r>
            <a:endParaRPr lang="it-IT" altLang="en-US"/>
          </a:p>
          <a:p>
            <a:r>
              <a:rPr lang="it-IT" altLang="en-US"/>
              <a:t>The total estimation error proves the general overestimation brought out by the chart.</a:t>
            </a:r>
            <a:endParaRPr lang="it-IT" altLang="en-US"/>
          </a:p>
          <a:p>
            <a:r>
              <a:rPr lang="it-IT" altLang="en-US"/>
              <a:t>A more fine-grained analysis by considering tasks would reveal a notable variation of effort spent for each task.</a:t>
            </a:r>
            <a:endParaRPr lang="it-IT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it-IT" altLang="en-US"/>
              <a:t>System testing is the large part of quality improvement, along with some code beautification and separate testing of queries.</a:t>
            </a:r>
            <a:endParaRPr lang="it-IT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Team 9 - Sprint retrospective</a:t>
            </a:r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69907" y="4518923"/>
            <a:ext cx="4502706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solidFill>
                  <a:srgbClr val="080808"/>
                </a:solidFill>
                <a:cs typeface="Calibri" panose="020F0502020204030204"/>
              </a:rPr>
              <a:t>PoliTo – Sotware Engineering II – Team 9</a:t>
            </a:r>
            <a:endParaRPr lang="de-DE" sz="2000">
              <a:solidFill>
                <a:srgbClr val="080808"/>
              </a:solidFill>
              <a:cs typeface="Calibri" panose="020F0502020204030204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  <a:cs typeface="Calibri Light" panose="020F0302020204030204"/>
              </a:rPr>
              <a:t>Sprint retrospective</a:t>
            </a:r>
            <a:endParaRPr lang="de-DE" sz="3600">
              <a:solidFill>
                <a:srgbClr val="080808"/>
              </a:solidFill>
              <a:cs typeface="Calibri Light" panose="020F0302020204030204"/>
            </a:endParaRPr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24128" y="1231961"/>
            <a:ext cx="10398868" cy="1462601"/>
          </a:xfrm>
        </p:spPr>
        <p:txBody>
          <a:bodyPr>
            <a:normAutofit/>
          </a:bodyPr>
          <a:lstStyle/>
          <a:p>
            <a:r>
              <a:rPr lang="it-IT" sz="5400" dirty="0"/>
              <a:t>One </a:t>
            </a:r>
            <a:r>
              <a:rPr lang="it-IT" sz="5400" dirty="0" err="1"/>
              <a:t>thing</a:t>
            </a:r>
            <a:r>
              <a:rPr lang="it-IT" sz="5400" dirty="0"/>
              <a:t> </a:t>
            </a:r>
            <a:r>
              <a:rPr lang="it-IT" sz="5400" dirty="0" err="1"/>
              <a:t>we</a:t>
            </a:r>
            <a:r>
              <a:rPr lang="it-IT" sz="5400" dirty="0"/>
              <a:t> are </a:t>
            </a:r>
            <a:r>
              <a:rPr lang="it-IT" sz="5400" dirty="0" err="1"/>
              <a:t>proud</a:t>
            </a:r>
            <a:r>
              <a:rPr lang="it-IT" sz="5400" dirty="0"/>
              <a:t> </a:t>
            </a:r>
            <a:r>
              <a:rPr lang="it-IT" sz="5400" dirty="0" err="1"/>
              <a:t>as</a:t>
            </a:r>
            <a:r>
              <a:rPr lang="it-IT" sz="5400" dirty="0"/>
              <a:t> a team:</a:t>
            </a:r>
            <a:endParaRPr lang="it-IT" sz="5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93621" y="3331497"/>
            <a:ext cx="10398868" cy="1563686"/>
          </a:xfrm>
        </p:spPr>
        <p:txBody>
          <a:bodyPr>
            <a:normAutofit/>
          </a:bodyPr>
          <a:lstStyle/>
          <a:p>
            <a:r>
              <a:rPr lang="it-IT" sz="3600" dirty="0"/>
              <a:t>« A </a:t>
            </a:r>
            <a:r>
              <a:rPr lang="it-IT" sz="3600" dirty="0" err="1"/>
              <a:t>solid</a:t>
            </a:r>
            <a:r>
              <a:rPr lang="it-IT" sz="3600" dirty="0"/>
              <a:t> </a:t>
            </a:r>
            <a:r>
              <a:rPr lang="it-IT" sz="3600" dirty="0" err="1"/>
              <a:t>communication</a:t>
            </a:r>
            <a:r>
              <a:rPr lang="it-IT" sz="3600" dirty="0"/>
              <a:t> </a:t>
            </a:r>
            <a:r>
              <a:rPr lang="it-IT" sz="3600" dirty="0" err="1"/>
              <a:t>that</a:t>
            </a:r>
            <a:r>
              <a:rPr lang="it-IT" sz="3600" dirty="0"/>
              <a:t> lead </a:t>
            </a:r>
            <a:r>
              <a:rPr lang="it-IT" sz="3600" dirty="0" err="1"/>
              <a:t>us</a:t>
            </a:r>
            <a:r>
              <a:rPr lang="it-IT" sz="3600" dirty="0"/>
              <a:t> to solve </a:t>
            </a:r>
            <a:r>
              <a:rPr lang="it-IT" sz="3600" dirty="0" err="1"/>
              <a:t>problems</a:t>
            </a:r>
            <a:r>
              <a:rPr lang="it-IT" sz="3600" dirty="0"/>
              <a:t> and </a:t>
            </a:r>
            <a:r>
              <a:rPr lang="it-IT" sz="3600" dirty="0" err="1"/>
              <a:t>value</a:t>
            </a:r>
            <a:r>
              <a:rPr lang="it-IT" sz="3600" dirty="0"/>
              <a:t> </a:t>
            </a:r>
            <a:r>
              <a:rPr lang="it-IT" sz="3600" dirty="0" err="1"/>
              <a:t>members</a:t>
            </a:r>
            <a:r>
              <a:rPr lang="it-IT" sz="3600" dirty="0"/>
              <a:t>’ opinions »</a:t>
            </a:r>
            <a:endParaRPr lang="it-IT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251710"/>
            <a:ext cx="10515600" cy="1325563"/>
          </a:xfrm>
        </p:spPr>
        <p:txBody>
          <a:bodyPr/>
          <a:p>
            <a:pPr algn="ctr">
              <a:buClrTx/>
              <a:buSzTx/>
              <a:buFontTx/>
            </a:pPr>
            <a:r>
              <a:rPr lang="en-US" sz="6000" dirty="0">
                <a:solidFill>
                  <a:srgbClr val="000000"/>
                </a:solidFill>
              </a:rPr>
              <a:t>Appendix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ella 4"/>
          <p:cNvGraphicFramePr>
            <a:graphicFrameLocks noGrp="1"/>
          </p:cNvGraphicFramePr>
          <p:nvPr/>
        </p:nvGraphicFramePr>
        <p:xfrm>
          <a:off x="2755925" y="4747402"/>
          <a:ext cx="6680149" cy="151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789"/>
                <a:gridCol w="2011680"/>
                <a:gridCol w="2011680"/>
              </a:tblGrid>
              <a:tr h="378460">
                <a:tc>
                  <a:txBody>
                    <a:bodyPr/>
                    <a:p>
                      <a:r>
                        <a:rPr lang="it-IT" dirty="0"/>
                        <a:t>Task 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Total </a:t>
                      </a:r>
                      <a:r>
                        <a:rPr lang="it-IT" dirty="0" err="1"/>
                        <a:t>hrs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estimated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Total </a:t>
                      </a:r>
                      <a:r>
                        <a:rPr lang="it-IT" dirty="0" err="1"/>
                        <a:t>hrs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spent</a:t>
                      </a:r>
                      <a:endParaRPr lang="it-IT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p>
                      <a:r>
                        <a:rPr lang="it-IT" sz="1600" dirty="0"/>
                        <a:t>1 – </a:t>
                      </a:r>
                      <a:r>
                        <a:rPr lang="it-IT" sz="1600" dirty="0" err="1"/>
                        <a:t>Creating</a:t>
                      </a:r>
                      <a:r>
                        <a:rPr lang="it-IT" sz="1600" dirty="0"/>
                        <a:t> project </a:t>
                      </a:r>
                      <a:r>
                        <a:rPr lang="it-IT" sz="1600" dirty="0" err="1"/>
                        <a:t>structure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12 (2 per </a:t>
                      </a:r>
                      <a:r>
                        <a:rPr lang="it-IT" dirty="0" err="1"/>
                        <a:t>person</a:t>
                      </a:r>
                      <a:r>
                        <a:rPr lang="it-IT" dirty="0"/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6 (1 per </a:t>
                      </a:r>
                      <a:r>
                        <a:rPr lang="it-IT" dirty="0" err="1"/>
                        <a:t>person</a:t>
                      </a:r>
                      <a:r>
                        <a:rPr lang="it-IT" dirty="0"/>
                        <a:t>)</a:t>
                      </a:r>
                      <a:endParaRPr lang="it-IT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p>
                      <a:r>
                        <a:rPr lang="it-IT" dirty="0"/>
                        <a:t>2 – Database design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0,5</a:t>
                      </a:r>
                      <a:endParaRPr lang="it-IT" dirty="0"/>
                    </a:p>
                  </a:txBody>
                  <a:tcPr/>
                </a:tc>
              </a:tr>
              <a:tr h="378622">
                <a:tc>
                  <a:txBody>
                    <a:bodyPr/>
                    <a:p>
                      <a:r>
                        <a:rPr lang="it-IT" dirty="0"/>
                        <a:t>3 – Testing and bug fixing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22 (4 per </a:t>
                      </a:r>
                      <a:r>
                        <a:rPr lang="it-IT" dirty="0" err="1"/>
                        <a:t>person</a:t>
                      </a:r>
                      <a:r>
                        <a:rPr lang="it-IT" dirty="0"/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21 (4 per </a:t>
                      </a:r>
                      <a:r>
                        <a:rPr lang="it-IT" dirty="0" err="1"/>
                        <a:t>person</a:t>
                      </a:r>
                      <a:r>
                        <a:rPr lang="it-IT" dirty="0"/>
                        <a:t>)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a 3"/>
          <p:cNvGraphicFramePr>
            <a:graphicFrameLocks noGrp="1"/>
          </p:cNvGraphicFramePr>
          <p:nvPr/>
        </p:nvGraphicFramePr>
        <p:xfrm>
          <a:off x="1066799" y="1296011"/>
          <a:ext cx="10058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126"/>
                <a:gridCol w="1329180"/>
                <a:gridCol w="1566734"/>
                <a:gridCol w="2011680"/>
                <a:gridCol w="2011680"/>
              </a:tblGrid>
              <a:tr h="365760">
                <a:tc>
                  <a:txBody>
                    <a:bodyPr/>
                    <a:p>
                      <a:r>
                        <a:rPr lang="it-IT" dirty="0"/>
                        <a:t>Story 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# Tasks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Points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Total </a:t>
                      </a:r>
                      <a:r>
                        <a:rPr lang="it-IT" dirty="0" err="1"/>
                        <a:t>hrs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estimated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Total </a:t>
                      </a:r>
                      <a:r>
                        <a:rPr lang="it-IT" dirty="0" err="1"/>
                        <a:t>hrs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spent</a:t>
                      </a:r>
                      <a:endParaRPr lang="it-IT" dirty="0"/>
                    </a:p>
                  </a:txBody>
                  <a:tcPr/>
                </a:tc>
              </a:tr>
              <a:tr h="365673">
                <a:tc>
                  <a:txBody>
                    <a:bodyPr/>
                    <a:p>
                      <a:r>
                        <a:rPr lang="it-IT" dirty="0"/>
                        <a:t>1 - </a:t>
                      </a:r>
                      <a:r>
                        <a:rPr lang="it-IT" dirty="0" err="1"/>
                        <a:t>Definitions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creations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3,4</a:t>
                      </a:r>
                      <a:endParaRPr lang="it-IT" dirty="0"/>
                    </a:p>
                  </a:txBody>
                  <a:tcPr/>
                </a:tc>
              </a:tr>
              <a:tr h="365673">
                <a:tc>
                  <a:txBody>
                    <a:bodyPr/>
                    <a:p>
                      <a:r>
                        <a:rPr lang="it-IT" dirty="0"/>
                        <a:t>2 – </a:t>
                      </a:r>
                      <a:r>
                        <a:rPr lang="it-IT" dirty="0" err="1"/>
                        <a:t>Getting</a:t>
                      </a:r>
                      <a:r>
                        <a:rPr lang="it-IT" dirty="0"/>
                        <a:t> a ticket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1,5</a:t>
                      </a:r>
                      <a:endParaRPr lang="it-IT" dirty="0"/>
                    </a:p>
                  </a:txBody>
                  <a:tcPr/>
                </a:tc>
              </a:tr>
              <a:tr h="365673">
                <a:tc>
                  <a:txBody>
                    <a:bodyPr/>
                    <a:p>
                      <a:r>
                        <a:rPr lang="it-IT" dirty="0"/>
                        <a:t>3 – Queue </a:t>
                      </a:r>
                      <a:r>
                        <a:rPr lang="it-IT" dirty="0" err="1"/>
                        <a:t>handling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</a:tr>
              <a:tr h="365673">
                <a:tc>
                  <a:txBody>
                    <a:bodyPr/>
                    <a:p>
                      <a:r>
                        <a:rPr lang="it-IT" dirty="0"/>
                        <a:t>4 – Next Customer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4,2</a:t>
                      </a:r>
                      <a:endParaRPr lang="it-IT" dirty="0"/>
                    </a:p>
                  </a:txBody>
                  <a:tcPr/>
                </a:tc>
              </a:tr>
              <a:tr h="365673">
                <a:tc>
                  <a:txBody>
                    <a:bodyPr/>
                    <a:p>
                      <a:r>
                        <a:rPr lang="it-IT" dirty="0"/>
                        <a:t>5 – Display </a:t>
                      </a:r>
                      <a:r>
                        <a:rPr lang="it-IT" dirty="0" err="1"/>
                        <a:t>notification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2,5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1,5</a:t>
                      </a:r>
                      <a:endParaRPr lang="it-IT" dirty="0"/>
                    </a:p>
                  </a:txBody>
                  <a:tcPr/>
                </a:tc>
              </a:tr>
              <a:tr h="365673">
                <a:tc>
                  <a:txBody>
                    <a:bodyPr/>
                    <a:p>
                      <a:r>
                        <a:rPr lang="it-IT" dirty="0"/>
                        <a:t>6 – Handling </a:t>
                      </a:r>
                      <a:r>
                        <a:rPr lang="it-IT" dirty="0" err="1"/>
                        <a:t>statistics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it-IT" dirty="0"/>
                        <a:t>3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sellaDiTesto 5"/>
          <p:cNvSpPr txBox="1"/>
          <p:nvPr/>
        </p:nvSpPr>
        <p:spPr>
          <a:xfrm>
            <a:off x="2755925" y="4304208"/>
            <a:ext cx="668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b="1" dirty="0"/>
              <a:t>No-story tasks</a:t>
            </a:r>
            <a:endParaRPr lang="it-IT" b="1" dirty="0"/>
          </a:p>
        </p:txBody>
      </p:sp>
      <p:sp>
        <p:nvSpPr>
          <p:cNvPr id="6" name="Text Box 5"/>
          <p:cNvSpPr txBox="1"/>
          <p:nvPr/>
        </p:nvSpPr>
        <p:spPr>
          <a:xfrm>
            <a:off x="3763645" y="292735"/>
            <a:ext cx="4665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90000"/>
              </a:lnSpc>
              <a:buClrTx/>
              <a:buSzTx/>
              <a:buFontTx/>
            </a:pPr>
            <a:r>
              <a:rPr lang="en-US" sz="60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Stories</a:t>
            </a:r>
            <a:r>
              <a:rPr lang="it-IT" altLang="en-US" sz="60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' data</a:t>
            </a:r>
            <a:endParaRPr lang="it-IT" altLang="en-US" sz="60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it-IT">
                <a:solidFill>
                  <a:srgbClr val="FFFFFF"/>
                </a:solidFill>
                <a:cs typeface="Calibri Light" panose="020F0302020204030204"/>
              </a:rPr>
              <a:t>Process</a:t>
            </a:r>
            <a:endParaRPr lang="it-IT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lusso di lavoro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1346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Macro statistics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4"/>
          <p:cNvGraphicFramePr>
            <a:graphicFrameLocks noGrp="1"/>
          </p:cNvGraphicFramePr>
          <p:nvPr/>
        </p:nvGraphicFramePr>
        <p:xfrm>
          <a:off x="5825556" y="2426568"/>
          <a:ext cx="6023610" cy="4458970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4803839"/>
                <a:gridCol w="1220023"/>
              </a:tblGrid>
              <a:tr h="6725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/>
                        </a:rPr>
                        <a:t>Stories </a:t>
                      </a:r>
                      <a:r>
                        <a:rPr lang="it-IT" sz="23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/>
                        </a:rPr>
                        <a:t>committed</a:t>
                      </a:r>
                      <a:endParaRPr lang="it-IT" sz="2300" b="0" i="0" u="none" strike="noStrike" noProof="0" err="1">
                        <a:latin typeface="Calibri" panose="020F0502020204030204"/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3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6/6</a:t>
                      </a:r>
                      <a:endParaRPr lang="it-IT" sz="23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7394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/>
                        </a:rPr>
                        <a:t>Total </a:t>
                      </a:r>
                      <a:r>
                        <a:rPr lang="it-IT" sz="23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/>
                        </a:rPr>
                        <a:t>story points </a:t>
                      </a:r>
                      <a:r>
                        <a:rPr lang="it-IT" sz="2300" b="0" i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/>
                        </a:rPr>
                        <a:t>committed</a:t>
                      </a:r>
                      <a:endParaRPr lang="it-IT" sz="2300" b="0" i="0" u="none" strike="noStrike" noProof="0" err="1">
                        <a:latin typeface="Calibri" panose="020F0502020204030204"/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it-IT" sz="2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1346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Macro statistics</a:t>
            </a: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4"/>
          <p:cNvGraphicFramePr>
            <a:graphicFrameLocks noGrp="1"/>
          </p:cNvGraphicFramePr>
          <p:nvPr/>
        </p:nvGraphicFramePr>
        <p:xfrm>
          <a:off x="5815396" y="1750928"/>
          <a:ext cx="6023862" cy="4459219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4803839"/>
                <a:gridCol w="1220023"/>
              </a:tblGrid>
              <a:tr h="1015733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it-IT" sz="2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hours planned for sprint</a:t>
                      </a:r>
                      <a:endParaRPr lang="it-IT" sz="2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it-IT" sz="23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52</a:t>
                      </a:r>
                      <a:endParaRPr lang="it-IT" sz="23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</a:tr>
              <a:tr h="101573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300" b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</a:t>
                      </a:r>
                      <a:r>
                        <a:rPr lang="it-IT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of hours </a:t>
                      </a:r>
                      <a:r>
                        <a:rPr lang="it-IT" sz="2300" b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spent</a:t>
                      </a:r>
                      <a:r>
                        <a:rPr lang="it-IT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for sprint</a:t>
                      </a:r>
                      <a:endParaRPr lang="it-IT" sz="23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/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</a:t>
                      </a:r>
                      <a:endParaRPr lang="it-IT" sz="2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1015733">
                <a:tc>
                  <a:txBody>
                    <a:bodyPr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Actual hours per task: average</a:t>
                      </a:r>
                      <a:endParaRPr lang="it-IT" sz="2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it-IT" sz="23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Actual hours per task: standard deviation</a:t>
                      </a:r>
                      <a:endParaRPr lang="it-IT" sz="23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1.4</a:t>
                      </a:r>
                      <a:endParaRPr lang="it-IT" sz="2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it-IT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3.8</a:t>
                      </a:r>
                      <a:endParaRPr lang="it-IT" sz="2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4522" marR="251646" marT="137261" marB="13726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10335260" y="4071620"/>
            <a:ext cx="1515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Total task </a:t>
            </a:r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: </a:t>
            </a:r>
            <a:r>
              <a:rPr lang="it-IT" i="1" dirty="0"/>
              <a:t>1,3</a:t>
            </a:r>
            <a:endParaRPr lang="it-IT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90662" y="3048160"/>
            <a:ext cx="4805996" cy="7616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Quality</a:t>
            </a:r>
            <a:endParaRPr lang="en-US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Barra multifunzio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sz="6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Final considerations</a:t>
            </a:r>
            <a:endParaRPr lang="en-US" sz="60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6919" y="2373549"/>
            <a:ext cx="10440409" cy="3661491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600" b="1" dirty="0"/>
              <a:t>Reflections about estimation errors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it-IT" altLang="en-US" sz="2600" dirty="0"/>
              <a:t>General </a:t>
            </a:r>
            <a:r>
              <a:rPr lang="it-IT" altLang="en-US" sz="2600" i="1" dirty="0"/>
              <a:t>overestimation</a:t>
            </a:r>
            <a:endParaRPr lang="en-US" sz="2600" dirty="0"/>
          </a:p>
          <a:p>
            <a:r>
              <a:rPr lang="en-US" sz="2600" b="1" dirty="0"/>
              <a:t>Lessons learned:</a:t>
            </a:r>
            <a:br>
              <a:rPr lang="en-US" sz="2600" b="1" dirty="0"/>
            </a:br>
            <a:r>
              <a:rPr lang="en-US" sz="2600" dirty="0"/>
              <a:t>Communication, Teamwork, Adaptability, Dependability </a:t>
            </a:r>
            <a:endParaRPr lang="en-US" sz="2600" dirty="0"/>
          </a:p>
          <a:p>
            <a:r>
              <a:rPr lang="en-US" sz="2600" b="1" dirty="0"/>
              <a:t>Proposals for next sprint:</a:t>
            </a:r>
            <a:br>
              <a:rPr lang="en-US" sz="2600" b="1" dirty="0"/>
            </a:br>
            <a:r>
              <a:rPr lang="en-US" sz="2600" dirty="0"/>
              <a:t>- Less dependencies between teammates’ tasks</a:t>
            </a:r>
            <a:br>
              <a:rPr lang="en-US" sz="2600" dirty="0"/>
            </a:br>
            <a:r>
              <a:rPr lang="en-US" sz="2600" dirty="0"/>
              <a:t>- Using same tools ( </a:t>
            </a:r>
            <a:r>
              <a:rPr lang="en-US" sz="2600" i="1" dirty="0"/>
              <a:t>IDE, Programming language version, </a:t>
            </a:r>
            <a:r>
              <a:rPr lang="en-US" sz="2600" i="1" dirty="0" err="1"/>
              <a:t>etc</a:t>
            </a:r>
            <a:r>
              <a:rPr lang="en-US" sz="2600" dirty="0"/>
              <a:t>) so teammates can help and be helped in configuration and usage</a:t>
            </a:r>
            <a:br>
              <a:rPr lang="en-US" sz="2600" dirty="0"/>
            </a:br>
            <a:r>
              <a:rPr lang="en-US" sz="2600" dirty="0"/>
              <a:t>- More consistency between </a:t>
            </a:r>
            <a:r>
              <a:rPr lang="en-US" sz="2600" i="1" dirty="0"/>
              <a:t>document</a:t>
            </a:r>
            <a:r>
              <a:rPr lang="en-US" sz="2600" dirty="0"/>
              <a:t> and </a:t>
            </a:r>
            <a:r>
              <a:rPr lang="en-US" sz="2600" i="1" dirty="0"/>
              <a:t>code sources </a:t>
            </a:r>
            <a:r>
              <a:rPr lang="en-US" sz="2600" dirty="0"/>
              <a:t>( i.e. name of methods )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CD45B7-DFE2-4393-8D37-380FC36BF3AA}" type="slidenum">
              <a:rPr lang="de-DE" smtClean="0"/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/>
              <a:t>Team 9 - Sprint retrospective</a:t>
            </a: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1679</Words>
  <Application>WPS Presentation</Application>
  <PresentationFormat>Widescreen</PresentationFormat>
  <Paragraphs>194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Calibri Light</vt:lpstr>
      <vt:lpstr>Tema di Office</vt:lpstr>
      <vt:lpstr>1_Tema di Office</vt:lpstr>
      <vt:lpstr>Sprint retrospective</vt:lpstr>
      <vt:lpstr>Process</vt:lpstr>
      <vt:lpstr>Macro statistics</vt:lpstr>
      <vt:lpstr>PowerPoint 演示文稿</vt:lpstr>
      <vt:lpstr>Macro statistics</vt:lpstr>
      <vt:lpstr>PowerPoint 演示文稿</vt:lpstr>
      <vt:lpstr>Quality</vt:lpstr>
      <vt:lpstr>PowerPoint 演示文稿</vt:lpstr>
      <vt:lpstr>PowerPoint 演示文稿</vt:lpstr>
      <vt:lpstr>One thing we are proud as a team:</vt:lpstr>
      <vt:lpstr>Appendix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GALLO FRANCESCO</dc:creator>
  <cp:lastModifiedBy>Acer</cp:lastModifiedBy>
  <cp:revision>25</cp:revision>
  <dcterms:created xsi:type="dcterms:W3CDTF">2020-10-25T16:15:00Z</dcterms:created>
  <dcterms:modified xsi:type="dcterms:W3CDTF">2020-10-28T14:37:02Z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