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7" r:id="rId17"/>
    <p:sldId id="274" r:id="rId18"/>
    <p:sldId id="276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F64326A2-0074-4C03-A104-520D54B1197B}">
          <p14:sldIdLst>
            <p14:sldId id="256"/>
            <p14:sldId id="257"/>
          </p14:sldIdLst>
        </p14:section>
        <p14:section name="Application Requirements" id="{4FCC0829-2B79-477A-888A-17A99EDEE003}">
          <p14:sldIdLst>
            <p14:sldId id="258"/>
            <p14:sldId id="259"/>
            <p14:sldId id="260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2"/>
            <p14:sldId id="273"/>
            <p14:sldId id="277"/>
            <p14:sldId id="274"/>
            <p14:sldId id="276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" initials="M" lastIdx="1" clrIdx="0">
    <p:extLst>
      <p:ext uri="{19B8F6BF-5375-455C-9EA6-DF929625EA0E}">
        <p15:presenceInfo xmlns:p15="http://schemas.microsoft.com/office/powerpoint/2012/main" userId="Miche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1D459-B5DB-7A3B-74A5-12D13457B0B2}" v="35" dt="2025-07-30T10:01:05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FA74AEA-2912-436C-B5EE-67FF62E913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tftftf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1DC795-5EA8-430E-B851-5AC41010A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5D29-995E-46EA-8D77-0EAF14CCA90A}" type="datetime1">
              <a:rPr lang="it-IT" smtClean="0"/>
              <a:t>30/07/2025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BF1A27-EFA6-4E1E-B5FA-11A9BC148C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gygygyg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240F4A-514A-4ED0-806E-E56DF8B50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646A9-05E0-44A5-B8B9-E98F3B1F83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1104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3T22:09:41.8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3T22:09:42.9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tftftf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ABD3F-4226-4417-B6B2-1FA997C8052D}" type="datetime1">
              <a:rPr lang="it-IT" smtClean="0"/>
              <a:t>30/07/2025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gygygyg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BCD72-3A4A-4C1B-8F02-719536DF94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008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425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210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242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6EFC-BFD3-49ED-A104-6FAC6647ABCA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7D0A-EF7F-4645-94AE-32903B7E72D6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3252-5DEB-4361-829B-81364A66CC71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F86E-E88D-4048-B109-B169EBDBFE3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6A89-EA95-40E8-BF71-5FA73F6CF3D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3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8F86-67BB-456C-AFF5-3C1DB8EA9DF5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4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69FF04AE-2B19-4F96-9E20-8EB29D09455B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7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92D-1CCD-40D1-9641-066156128C41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8DC4-7F3A-44AC-A1CC-7E7F9EE7A2F5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F5C-6691-4A05-8D32-44CFDC4ACFDC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557-7A71-4A3C-BD51-6D833ECD5AD0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vyhvhv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1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4574641-31AB-47C7-A05E-275F7F23E69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vyhvhv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1" r:id="rId6"/>
    <p:sldLayoutId id="2147484147" r:id="rId7"/>
    <p:sldLayoutId id="2147484148" r:id="rId8"/>
    <p:sldLayoutId id="2147484149" r:id="rId9"/>
    <p:sldLayoutId id="2147484150" r:id="rId10"/>
    <p:sldLayoutId id="214748415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702EAB-FE6C-4F6B-AEE8-3C94C482B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962" y="1965894"/>
            <a:ext cx="6266718" cy="1381735"/>
          </a:xfrm>
        </p:spPr>
        <p:txBody>
          <a:bodyPr anchor="ctr">
            <a:normAutofit/>
          </a:bodyPr>
          <a:lstStyle/>
          <a:p>
            <a:pPr algn="ctr"/>
            <a:r>
              <a:rPr lang="it-IT" sz="6000" b="1" dirty="0"/>
              <a:t>Signal Doctor</a:t>
            </a:r>
            <a:endParaRPr lang="it-IT" sz="6000" b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FD6C06-F4D6-47CC-AFF8-2682E91A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9662" y="5393629"/>
            <a:ext cx="5824468" cy="1724029"/>
          </a:xfrm>
        </p:spPr>
        <p:txBody>
          <a:bodyPr anchor="t">
            <a:normAutofit/>
          </a:bodyPr>
          <a:lstStyle/>
          <a:p>
            <a:r>
              <a:rPr lang="it-IT" dirty="0"/>
              <a:t>A project for Mobile Application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course</a:t>
            </a:r>
            <a:r>
              <a:rPr lang="it-IT" dirty="0"/>
              <a:t> in Computer Science degree, </a:t>
            </a:r>
            <a:r>
              <a:rPr lang="it-IT" dirty="0" err="1"/>
              <a:t>UniBo</a:t>
            </a:r>
            <a:endParaRPr lang="it-IT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cerchio, emblema, simbolo, Carattere&#10;&#10;Descrizione generata automaticamente">
            <a:extLst>
              <a:ext uri="{FF2B5EF4-FFF2-40B4-BE49-F238E27FC236}">
                <a16:creationId xmlns:a16="http://schemas.microsoft.com/office/drawing/2014/main" id="{AE66C794-F24E-457D-991D-F356B403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3764799"/>
            <a:ext cx="2388889" cy="2388889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1148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nero, oscurità, schermata&#10;&#10;Descrizione generata automaticamente">
            <a:extLst>
              <a:ext uri="{FF2B5EF4-FFF2-40B4-BE49-F238E27FC236}">
                <a16:creationId xmlns:a16="http://schemas.microsoft.com/office/drawing/2014/main" id="{180204E9-3CCE-4723-847A-AEB983937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078" y="657369"/>
            <a:ext cx="2379463" cy="237946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B8BD29-0FF2-4BFB-A9EB-0285D3654038}"/>
              </a:ext>
            </a:extLst>
          </p:cNvPr>
          <p:cNvSpPr txBox="1"/>
          <p:nvPr/>
        </p:nvSpPr>
        <p:spPr>
          <a:xfrm>
            <a:off x="2974407" y="3059665"/>
            <a:ext cx="574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 Android Noise and Signals Measurement Application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A00969-0343-4F3E-9566-55A99D5091A8}"/>
              </a:ext>
            </a:extLst>
          </p:cNvPr>
          <p:cNvSpPr txBox="1"/>
          <p:nvPr/>
        </p:nvSpPr>
        <p:spPr>
          <a:xfrm>
            <a:off x="370010" y="602356"/>
            <a:ext cx="276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Michele Gennari</a:t>
            </a:r>
          </a:p>
          <a:p>
            <a:r>
              <a:rPr lang="it-IT" dirty="0"/>
              <a:t>n° 0000832608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3E97FE7-AE49-4334-A86A-95FF95F4E88A}"/>
              </a:ext>
            </a:extLst>
          </p:cNvPr>
          <p:cNvSpPr txBox="1"/>
          <p:nvPr/>
        </p:nvSpPr>
        <p:spPr>
          <a:xfrm>
            <a:off x="308725" y="1396074"/>
            <a:ext cx="22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February 16°  2024</a:t>
            </a:r>
          </a:p>
        </p:txBody>
      </p:sp>
    </p:spTree>
    <p:extLst>
      <p:ext uri="{BB962C8B-B14F-4D97-AF65-F5344CB8AC3E}">
        <p14:creationId xmlns:p14="http://schemas.microsoft.com/office/powerpoint/2010/main" val="382277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3F93092-7F5F-43E4-81A0-4894BD22A445}"/>
              </a:ext>
            </a:extLst>
          </p:cNvPr>
          <p:cNvSpPr/>
          <p:nvPr/>
        </p:nvSpPr>
        <p:spPr>
          <a:xfrm>
            <a:off x="2356702" y="3683522"/>
            <a:ext cx="8220172" cy="77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9F9CF7A-EDEF-4377-877F-88BE0E74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10" y="2836831"/>
            <a:ext cx="9357964" cy="675294"/>
          </a:xfrm>
        </p:spPr>
        <p:txBody>
          <a:bodyPr>
            <a:noAutofit/>
          </a:bodyPr>
          <a:lstStyle/>
          <a:p>
            <a:r>
              <a:rPr lang="it-IT" sz="4000" dirty="0"/>
              <a:t>Application Design &amp; Implementations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0C1C480-CAA1-499D-AF9E-A5AC667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AB3430D-A5C0-4AE3-9D47-A806CE15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89067"/>
              </p:ext>
            </p:extLst>
          </p:nvPr>
        </p:nvGraphicFramePr>
        <p:xfrm>
          <a:off x="1650261" y="2015807"/>
          <a:ext cx="8128000" cy="447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225256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6275504"/>
                    </a:ext>
                  </a:extLst>
                </a:gridCol>
              </a:tblGrid>
              <a:tr h="419421"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/>
                        <a:t>Design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 err="1"/>
                        <a:t>Implementation</a:t>
                      </a:r>
                      <a:endParaRPr lang="it-IT" sz="32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03600"/>
                  </a:ext>
                </a:extLst>
              </a:tr>
              <a:tr h="563689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Reactive</a:t>
                      </a:r>
                      <a:r>
                        <a:rPr lang="it-IT" dirty="0"/>
                        <a:t> to data updates</a:t>
                      </a:r>
                    </a:p>
                  </a:txBody>
                  <a:tcPr marL="136800" marR="137160" marT="252000" marB="2520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Kotlin</a:t>
                      </a:r>
                      <a:r>
                        <a:rPr lang="it-IT" dirty="0"/>
                        <a:t> Flows &amp; Coroutines </a:t>
                      </a:r>
                    </a:p>
                  </a:txBody>
                  <a:tcPr marL="136800" marR="137160" marT="252000" marB="2520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1819235"/>
                  </a:ext>
                </a:extLst>
              </a:tr>
              <a:tr h="56368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Navigate </a:t>
                      </a:r>
                      <a:r>
                        <a:rPr lang="it-IT" dirty="0" err="1"/>
                        <a:t>through</a:t>
                      </a:r>
                      <a:r>
                        <a:rPr lang="it-IT" dirty="0"/>
                        <a:t> screens</a:t>
                      </a:r>
                    </a:p>
                  </a:txBody>
                  <a:tcPr marL="136800" marR="137160" marT="252000" marB="25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Compose </a:t>
                      </a:r>
                      <a:r>
                        <a:rPr lang="it-IT" dirty="0" err="1"/>
                        <a:t>Navigation</a:t>
                      </a:r>
                      <a:endParaRPr lang="it-IT" dirty="0"/>
                    </a:p>
                  </a:txBody>
                  <a:tcPr marL="136800" marR="137160" marT="252000" marB="252000" anchor="ctr"/>
                </a:tc>
                <a:extLst>
                  <a:ext uri="{0D108BD9-81ED-4DB2-BD59-A6C34878D82A}">
                    <a16:rowId xmlns:a16="http://schemas.microsoft.com/office/drawing/2014/main" val="3742890154"/>
                  </a:ext>
                </a:extLst>
              </a:tr>
              <a:tr h="563689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marL="136800" marR="137160" marT="252000" marB="252000"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marL="136800" marR="137160" marT="252000" marB="252000" anchor="ctr"/>
                </a:tc>
                <a:extLst>
                  <a:ext uri="{0D108BD9-81ED-4DB2-BD59-A6C34878D82A}">
                    <a16:rowId xmlns:a16="http://schemas.microsoft.com/office/drawing/2014/main" val="142738831"/>
                  </a:ext>
                </a:extLst>
              </a:tr>
              <a:tr h="563689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marL="136800" marR="137160" marT="252000" marB="252000"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marL="136800" marR="137160" marT="252000" marB="252000" anchor="ctr"/>
                </a:tc>
                <a:extLst>
                  <a:ext uri="{0D108BD9-81ED-4DB2-BD59-A6C34878D82A}">
                    <a16:rowId xmlns:a16="http://schemas.microsoft.com/office/drawing/2014/main" val="3990077054"/>
                  </a:ext>
                </a:extLst>
              </a:tr>
              <a:tr h="563689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marL="136800" marR="137160" marT="252000" marB="252000"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marL="136800" marR="137160" marT="252000" marB="252000" anchor="ctr"/>
                </a:tc>
                <a:extLst>
                  <a:ext uri="{0D108BD9-81ED-4DB2-BD59-A6C34878D82A}">
                    <a16:rowId xmlns:a16="http://schemas.microsoft.com/office/drawing/2014/main" val="20608397"/>
                  </a:ext>
                </a:extLst>
              </a:tr>
            </a:tbl>
          </a:graphicData>
        </a:graphic>
      </p:graphicFrame>
      <p:sp>
        <p:nvSpPr>
          <p:cNvPr id="8" name="Titolo 1">
            <a:extLst>
              <a:ext uri="{FF2B5EF4-FFF2-40B4-BE49-F238E27FC236}">
                <a16:creationId xmlns:a16="http://schemas.microsoft.com/office/drawing/2014/main" id="{955C2002-B2C6-405A-BAFA-F262BEE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Design and Implementations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052D9-7003-4C3A-A4B2-874E912EF33C}"/>
              </a:ext>
            </a:extLst>
          </p:cNvPr>
          <p:cNvSpPr txBox="1"/>
          <p:nvPr/>
        </p:nvSpPr>
        <p:spPr>
          <a:xfrm>
            <a:off x="1089468" y="1034875"/>
            <a:ext cx="92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General design </a:t>
            </a:r>
            <a:r>
              <a:rPr lang="it-IT" sz="3600" dirty="0" err="1"/>
              <a:t>choices</a:t>
            </a:r>
            <a:r>
              <a:rPr lang="it-IT" sz="3600" dirty="0"/>
              <a:t> and Implementations</a:t>
            </a:r>
          </a:p>
        </p:txBody>
      </p:sp>
      <p:pic>
        <p:nvPicPr>
          <p:cNvPr id="15" name="Immagine 14" descr="Immagine che contiene Policromia, schermata, arancione, Elementi grafici&#10;&#10;Descrizione generata automaticamente">
            <a:extLst>
              <a:ext uri="{FF2B5EF4-FFF2-40B4-BE49-F238E27FC236}">
                <a16:creationId xmlns:a16="http://schemas.microsoft.com/office/drawing/2014/main" id="{537417C6-921B-4AE7-B78B-AA9FE3800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760" y="2685009"/>
            <a:ext cx="571501" cy="571501"/>
          </a:xfrm>
          <a:prstGeom prst="rect">
            <a:avLst/>
          </a:prstGeom>
        </p:spPr>
      </p:pic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FD5DB2D8-817B-43B0-8A2E-0C4046F8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55C2002-B2C6-405A-BAFA-F262BEE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Design and Implementations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052D9-7003-4C3A-A4B2-874E912EF33C}"/>
              </a:ext>
            </a:extLst>
          </p:cNvPr>
          <p:cNvSpPr txBox="1"/>
          <p:nvPr/>
        </p:nvSpPr>
        <p:spPr>
          <a:xfrm>
            <a:off x="364932" y="804828"/>
            <a:ext cx="9178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/>
              <a:t>Measurements</a:t>
            </a:r>
            <a:r>
              <a:rPr lang="it-IT" sz="3600" b="1" dirty="0"/>
              <a:t> </a:t>
            </a:r>
            <a:r>
              <a:rPr lang="it-IT" sz="3600" b="1" dirty="0" err="1"/>
              <a:t>Map</a:t>
            </a:r>
            <a:r>
              <a:rPr lang="it-IT" sz="3600" b="1" dirty="0"/>
              <a:t> with Fine-</a:t>
            </a:r>
            <a:r>
              <a:rPr lang="it-IT" sz="3600" b="1" dirty="0" err="1"/>
              <a:t>grained</a:t>
            </a:r>
            <a:r>
              <a:rPr lang="it-IT" sz="3600" b="1" dirty="0"/>
              <a:t> </a:t>
            </a:r>
            <a:r>
              <a:rPr lang="it-IT" sz="3600" b="1" dirty="0" err="1"/>
              <a:t>areas</a:t>
            </a:r>
            <a:endParaRPr lang="it-IT" sz="36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256D7E-2030-4100-A807-633560775763}"/>
              </a:ext>
            </a:extLst>
          </p:cNvPr>
          <p:cNvSpPr txBox="1"/>
          <p:nvPr/>
        </p:nvSpPr>
        <p:spPr>
          <a:xfrm>
            <a:off x="382687" y="2418540"/>
            <a:ext cx="888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- </a:t>
            </a:r>
            <a:r>
              <a:rPr lang="it-IT" sz="2400" b="1" dirty="0"/>
              <a:t>Library: </a:t>
            </a:r>
            <a:r>
              <a:rPr lang="it-IT" sz="2400" dirty="0" err="1"/>
              <a:t>OSMdroid</a:t>
            </a:r>
            <a:r>
              <a:rPr lang="it-IT" sz="2400" dirty="0"/>
              <a:t> </a:t>
            </a:r>
          </a:p>
        </p:txBody>
      </p:sp>
      <p:pic>
        <p:nvPicPr>
          <p:cNvPr id="5" name="Immagine 4" descr="Immagine che contiene mappa, testo, atlante, diagramma&#10;&#10;Descrizione generata automaticamente">
            <a:extLst>
              <a:ext uri="{FF2B5EF4-FFF2-40B4-BE49-F238E27FC236}">
                <a16:creationId xmlns:a16="http://schemas.microsoft.com/office/drawing/2014/main" id="{ADA9B550-9469-4B46-A835-DDDEA076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35" y="4227633"/>
            <a:ext cx="2361679" cy="232625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F9469F-AFF1-4EB6-9635-93A88274A1A6}"/>
              </a:ext>
            </a:extLst>
          </p:cNvPr>
          <p:cNvSpPr txBox="1"/>
          <p:nvPr/>
        </p:nvSpPr>
        <p:spPr>
          <a:xfrm>
            <a:off x="364932" y="318724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- </a:t>
            </a:r>
            <a:r>
              <a:rPr lang="it-IT" sz="2400" b="1" dirty="0" err="1"/>
              <a:t>Main</a:t>
            </a:r>
            <a:r>
              <a:rPr lang="it-IT" sz="2400" b="1" dirty="0"/>
              <a:t> idea: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09F948-8026-4CC7-876F-F7E33F2EB8D0}"/>
              </a:ext>
            </a:extLst>
          </p:cNvPr>
          <p:cNvSpPr txBox="1"/>
          <p:nvPr/>
        </p:nvSpPr>
        <p:spPr>
          <a:xfrm>
            <a:off x="1038687" y="3755254"/>
            <a:ext cx="66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tiles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dirty="0"/>
              <a:t> to </a:t>
            </a:r>
            <a:r>
              <a:rPr lang="it-IT" dirty="0" err="1"/>
              <a:t>colour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E16E27-C1F7-4841-851D-9B4DF805E19C}"/>
              </a:ext>
            </a:extLst>
          </p:cNvPr>
          <p:cNvSpPr txBox="1"/>
          <p:nvPr/>
        </p:nvSpPr>
        <p:spPr>
          <a:xfrm>
            <a:off x="1038687" y="4350374"/>
            <a:ext cx="611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Measurements</a:t>
            </a:r>
            <a:r>
              <a:rPr lang="it-IT" dirty="0"/>
              <a:t>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</a:t>
            </a:r>
            <a:r>
              <a:rPr lang="it-IT" dirty="0"/>
              <a:t> with the max </a:t>
            </a:r>
            <a:r>
              <a:rPr lang="it-IT" dirty="0" err="1"/>
              <a:t>zoom’s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index of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measurement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taken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19B9F5-DB9E-4B32-A686-2D256984EBDA}"/>
              </a:ext>
            </a:extLst>
          </p:cNvPr>
          <p:cNvSpPr txBox="1"/>
          <p:nvPr/>
        </p:nvSpPr>
        <p:spPr>
          <a:xfrm>
            <a:off x="1038687" y="5222493"/>
            <a:ext cx="665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drawing</a:t>
            </a:r>
            <a:r>
              <a:rPr lang="it-IT" dirty="0"/>
              <a:t> </a:t>
            </a:r>
            <a:r>
              <a:rPr lang="it-IT" dirty="0" err="1"/>
              <a:t>tiles</a:t>
            </a:r>
            <a:r>
              <a:rPr lang="it-IT" dirty="0"/>
              <a:t>, </a:t>
            </a:r>
            <a:r>
              <a:rPr lang="it-IT" dirty="0" err="1"/>
              <a:t>map</a:t>
            </a:r>
            <a:r>
              <a:rPr lang="it-IT" dirty="0"/>
              <a:t> overlays compute </a:t>
            </a:r>
            <a:r>
              <a:rPr lang="it-IT" dirty="0" err="1"/>
              <a:t>tile</a:t>
            </a:r>
            <a:r>
              <a:rPr lang="it-IT" dirty="0"/>
              <a:t> bounds in 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indexes, and </a:t>
            </a:r>
            <a:r>
              <a:rPr lang="it-IT" dirty="0" err="1"/>
              <a:t>add</a:t>
            </a:r>
            <a:r>
              <a:rPr lang="it-IT" dirty="0"/>
              <a:t> to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measurements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bounds</a:t>
            </a:r>
          </a:p>
        </p:txBody>
      </p:sp>
      <p:pic>
        <p:nvPicPr>
          <p:cNvPr id="17" name="Immagine 16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793BCA4C-39C6-4FEC-BD1E-27D1C02B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250" y="1529747"/>
            <a:ext cx="2171700" cy="685800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E4764D2-E48F-49B1-BAC0-F35868EEF26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0541100" y="2215547"/>
            <a:ext cx="63752" cy="3178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230970-250C-4145-B3B6-0DBCBCCC33D1}"/>
              </a:ext>
            </a:extLst>
          </p:cNvPr>
          <p:cNvSpPr txBox="1"/>
          <p:nvPr/>
        </p:nvSpPr>
        <p:spPr>
          <a:xfrm>
            <a:off x="8215261" y="3030612"/>
            <a:ext cx="236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bounds</a:t>
            </a:r>
          </a:p>
        </p:txBody>
      </p:sp>
      <p:sp>
        <p:nvSpPr>
          <p:cNvPr id="31" name="Segnaposto numero diapositiva 30">
            <a:extLst>
              <a:ext uri="{FF2B5EF4-FFF2-40B4-BE49-F238E27FC236}">
                <a16:creationId xmlns:a16="http://schemas.microsoft.com/office/drawing/2014/main" id="{250B1902-8B5E-4004-8764-9610DC85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1238E04-0B7D-47CF-9570-E58C59AA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800855"/>
            <a:ext cx="10490441" cy="2270641"/>
          </a:xfrm>
        </p:spPr>
        <p:txBody>
          <a:bodyPr/>
          <a:lstStyle/>
          <a:p>
            <a:r>
              <a:rPr lang="it-IT" sz="4000" b="1" dirty="0" err="1"/>
              <a:t>Measurements</a:t>
            </a:r>
            <a:r>
              <a:rPr lang="it-IT" sz="4000" b="1" dirty="0"/>
              <a:t> </a:t>
            </a:r>
            <a:r>
              <a:rPr lang="it-IT" sz="4000" b="1" dirty="0" err="1"/>
              <a:t>Map</a:t>
            </a:r>
            <a:r>
              <a:rPr lang="it-IT" sz="4000" b="1" dirty="0"/>
              <a:t> with Fine-</a:t>
            </a:r>
            <a:r>
              <a:rPr lang="it-IT" sz="4000" b="1" dirty="0" err="1"/>
              <a:t>grained</a:t>
            </a:r>
            <a:r>
              <a:rPr lang="it-IT" sz="4000" b="1" dirty="0"/>
              <a:t> </a:t>
            </a:r>
            <a:r>
              <a:rPr lang="it-IT" sz="4000" b="1" dirty="0" err="1"/>
              <a:t>areas</a:t>
            </a:r>
            <a:br>
              <a:rPr lang="it-IT" sz="4400" b="1" dirty="0"/>
            </a:br>
            <a:endParaRPr lang="it-IT" dirty="0"/>
          </a:p>
        </p:txBody>
      </p:sp>
      <p:pic>
        <p:nvPicPr>
          <p:cNvPr id="7" name="Segnaposto contenuto 6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07F7FBD2-20E6-48E6-9ACC-A6AE0244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689" y="3249049"/>
            <a:ext cx="5021262" cy="2883496"/>
          </a:xfrm>
          <a:prstGeom prst="rect">
            <a:avLst/>
          </a:prstGeom>
        </p:spPr>
      </p:pic>
      <p:pic>
        <p:nvPicPr>
          <p:cNvPr id="8" name="Immagine 7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7176733A-B63D-4A9B-A54D-26A947DF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5" y="3249049"/>
            <a:ext cx="2171700" cy="685800"/>
          </a:xfrm>
          <a:prstGeom prst="rect">
            <a:avLst/>
          </a:prstGeom>
        </p:spPr>
      </p:pic>
      <p:pic>
        <p:nvPicPr>
          <p:cNvPr id="9" name="Immagine 8" descr="Immagine che contiene mappa, testo, atlante, diagramma&#10;&#10;Descrizione generata automaticamente">
            <a:extLst>
              <a:ext uri="{FF2B5EF4-FFF2-40B4-BE49-F238E27FC236}">
                <a16:creationId xmlns:a16="http://schemas.microsoft.com/office/drawing/2014/main" id="{85ED429D-3738-4D3F-8560-F98DDDBE6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900" y="3249049"/>
            <a:ext cx="2512335" cy="2474650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D98256F1-DFA4-417D-8AD0-E09162559E0C}"/>
              </a:ext>
            </a:extLst>
          </p:cNvPr>
          <p:cNvSpPr/>
          <p:nvPr/>
        </p:nvSpPr>
        <p:spPr>
          <a:xfrm>
            <a:off x="2424336" y="3293949"/>
            <a:ext cx="829431" cy="5592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6DEE4575-E6AA-449A-B28A-FCDD813D9BE1}"/>
              </a:ext>
            </a:extLst>
          </p:cNvPr>
          <p:cNvSpPr/>
          <p:nvPr/>
        </p:nvSpPr>
        <p:spPr>
          <a:xfrm>
            <a:off x="8468873" y="3293948"/>
            <a:ext cx="658105" cy="5592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1275D51-FD8A-493A-90BB-84F6168C78FA}"/>
              </a:ext>
            </a:extLst>
          </p:cNvPr>
          <p:cNvSpPr txBox="1"/>
          <p:nvPr/>
        </p:nvSpPr>
        <p:spPr>
          <a:xfrm>
            <a:off x="65689" y="2425164"/>
            <a:ext cx="2714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Measurement</a:t>
            </a:r>
            <a:r>
              <a:rPr lang="it-IT" dirty="0"/>
              <a:t> </a:t>
            </a:r>
            <a:r>
              <a:rPr lang="it-IT" dirty="0" err="1"/>
              <a:t>associated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index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8F5DB61-3D43-47F8-B5FD-181120C0D925}"/>
              </a:ext>
            </a:extLst>
          </p:cNvPr>
          <p:cNvSpPr txBox="1"/>
          <p:nvPr/>
        </p:nvSpPr>
        <p:spPr>
          <a:xfrm>
            <a:off x="3286897" y="2425165"/>
            <a:ext cx="514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drawing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, </a:t>
            </a:r>
            <a:r>
              <a:rPr lang="it-IT" dirty="0" err="1"/>
              <a:t>computes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quality</a:t>
            </a:r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measurements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bounds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249D76-CA1D-4BCB-A871-98C43CE0BA9B}"/>
              </a:ext>
            </a:extLst>
          </p:cNvPr>
          <p:cNvSpPr txBox="1"/>
          <p:nvPr/>
        </p:nvSpPr>
        <p:spPr>
          <a:xfrm>
            <a:off x="8942296" y="2425164"/>
            <a:ext cx="3093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Colour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between</a:t>
            </a:r>
            <a:endParaRPr lang="it-IT" dirty="0"/>
          </a:p>
          <a:p>
            <a:r>
              <a:rPr lang="it-IT" dirty="0" err="1"/>
              <a:t>bad</a:t>
            </a:r>
            <a:r>
              <a:rPr lang="it-IT" dirty="0"/>
              <a:t> and good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colours</a:t>
            </a:r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572808EA-1C5E-4910-87E9-A1E093C75940}"/>
              </a:ext>
            </a:extLst>
          </p:cNvPr>
          <p:cNvSpPr txBox="1">
            <a:spLocks/>
          </p:cNvSpPr>
          <p:nvPr/>
        </p:nvSpPr>
        <p:spPr>
          <a:xfrm>
            <a:off x="364932" y="113296"/>
            <a:ext cx="5021182" cy="481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0" i="1"/>
              <a:t>Application</a:t>
            </a:r>
            <a:r>
              <a:rPr lang="it-IT" sz="2000" i="1"/>
              <a:t> </a:t>
            </a:r>
            <a:r>
              <a:rPr lang="it-IT" sz="2000" b="0" i="1"/>
              <a:t>Design and Implementations</a:t>
            </a:r>
            <a:endParaRPr lang="it-IT" sz="2000" b="0" i="1" dirty="0"/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B29CBBAE-C976-4318-8EA2-78F7C08F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55C2002-B2C6-405A-BAFA-F262BEE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Design and Implementations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052D9-7003-4C3A-A4B2-874E912EF33C}"/>
              </a:ext>
            </a:extLst>
          </p:cNvPr>
          <p:cNvSpPr txBox="1"/>
          <p:nvPr/>
        </p:nvSpPr>
        <p:spPr>
          <a:xfrm>
            <a:off x="364932" y="804828"/>
            <a:ext cx="91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UI Screens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256D7E-2030-4100-A807-633560775763}"/>
              </a:ext>
            </a:extLst>
          </p:cNvPr>
          <p:cNvSpPr txBox="1"/>
          <p:nvPr/>
        </p:nvSpPr>
        <p:spPr>
          <a:xfrm>
            <a:off x="364932" y="1769280"/>
            <a:ext cx="8886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b="1" dirty="0"/>
              <a:t>Framework, Library and API: </a:t>
            </a:r>
            <a:r>
              <a:rPr lang="it-IT" sz="2400" dirty="0"/>
              <a:t>Compose, </a:t>
            </a:r>
            <a:r>
              <a:rPr lang="it-IT" sz="2400" dirty="0" err="1"/>
              <a:t>Material</a:t>
            </a:r>
            <a:r>
              <a:rPr lang="it-IT" sz="2400" dirty="0"/>
              <a:t> and </a:t>
            </a:r>
            <a:br>
              <a:rPr lang="it-IT" sz="2400" dirty="0"/>
            </a:br>
            <a:r>
              <a:rPr lang="it-IT" sz="2400" dirty="0" err="1"/>
              <a:t>Kotlin</a:t>
            </a:r>
            <a:r>
              <a:rPr lang="it-IT" sz="2400" dirty="0"/>
              <a:t> </a:t>
            </a:r>
            <a:r>
              <a:rPr lang="it-IT" sz="2400" dirty="0" err="1"/>
              <a:t>StateFlows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F9469F-AFF1-4EB6-9635-93A88274A1A6}"/>
              </a:ext>
            </a:extLst>
          </p:cNvPr>
          <p:cNvSpPr txBox="1"/>
          <p:nvPr/>
        </p:nvSpPr>
        <p:spPr>
          <a:xfrm>
            <a:off x="388074" y="2928371"/>
            <a:ext cx="125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- </a:t>
            </a:r>
            <a:r>
              <a:rPr lang="it-IT" sz="2400" b="1" dirty="0" err="1"/>
              <a:t>Why</a:t>
            </a:r>
            <a:r>
              <a:rPr lang="it-IT" sz="2400" b="1" dirty="0"/>
              <a:t>?: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09F948-8026-4CC7-876F-F7E33F2EB8D0}"/>
              </a:ext>
            </a:extLst>
          </p:cNvPr>
          <p:cNvSpPr txBox="1"/>
          <p:nvPr/>
        </p:nvSpPr>
        <p:spPr>
          <a:xfrm>
            <a:off x="388074" y="3549130"/>
            <a:ext cx="66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 </a:t>
            </a:r>
            <a:r>
              <a:rPr lang="it-IT" dirty="0" err="1"/>
              <a:t>should</a:t>
            </a:r>
            <a:r>
              <a:rPr lang="it-IT" dirty="0"/>
              <a:t> look </a:t>
            </a:r>
            <a:r>
              <a:rPr lang="it-IT" dirty="0" err="1"/>
              <a:t>polished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minimalistic</a:t>
            </a:r>
            <a:r>
              <a:rPr lang="it-IT" dirty="0"/>
              <a:t> and </a:t>
            </a:r>
            <a:r>
              <a:rPr lang="it-IT" dirty="0" err="1"/>
              <a:t>material</a:t>
            </a:r>
            <a:r>
              <a:rPr lang="it-IT" dirty="0"/>
              <a:t> </a:t>
            </a:r>
            <a:r>
              <a:rPr lang="it-IT" dirty="0" err="1"/>
              <a:t>offers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ready-to-use UI </a:t>
            </a:r>
            <a:r>
              <a:rPr lang="it-IT" dirty="0" err="1"/>
              <a:t>elements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19B9F5-DB9E-4B32-A686-2D256984EBDA}"/>
              </a:ext>
            </a:extLst>
          </p:cNvPr>
          <p:cNvSpPr txBox="1"/>
          <p:nvPr/>
        </p:nvSpPr>
        <p:spPr>
          <a:xfrm>
            <a:off x="395407" y="4329418"/>
            <a:ext cx="66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Smooth</a:t>
            </a:r>
            <a:r>
              <a:rPr lang="it-IT" dirty="0"/>
              <a:t> reaction to data </a:t>
            </a:r>
            <a:r>
              <a:rPr lang="it-IT" dirty="0" err="1"/>
              <a:t>changes</a:t>
            </a:r>
            <a:endParaRPr lang="it-IT" dirty="0"/>
          </a:p>
        </p:txBody>
      </p:sp>
      <p:pic>
        <p:nvPicPr>
          <p:cNvPr id="4" name="Immagine 3" descr="Immagine che contiene testo, mappa, schermata, diagramma&#10;&#10;Descrizione generata automaticamente">
            <a:extLst>
              <a:ext uri="{FF2B5EF4-FFF2-40B4-BE49-F238E27FC236}">
                <a16:creationId xmlns:a16="http://schemas.microsoft.com/office/drawing/2014/main" id="{A64F5550-D1A6-4E4A-9AF3-B4624BB34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88" y="1803367"/>
            <a:ext cx="2370338" cy="476923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F683BA-6329-4678-B7C1-BA2AAE9FDEE6}"/>
              </a:ext>
            </a:extLst>
          </p:cNvPr>
          <p:cNvSpPr txBox="1"/>
          <p:nvPr/>
        </p:nvSpPr>
        <p:spPr>
          <a:xfrm>
            <a:off x="10733103" y="22309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6ED2045-3C9E-4D8E-9CA5-4E244EC36F67}"/>
              </a:ext>
            </a:extLst>
          </p:cNvPr>
          <p:cNvCxnSpPr>
            <a:cxnSpLocks/>
          </p:cNvCxnSpPr>
          <p:nvPr/>
        </p:nvCxnSpPr>
        <p:spPr>
          <a:xfrm flipV="1">
            <a:off x="6602443" y="2681056"/>
            <a:ext cx="2736866" cy="172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3BF36702-69C0-4A71-A397-2D2860EE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084" y="4410197"/>
            <a:ext cx="4661039" cy="2162405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D7FA1E-EC91-4054-8384-536EDDEE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55C2002-B2C6-405A-BAFA-F262BEE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Design and Implementations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052D9-7003-4C3A-A4B2-874E912EF33C}"/>
              </a:ext>
            </a:extLst>
          </p:cNvPr>
          <p:cNvSpPr txBox="1"/>
          <p:nvPr/>
        </p:nvSpPr>
        <p:spPr>
          <a:xfrm>
            <a:off x="364932" y="804828"/>
            <a:ext cx="91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Location Updates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256D7E-2030-4100-A807-633560775763}"/>
              </a:ext>
            </a:extLst>
          </p:cNvPr>
          <p:cNvSpPr txBox="1"/>
          <p:nvPr/>
        </p:nvSpPr>
        <p:spPr>
          <a:xfrm>
            <a:off x="364932" y="1769280"/>
            <a:ext cx="8886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- </a:t>
            </a:r>
            <a:r>
              <a:rPr lang="it-IT" sz="2400" b="1" dirty="0"/>
              <a:t>Libraries: </a:t>
            </a:r>
            <a:r>
              <a:rPr lang="it-IT" sz="2400" dirty="0" err="1"/>
              <a:t>Kotlin</a:t>
            </a:r>
            <a:r>
              <a:rPr lang="it-IT" sz="2400" dirty="0"/>
              <a:t> </a:t>
            </a:r>
            <a:r>
              <a:rPr lang="it-IT" sz="2400" dirty="0" err="1"/>
              <a:t>SharedFlows</a:t>
            </a:r>
            <a:r>
              <a:rPr lang="it-IT" sz="2400" dirty="0"/>
              <a:t> and </a:t>
            </a:r>
            <a:r>
              <a:rPr lang="it-IT" sz="2400" dirty="0" err="1"/>
              <a:t>Google’s</a:t>
            </a:r>
            <a:r>
              <a:rPr lang="it-IT" sz="2400" dirty="0"/>
              <a:t> </a:t>
            </a:r>
            <a:r>
              <a:rPr lang="it-IT" sz="2400" dirty="0" err="1"/>
              <a:t>FusedLocationProvider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F9469F-AFF1-4EB6-9635-93A88274A1A6}"/>
              </a:ext>
            </a:extLst>
          </p:cNvPr>
          <p:cNvSpPr txBox="1"/>
          <p:nvPr/>
        </p:nvSpPr>
        <p:spPr>
          <a:xfrm>
            <a:off x="382687" y="2762267"/>
            <a:ext cx="125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- </a:t>
            </a:r>
            <a:r>
              <a:rPr lang="it-IT" sz="2400" b="1" dirty="0" err="1"/>
              <a:t>Why</a:t>
            </a:r>
            <a:r>
              <a:rPr lang="it-IT" sz="2400" b="1" dirty="0"/>
              <a:t>?: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09F948-8026-4CC7-876F-F7E33F2EB8D0}"/>
              </a:ext>
            </a:extLst>
          </p:cNvPr>
          <p:cNvSpPr txBox="1"/>
          <p:nvPr/>
        </p:nvSpPr>
        <p:spPr>
          <a:xfrm>
            <a:off x="464596" y="3423451"/>
            <a:ext cx="680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 </a:t>
            </a:r>
            <a:r>
              <a:rPr lang="it-IT" dirty="0" err="1"/>
              <a:t>constantly</a:t>
            </a:r>
            <a:r>
              <a:rPr lang="it-IT" dirty="0"/>
              <a:t> </a:t>
            </a:r>
            <a:r>
              <a:rPr lang="it-IT" dirty="0" err="1"/>
              <a:t>keeps</a:t>
            </a:r>
            <a:r>
              <a:rPr lang="it-IT" dirty="0"/>
              <a:t> track of location to show and produce </a:t>
            </a:r>
            <a:r>
              <a:rPr lang="it-IT" dirty="0" err="1"/>
              <a:t>consistent</a:t>
            </a:r>
            <a:r>
              <a:rPr lang="it-IT" dirty="0"/>
              <a:t> information/data, and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operation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19B9F5-DB9E-4B32-A686-2D256984EBDA}"/>
              </a:ext>
            </a:extLst>
          </p:cNvPr>
          <p:cNvSpPr txBox="1"/>
          <p:nvPr/>
        </p:nvSpPr>
        <p:spPr>
          <a:xfrm>
            <a:off x="464597" y="4245289"/>
            <a:ext cx="665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SharedFlows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name </a:t>
            </a:r>
            <a:r>
              <a:rPr lang="it-IT" dirty="0" err="1"/>
              <a:t>suggest</a:t>
            </a:r>
            <a:r>
              <a:rPr lang="it-IT" dirty="0"/>
              <a:t>, share geo location</a:t>
            </a:r>
            <a:br>
              <a:rPr lang="it-IT" dirty="0"/>
            </a:br>
            <a:r>
              <a:rPr lang="it-IT" dirty="0" err="1"/>
              <a:t>among</a:t>
            </a:r>
            <a:r>
              <a:rPr lang="it-IT" dirty="0"/>
              <a:t> app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with a single location updates </a:t>
            </a:r>
            <a:r>
              <a:rPr lang="it-IT" dirty="0" err="1"/>
              <a:t>operation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F683BA-6329-4678-B7C1-BA2AAE9FDEE6}"/>
              </a:ext>
            </a:extLst>
          </p:cNvPr>
          <p:cNvSpPr txBox="1"/>
          <p:nvPr/>
        </p:nvSpPr>
        <p:spPr>
          <a:xfrm>
            <a:off x="10733103" y="22309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165E434-231B-47C6-8727-6CF1241C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00" y="5344126"/>
            <a:ext cx="8253089" cy="1151787"/>
          </a:xfrm>
          <a:prstGeom prst="rect">
            <a:avLst/>
          </a:prstGeom>
        </p:spPr>
      </p:pic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6CB69D9A-7D16-4AFC-9CF6-38D5720B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55C2002-B2C6-405A-BAFA-F262BEE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Design and Implementations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052D9-7003-4C3A-A4B2-874E912EF33C}"/>
              </a:ext>
            </a:extLst>
          </p:cNvPr>
          <p:cNvSpPr txBox="1"/>
          <p:nvPr/>
        </p:nvSpPr>
        <p:spPr>
          <a:xfrm>
            <a:off x="364932" y="804828"/>
            <a:ext cx="91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App Settings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256D7E-2030-4100-A807-633560775763}"/>
              </a:ext>
            </a:extLst>
          </p:cNvPr>
          <p:cNvSpPr txBox="1"/>
          <p:nvPr/>
        </p:nvSpPr>
        <p:spPr>
          <a:xfrm>
            <a:off x="364932" y="1769280"/>
            <a:ext cx="888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- </a:t>
            </a:r>
            <a:r>
              <a:rPr lang="it-IT" sz="2400" b="1" dirty="0"/>
              <a:t>Libraries: </a:t>
            </a:r>
            <a:r>
              <a:rPr lang="it-IT" sz="2400" dirty="0" err="1"/>
              <a:t>Kotlin</a:t>
            </a:r>
            <a:r>
              <a:rPr lang="it-IT" sz="2400" dirty="0"/>
              <a:t> </a:t>
            </a:r>
            <a:r>
              <a:rPr lang="it-IT" sz="2400" dirty="0" err="1"/>
              <a:t>SharedFlows</a:t>
            </a:r>
            <a:r>
              <a:rPr lang="it-IT" sz="2400" dirty="0"/>
              <a:t> and Proto </a:t>
            </a:r>
            <a:r>
              <a:rPr lang="it-IT" sz="2400" dirty="0" err="1"/>
              <a:t>DataStore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F9469F-AFF1-4EB6-9635-93A88274A1A6}"/>
              </a:ext>
            </a:extLst>
          </p:cNvPr>
          <p:cNvSpPr txBox="1"/>
          <p:nvPr/>
        </p:nvSpPr>
        <p:spPr>
          <a:xfrm>
            <a:off x="382687" y="2762267"/>
            <a:ext cx="125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- </a:t>
            </a:r>
            <a:r>
              <a:rPr lang="it-IT" sz="2400" b="1" dirty="0" err="1"/>
              <a:t>Why</a:t>
            </a:r>
            <a:r>
              <a:rPr lang="it-IT" sz="2400" b="1" dirty="0"/>
              <a:t>?: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09F948-8026-4CC7-876F-F7E33F2EB8D0}"/>
              </a:ext>
            </a:extLst>
          </p:cNvPr>
          <p:cNvSpPr txBox="1"/>
          <p:nvPr/>
        </p:nvSpPr>
        <p:spPr>
          <a:xfrm>
            <a:off x="464596" y="3423451"/>
            <a:ext cx="680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talked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pros</a:t>
            </a:r>
            <a:r>
              <a:rPr lang="it-IT" dirty="0"/>
              <a:t> of </a:t>
            </a:r>
            <a:r>
              <a:rPr lang="it-IT" dirty="0" err="1"/>
              <a:t>SharedFlows</a:t>
            </a:r>
            <a:r>
              <a:rPr lang="it-IT" dirty="0"/>
              <a:t> </a:t>
            </a:r>
            <a:r>
              <a:rPr lang="it-IT" dirty="0" err="1"/>
              <a:t>earlier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19B9F5-DB9E-4B32-A686-2D256984EBDA}"/>
              </a:ext>
            </a:extLst>
          </p:cNvPr>
          <p:cNvSpPr txBox="1"/>
          <p:nvPr/>
        </p:nvSpPr>
        <p:spPr>
          <a:xfrm>
            <a:off x="464597" y="4118073"/>
            <a:ext cx="66522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Protobuff</a:t>
            </a:r>
            <a:r>
              <a:rPr lang="it-IT" dirty="0"/>
              <a:t> </a:t>
            </a:r>
            <a:r>
              <a:rPr lang="it-IT" dirty="0" err="1"/>
              <a:t>ensures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kotlin</a:t>
            </a:r>
            <a:r>
              <a:rPr lang="it-IT" dirty="0"/>
              <a:t> </a:t>
            </a:r>
            <a:r>
              <a:rPr lang="it-IT" dirty="0" err="1"/>
              <a:t>generates</a:t>
            </a:r>
            <a:r>
              <a:rPr lang="it-IT" dirty="0"/>
              <a:t> classes</a:t>
            </a:r>
            <a:br>
              <a:rPr lang="it-IT" dirty="0"/>
            </a:br>
            <a:r>
              <a:rPr lang="it-IT" dirty="0"/>
              <a:t>form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definitions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F683BA-6329-4678-B7C1-BA2AAE9FDEE6}"/>
              </a:ext>
            </a:extLst>
          </p:cNvPr>
          <p:cNvSpPr txBox="1"/>
          <p:nvPr/>
        </p:nvSpPr>
        <p:spPr>
          <a:xfrm>
            <a:off x="10733103" y="22309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6AF95F2-D624-44CF-BB7F-D171FF31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45" y="3166008"/>
            <a:ext cx="3190875" cy="18288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E28A808-2A66-4221-9807-12FD0226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45" y="2762267"/>
            <a:ext cx="1543050" cy="438150"/>
          </a:xfrm>
          <a:prstGeom prst="rect">
            <a:avLst/>
          </a:prstGeom>
        </p:spPr>
      </p:pic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0C5EF4A7-22F7-4492-BFD3-36BC5D15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55C2002-B2C6-405A-BAFA-F262BEE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Design and Implementations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052D9-7003-4C3A-A4B2-874E912EF33C}"/>
              </a:ext>
            </a:extLst>
          </p:cNvPr>
          <p:cNvSpPr txBox="1"/>
          <p:nvPr/>
        </p:nvSpPr>
        <p:spPr>
          <a:xfrm>
            <a:off x="3410977" y="842447"/>
            <a:ext cx="572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/>
              <a:t>Measurements</a:t>
            </a:r>
            <a:r>
              <a:rPr lang="it-IT" sz="3600" b="1" dirty="0"/>
              <a:t> Repository</a:t>
            </a:r>
          </a:p>
        </p:txBody>
      </p:sp>
      <p:graphicFrame>
        <p:nvGraphicFramePr>
          <p:cNvPr id="27" name="Tabella 27">
            <a:extLst>
              <a:ext uri="{FF2B5EF4-FFF2-40B4-BE49-F238E27FC236}">
                <a16:creationId xmlns:a16="http://schemas.microsoft.com/office/drawing/2014/main" id="{ADA815D4-313C-4428-AB97-E336EF359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42456"/>
              </p:ext>
            </p:extLst>
          </p:nvPr>
        </p:nvGraphicFramePr>
        <p:xfrm>
          <a:off x="438950" y="1903023"/>
          <a:ext cx="11014375" cy="4746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385">
                  <a:extLst>
                    <a:ext uri="{9D8B030D-6E8A-4147-A177-3AD203B41FA5}">
                      <a16:colId xmlns:a16="http://schemas.microsoft.com/office/drawing/2014/main" val="2011254495"/>
                    </a:ext>
                  </a:extLst>
                </a:gridCol>
                <a:gridCol w="4203082">
                  <a:extLst>
                    <a:ext uri="{9D8B030D-6E8A-4147-A177-3AD203B41FA5}">
                      <a16:colId xmlns:a16="http://schemas.microsoft.com/office/drawing/2014/main" val="2318042802"/>
                    </a:ext>
                  </a:extLst>
                </a:gridCol>
                <a:gridCol w="958789">
                  <a:extLst>
                    <a:ext uri="{9D8B030D-6E8A-4147-A177-3AD203B41FA5}">
                      <a16:colId xmlns:a16="http://schemas.microsoft.com/office/drawing/2014/main" val="3883819347"/>
                    </a:ext>
                  </a:extLst>
                </a:gridCol>
                <a:gridCol w="3703119">
                  <a:extLst>
                    <a:ext uri="{9D8B030D-6E8A-4147-A177-3AD203B41FA5}">
                      <a16:colId xmlns:a16="http://schemas.microsoft.com/office/drawing/2014/main" val="2861275923"/>
                    </a:ext>
                  </a:extLst>
                </a:gridCol>
              </a:tblGrid>
              <a:tr h="664489">
                <a:tc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 marL="137160" marR="137160" marT="137160" marB="13716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Local Database</a:t>
                      </a:r>
                    </a:p>
                  </a:txBody>
                  <a:tcPr marL="137160" marR="137160" marT="137160" marB="13716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 marL="137160" marR="137160" marT="137160" marB="13716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Online Database</a:t>
                      </a:r>
                    </a:p>
                  </a:txBody>
                  <a:tcPr marL="137160" marR="137160" marT="137160" marB="13716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657583"/>
                  </a:ext>
                </a:extLst>
              </a:tr>
              <a:tr h="664489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Library</a:t>
                      </a:r>
                    </a:p>
                  </a:txBody>
                  <a:tcPr marL="137160" marR="137160" marT="137160" marB="13716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Room</a:t>
                      </a:r>
                    </a:p>
                  </a:txBody>
                  <a:tcPr marL="137160" marR="137160" marT="137160" marB="1371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marL="137160" marR="137160" marT="137160" marB="137160"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Firebase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Relatime</a:t>
                      </a:r>
                      <a:r>
                        <a:rPr lang="it-IT" dirty="0"/>
                        <a:t> DB</a:t>
                      </a:r>
                    </a:p>
                  </a:txBody>
                  <a:tcPr marL="137160" marR="137160" marT="137160" marB="13716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80027"/>
                  </a:ext>
                </a:extLst>
              </a:tr>
              <a:tr h="569562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b="1" dirty="0" err="1"/>
                        <a:t>Why</a:t>
                      </a:r>
                      <a:r>
                        <a:rPr lang="it-IT" sz="2400" b="1" dirty="0"/>
                        <a:t>?</a:t>
                      </a:r>
                    </a:p>
                  </a:txBody>
                  <a:tcPr marL="137160" marR="137160" marT="137160" marB="137160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Easy </a:t>
                      </a:r>
                      <a:r>
                        <a:rPr lang="it-IT" dirty="0" err="1"/>
                        <a:t>declarative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approach</a:t>
                      </a:r>
                      <a:endParaRPr lang="it-IT" dirty="0"/>
                    </a:p>
                  </a:txBody>
                  <a:tcPr marL="137160" marR="137160" marT="137160" marB="1371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it-IT" dirty="0"/>
                    </a:p>
                  </a:txBody>
                  <a:tcPr marL="137160" marR="137160" marT="137160" marB="137160"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Easy to set up server </a:t>
                      </a:r>
                    </a:p>
                  </a:txBody>
                  <a:tcPr marL="137160" marR="137160" marT="137160" marB="137160" anchor="ctr"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54015"/>
                  </a:ext>
                </a:extLst>
              </a:tr>
              <a:tr h="1423906">
                <a:tc vMerge="1">
                  <a:txBody>
                    <a:bodyPr/>
                    <a:lstStyle/>
                    <a:p>
                      <a:pPr algn="ctr"/>
                      <a:endParaRPr lang="it-IT" sz="2400" b="1" dirty="0"/>
                    </a:p>
                  </a:txBody>
                  <a:tcPr marL="137160" marR="137160" marT="137160" marB="13716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One </a:t>
                      </a:r>
                      <a:r>
                        <a:rPr lang="it-IT" dirty="0" err="1"/>
                        <a:t>entity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definition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serves</a:t>
                      </a:r>
                      <a:r>
                        <a:rPr lang="it-IT" dirty="0"/>
                        <a:t> for </a:t>
                      </a:r>
                      <a:r>
                        <a:rPr lang="it-IT" dirty="0" err="1"/>
                        <a:t>both</a:t>
                      </a:r>
                      <a:br>
                        <a:rPr lang="it-IT" dirty="0"/>
                      </a:br>
                      <a:endParaRPr lang="it-IT" dirty="0"/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it-IT" dirty="0" err="1"/>
                        <a:t>Integrated</a:t>
                      </a:r>
                      <a:r>
                        <a:rPr lang="it-IT" dirty="0"/>
                        <a:t> with Flows: </a:t>
                      </a:r>
                      <a:r>
                        <a:rPr lang="it-IT" dirty="0" err="1"/>
                        <a:t>don’t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need</a:t>
                      </a:r>
                      <a:r>
                        <a:rPr lang="it-IT" dirty="0"/>
                        <a:t> to </a:t>
                      </a:r>
                      <a:br>
                        <a:rPr lang="it-IT" dirty="0"/>
                      </a:br>
                      <a:r>
                        <a:rPr lang="it-IT" dirty="0" err="1"/>
                        <a:t>actively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ask</a:t>
                      </a:r>
                      <a:r>
                        <a:rPr lang="it-IT" dirty="0"/>
                        <a:t> for data</a:t>
                      </a:r>
                    </a:p>
                  </a:txBody>
                  <a:tcPr marL="137160" marR="137160" marT="137160" marB="13716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it-IT" dirty="0"/>
                    </a:p>
                  </a:txBody>
                  <a:tcPr marL="137160" marR="137160" marT="137160" marB="13716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36771"/>
                  </a:ext>
                </a:extLst>
              </a:tr>
              <a:tr h="854343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 Base </a:t>
                      </a:r>
                      <a:r>
                        <a:rPr lang="it-IT" sz="2400" b="1" dirty="0" err="1"/>
                        <a:t>entity</a:t>
                      </a:r>
                      <a:r>
                        <a:rPr lang="it-IT" sz="2400" b="1" dirty="0"/>
                        <a:t> </a:t>
                      </a:r>
                      <a:r>
                        <a:rPr lang="it-IT" sz="2400" b="1" dirty="0" err="1"/>
                        <a:t>properties</a:t>
                      </a:r>
                      <a:endParaRPr lang="it-IT" sz="2400" b="1" dirty="0"/>
                    </a:p>
                  </a:txBody>
                  <a:tcPr marL="45720" marR="4572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UUID (for </a:t>
                      </a:r>
                      <a:r>
                        <a:rPr lang="it-IT" dirty="0" err="1"/>
                        <a:t>merging</a:t>
                      </a:r>
                      <a:r>
                        <a:rPr lang="it-IT" dirty="0"/>
                        <a:t>), Value, Date, </a:t>
                      </a:r>
                      <a:r>
                        <a:rPr lang="it-IT" dirty="0" err="1"/>
                        <a:t>Tile</a:t>
                      </a:r>
                      <a:r>
                        <a:rPr lang="it-IT" dirty="0"/>
                        <a:t> Index</a:t>
                      </a:r>
                    </a:p>
                  </a:txBody>
                  <a:tcPr marL="137160" marR="137160" marT="137160" marB="137160" anchor="ctr"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02513"/>
                  </a:ext>
                </a:extLst>
              </a:tr>
              <a:tr h="569562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Queries</a:t>
                      </a:r>
                    </a:p>
                  </a:txBody>
                  <a:tcPr marL="45720" marR="4572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Post </a:t>
                      </a:r>
                      <a:r>
                        <a:rPr lang="it-IT" dirty="0" err="1"/>
                        <a:t>measurement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measurements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averages</a:t>
                      </a:r>
                      <a:r>
                        <a:rPr lang="it-IT" dirty="0"/>
                        <a:t> relative to </a:t>
                      </a:r>
                      <a:r>
                        <a:rPr lang="it-IT" dirty="0" err="1"/>
                        <a:t>tile</a:t>
                      </a:r>
                      <a:r>
                        <a:rPr lang="it-IT" dirty="0"/>
                        <a:t> indexes</a:t>
                      </a:r>
                    </a:p>
                  </a:txBody>
                  <a:tcPr marL="137160" marR="137160" marT="137160" marB="137160" anchor="ctr"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10583"/>
                  </a:ext>
                </a:extLst>
              </a:tr>
            </a:tbl>
          </a:graphicData>
        </a:graphic>
      </p:graphicFrame>
      <p:pic>
        <p:nvPicPr>
          <p:cNvPr id="31" name="Immagine 30" descr="Immagine che contiene giallo, arancione, design&#10;&#10;Descrizione generata automaticamente">
            <a:extLst>
              <a:ext uri="{FF2B5EF4-FFF2-40B4-BE49-F238E27FC236}">
                <a16:creationId xmlns:a16="http://schemas.microsoft.com/office/drawing/2014/main" id="{4F6571A4-1364-40E1-A5E4-64220ED1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28" y="2598951"/>
            <a:ext cx="483759" cy="530706"/>
          </a:xfrm>
          <a:prstGeom prst="rect">
            <a:avLst/>
          </a:prstGeom>
        </p:spPr>
      </p:pic>
      <p:pic>
        <p:nvPicPr>
          <p:cNvPr id="33" name="Immagine 32" descr="Immagine che contiene clipart, cartone animato, design&#10;&#10;Descrizione generata automaticamente">
            <a:extLst>
              <a:ext uri="{FF2B5EF4-FFF2-40B4-BE49-F238E27FC236}">
                <a16:creationId xmlns:a16="http://schemas.microsoft.com/office/drawing/2014/main" id="{132C3BA3-CDE4-470D-B736-3485E897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51" y="2505432"/>
            <a:ext cx="717744" cy="717744"/>
          </a:xfrm>
          <a:prstGeom prst="rect">
            <a:avLst/>
          </a:prstGeom>
        </p:spPr>
      </p:pic>
      <p:sp>
        <p:nvSpPr>
          <p:cNvPr id="35" name="Segnaposto numero diapositiva 34">
            <a:extLst>
              <a:ext uri="{FF2B5EF4-FFF2-40B4-BE49-F238E27FC236}">
                <a16:creationId xmlns:a16="http://schemas.microsoft.com/office/drawing/2014/main" id="{46D48D5B-5717-44DF-8BCF-BCAF2B1B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55C2002-B2C6-405A-BAFA-F262BEE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Design and Implementations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256D7E-2030-4100-A807-633560775763}"/>
              </a:ext>
            </a:extLst>
          </p:cNvPr>
          <p:cNvSpPr txBox="1"/>
          <p:nvPr/>
        </p:nvSpPr>
        <p:spPr>
          <a:xfrm>
            <a:off x="462586" y="1769280"/>
            <a:ext cx="421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- </a:t>
            </a:r>
            <a:r>
              <a:rPr lang="it-IT" sz="2400" b="1" dirty="0" err="1"/>
              <a:t>Main</a:t>
            </a:r>
            <a:r>
              <a:rPr lang="it-IT" sz="2400" b="1" dirty="0"/>
              <a:t> library: </a:t>
            </a:r>
            <a:r>
              <a:rPr lang="it-IT" sz="2400" dirty="0" err="1"/>
              <a:t>WorkManager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F9469F-AFF1-4EB6-9635-93A88274A1A6}"/>
              </a:ext>
            </a:extLst>
          </p:cNvPr>
          <p:cNvSpPr txBox="1"/>
          <p:nvPr/>
        </p:nvSpPr>
        <p:spPr>
          <a:xfrm>
            <a:off x="6354620" y="1769280"/>
            <a:ext cx="571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- </a:t>
            </a:r>
            <a:r>
              <a:rPr lang="it-IT" sz="2400" b="1" dirty="0" err="1"/>
              <a:t>Why</a:t>
            </a:r>
            <a:r>
              <a:rPr lang="it-IT" sz="2400" b="1" dirty="0"/>
              <a:t>?:</a:t>
            </a:r>
            <a:r>
              <a:rPr lang="it-IT" sz="2400" dirty="0"/>
              <a:t> Operations </a:t>
            </a:r>
            <a:r>
              <a:rPr lang="it-IT" sz="2400" dirty="0" err="1"/>
              <a:t>survive</a:t>
            </a:r>
            <a:r>
              <a:rPr lang="it-IT" sz="2400" dirty="0"/>
              <a:t> app lifecycle</a:t>
            </a:r>
            <a:endParaRPr lang="it-IT" sz="2400" b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F683BA-6329-4678-B7C1-BA2AAE9FDEE6}"/>
              </a:ext>
            </a:extLst>
          </p:cNvPr>
          <p:cNvSpPr txBox="1"/>
          <p:nvPr/>
        </p:nvSpPr>
        <p:spPr>
          <a:xfrm>
            <a:off x="10733103" y="22309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aphicFrame>
        <p:nvGraphicFramePr>
          <p:cNvPr id="15" name="Tabella 27">
            <a:extLst>
              <a:ext uri="{FF2B5EF4-FFF2-40B4-BE49-F238E27FC236}">
                <a16:creationId xmlns:a16="http://schemas.microsoft.com/office/drawing/2014/main" id="{A1E24237-2DC6-4833-9C0D-2BA7F07C0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08"/>
              </p:ext>
            </p:extLst>
          </p:nvPr>
        </p:nvGraphicFramePr>
        <p:xfrm>
          <a:off x="0" y="2931453"/>
          <a:ext cx="12064838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0439">
                  <a:extLst>
                    <a:ext uri="{9D8B030D-6E8A-4147-A177-3AD203B41FA5}">
                      <a16:colId xmlns:a16="http://schemas.microsoft.com/office/drawing/2014/main" val="2011254495"/>
                    </a:ext>
                  </a:extLst>
                </a:gridCol>
                <a:gridCol w="3364637">
                  <a:extLst>
                    <a:ext uri="{9D8B030D-6E8A-4147-A177-3AD203B41FA5}">
                      <a16:colId xmlns:a16="http://schemas.microsoft.com/office/drawing/2014/main" val="2318042802"/>
                    </a:ext>
                  </a:extLst>
                </a:gridCol>
                <a:gridCol w="3215853">
                  <a:extLst>
                    <a:ext uri="{9D8B030D-6E8A-4147-A177-3AD203B41FA5}">
                      <a16:colId xmlns:a16="http://schemas.microsoft.com/office/drawing/2014/main" val="3883819347"/>
                    </a:ext>
                  </a:extLst>
                </a:gridCol>
                <a:gridCol w="3193909">
                  <a:extLst>
                    <a:ext uri="{9D8B030D-6E8A-4147-A177-3AD203B41FA5}">
                      <a16:colId xmlns:a16="http://schemas.microsoft.com/office/drawing/2014/main" val="2861275923"/>
                    </a:ext>
                  </a:extLst>
                </a:gridCol>
              </a:tblGrid>
              <a:tr h="382692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 err="1"/>
                        <a:t>Measurement</a:t>
                      </a:r>
                      <a:endParaRPr lang="it-IT" sz="2400" b="1" dirty="0"/>
                    </a:p>
                  </a:txBody>
                  <a:tcPr marL="137160" marR="137160" marT="137160" marB="137160"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Noise</a:t>
                      </a:r>
                      <a:endParaRPr lang="it-IT" sz="2400" dirty="0"/>
                    </a:p>
                  </a:txBody>
                  <a:tcPr marL="137160" marR="137160" marT="137160" marB="13716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Wifi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Signal</a:t>
                      </a:r>
                      <a:endParaRPr lang="it-IT" sz="2400" dirty="0"/>
                    </a:p>
                  </a:txBody>
                  <a:tcPr marL="137160" marR="137160" marT="137160" marB="137160" anchor="ctr">
                    <a:lnB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Phone </a:t>
                      </a:r>
                      <a:r>
                        <a:rPr lang="it-IT" sz="2400" dirty="0" err="1"/>
                        <a:t>Signal</a:t>
                      </a:r>
                      <a:endParaRPr lang="it-IT" sz="2400" dirty="0"/>
                    </a:p>
                  </a:txBody>
                  <a:tcPr marL="137160" marR="137160" marT="137160" marB="13716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657583"/>
                  </a:ext>
                </a:extLst>
              </a:tr>
              <a:tr h="493794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Libraries</a:t>
                      </a:r>
                    </a:p>
                  </a:txBody>
                  <a:tcPr marL="137160" marR="137160" marT="137160" marB="137160"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Media Recorder, </a:t>
                      </a:r>
                      <a:r>
                        <a:rPr lang="it-IT" dirty="0" err="1"/>
                        <a:t>FFmpeg</a:t>
                      </a:r>
                      <a:endParaRPr lang="it-IT" dirty="0"/>
                    </a:p>
                  </a:txBody>
                  <a:tcPr marL="137160" marR="137160" marT="137160" marB="1371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Connectivity Manager</a:t>
                      </a:r>
                    </a:p>
                  </a:txBody>
                  <a:tcPr marL="137160" marR="137160" marT="137160" marB="137160" anchor="ctr">
                    <a:lnT w="381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Telephony</a:t>
                      </a:r>
                      <a:r>
                        <a:rPr lang="it-IT" dirty="0"/>
                        <a:t> Manager</a:t>
                      </a:r>
                    </a:p>
                  </a:txBody>
                  <a:tcPr marL="137160" marR="137160" marT="137160" marB="13716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80027"/>
                  </a:ext>
                </a:extLst>
              </a:tr>
              <a:tr h="423252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/>
                        <a:t>Standard </a:t>
                      </a:r>
                      <a:r>
                        <a:rPr lang="it-IT" sz="2400" b="1" dirty="0" err="1"/>
                        <a:t>used</a:t>
                      </a:r>
                      <a:endParaRPr lang="it-IT" sz="2400" b="1" dirty="0"/>
                    </a:p>
                  </a:txBody>
                  <a:tcPr marL="137160" marR="137160" marT="137160" marB="137160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LUFS</a:t>
                      </a:r>
                    </a:p>
                  </a:txBody>
                  <a:tcPr marL="137160" marR="137160" marT="137160" marB="1371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RSSI</a:t>
                      </a:r>
                    </a:p>
                  </a:txBody>
                  <a:tcPr marL="137160" marR="137160" marT="137160" marB="137160" anchor="ctr"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it-IT" dirty="0"/>
                    </a:p>
                  </a:txBody>
                  <a:tcPr marL="137160" marR="137160" marT="137160" marB="137160" anchor="ctr"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54015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5424D5-5A98-41DF-8A60-71995D631AC0}"/>
              </a:ext>
            </a:extLst>
          </p:cNvPr>
          <p:cNvSpPr txBox="1"/>
          <p:nvPr/>
        </p:nvSpPr>
        <p:spPr>
          <a:xfrm>
            <a:off x="3410977" y="842447"/>
            <a:ext cx="583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/>
              <a:t>Measurements</a:t>
            </a:r>
            <a:r>
              <a:rPr lang="it-IT" sz="3600" b="1" dirty="0"/>
              <a:t> Operations</a:t>
            </a:r>
          </a:p>
        </p:txBody>
      </p:sp>
      <p:pic>
        <p:nvPicPr>
          <p:cNvPr id="18" name="Immagine 17" descr="Immagine che contiene schizzo, Elementi grafici, bianco e nero, design&#10;&#10;Descrizione generata automaticamente">
            <a:extLst>
              <a:ext uri="{FF2B5EF4-FFF2-40B4-BE49-F238E27FC236}">
                <a16:creationId xmlns:a16="http://schemas.microsoft.com/office/drawing/2014/main" id="{5594D4A8-CABF-4633-872A-477C400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13" y="2944122"/>
            <a:ext cx="284857" cy="461665"/>
          </a:xfrm>
          <a:prstGeom prst="rect">
            <a:avLst/>
          </a:prstGeom>
        </p:spPr>
      </p:pic>
      <p:pic>
        <p:nvPicPr>
          <p:cNvPr id="20" name="Immagine 19" descr="Immagine che contiene schizzo, cerchio, bianco e nero&#10;&#10;Descrizione generata automaticamente">
            <a:extLst>
              <a:ext uri="{FF2B5EF4-FFF2-40B4-BE49-F238E27FC236}">
                <a16:creationId xmlns:a16="http://schemas.microsoft.com/office/drawing/2014/main" id="{C1CBC875-FC5A-4443-802C-97C0D1F7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71" y="2931453"/>
            <a:ext cx="588110" cy="452518"/>
          </a:xfrm>
          <a:prstGeom prst="rect">
            <a:avLst/>
          </a:prstGeom>
        </p:spPr>
      </p:pic>
      <p:pic>
        <p:nvPicPr>
          <p:cNvPr id="22" name="Immagine 21" descr="Immagine che contiene schermata, Cellulare, nero, bianco e nero&#10;&#10;Descrizione generata automaticamente">
            <a:extLst>
              <a:ext uri="{FF2B5EF4-FFF2-40B4-BE49-F238E27FC236}">
                <a16:creationId xmlns:a16="http://schemas.microsoft.com/office/drawing/2014/main" id="{5988E18A-FBA9-4BCC-B2AF-3F7600488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911" y="2816316"/>
            <a:ext cx="276653" cy="645524"/>
          </a:xfrm>
          <a:prstGeom prst="rect">
            <a:avLst/>
          </a:prstGeom>
        </p:spPr>
      </p:pic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0A5C1A60-8CF7-4759-95CB-BD8A8A7A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0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55C2002-B2C6-405A-BAFA-F262BEE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Design and Implementations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052D9-7003-4C3A-A4B2-874E912EF33C}"/>
              </a:ext>
            </a:extLst>
          </p:cNvPr>
          <p:cNvSpPr txBox="1"/>
          <p:nvPr/>
        </p:nvSpPr>
        <p:spPr>
          <a:xfrm>
            <a:off x="364932" y="804828"/>
            <a:ext cx="91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/>
              <a:t>Expiration</a:t>
            </a:r>
            <a:r>
              <a:rPr lang="it-IT" sz="3600" b="1" dirty="0"/>
              <a:t>/</a:t>
            </a:r>
            <a:r>
              <a:rPr lang="it-IT" sz="3600" b="1" dirty="0" err="1"/>
              <a:t>Absence</a:t>
            </a:r>
            <a:r>
              <a:rPr lang="it-IT" sz="3600" b="1" dirty="0"/>
              <a:t> of </a:t>
            </a:r>
            <a:r>
              <a:rPr lang="it-IT" sz="3600" b="1" dirty="0" err="1"/>
              <a:t>Measurements</a:t>
            </a:r>
            <a:r>
              <a:rPr lang="it-IT" sz="3600" b="1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F9469F-AFF1-4EB6-9635-93A88274A1A6}"/>
              </a:ext>
            </a:extLst>
          </p:cNvPr>
          <p:cNvSpPr txBox="1"/>
          <p:nvPr/>
        </p:nvSpPr>
        <p:spPr>
          <a:xfrm>
            <a:off x="254852" y="2000112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- </a:t>
            </a:r>
            <a:r>
              <a:rPr lang="it-IT" sz="2400" b="1" dirty="0" err="1"/>
              <a:t>Main</a:t>
            </a:r>
            <a:r>
              <a:rPr lang="it-IT" sz="2400" b="1" dirty="0"/>
              <a:t> Idea: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09F948-8026-4CC7-876F-F7E33F2EB8D0}"/>
              </a:ext>
            </a:extLst>
          </p:cNvPr>
          <p:cNvSpPr txBox="1"/>
          <p:nvPr/>
        </p:nvSpPr>
        <p:spPr>
          <a:xfrm>
            <a:off x="336761" y="2661296"/>
            <a:ext cx="680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Repository </a:t>
            </a:r>
            <a:r>
              <a:rPr lang="it-IT" dirty="0" err="1"/>
              <a:t>tells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no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measurements</a:t>
            </a:r>
            <a:r>
              <a:rPr lang="it-IT" dirty="0"/>
              <a:t> in </a:t>
            </a:r>
            <a:r>
              <a:rPr lang="it-IT" dirty="0" err="1"/>
              <a:t>current</a:t>
            </a:r>
            <a:r>
              <a:rPr lang="it-IT" dirty="0"/>
              <a:t> location and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a </a:t>
            </a:r>
            <a:r>
              <a:rPr lang="it-IT" dirty="0" err="1"/>
              <a:t>notification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19B9F5-DB9E-4B32-A686-2D256984EBDA}"/>
              </a:ext>
            </a:extLst>
          </p:cNvPr>
          <p:cNvSpPr txBox="1"/>
          <p:nvPr/>
        </p:nvSpPr>
        <p:spPr>
          <a:xfrm>
            <a:off x="336761" y="3657759"/>
            <a:ext cx="665220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Notification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launches</a:t>
            </a:r>
            <a:r>
              <a:rPr lang="it-IT" dirty="0"/>
              <a:t> a </a:t>
            </a:r>
            <a:r>
              <a:rPr lang="it-IT" dirty="0" err="1"/>
              <a:t>pending</a:t>
            </a:r>
            <a:r>
              <a:rPr lang="it-IT" dirty="0"/>
              <a:t> </a:t>
            </a:r>
            <a:r>
              <a:rPr lang="it-IT" dirty="0" err="1"/>
              <a:t>intent</a:t>
            </a:r>
            <a:r>
              <a:rPr lang="it-IT" dirty="0"/>
              <a:t> to a broadcast </a:t>
            </a:r>
            <a:r>
              <a:rPr lang="it-IT" dirty="0" err="1"/>
              <a:t>receiver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in turn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WorkManager</a:t>
            </a:r>
            <a:r>
              <a:rPr lang="it-IT" dirty="0"/>
              <a:t> to </a:t>
            </a:r>
            <a:r>
              <a:rPr lang="it-IT" dirty="0" err="1"/>
              <a:t>run</a:t>
            </a:r>
            <a:r>
              <a:rPr lang="it-IT" dirty="0"/>
              <a:t> a </a:t>
            </a:r>
            <a:r>
              <a:rPr lang="it-IT" dirty="0" err="1"/>
              <a:t>measurement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F683BA-6329-4678-B7C1-BA2AAE9FDEE6}"/>
              </a:ext>
            </a:extLst>
          </p:cNvPr>
          <p:cNvSpPr txBox="1"/>
          <p:nvPr/>
        </p:nvSpPr>
        <p:spPr>
          <a:xfrm>
            <a:off x="10733103" y="22309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4" name="Immagine 1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7EE50F0C-04A3-4F86-9C8A-E63E0E45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87" y="2109803"/>
            <a:ext cx="3019425" cy="1304925"/>
          </a:xfrm>
          <a:prstGeom prst="rect">
            <a:avLst/>
          </a:prstGeom>
        </p:spPr>
      </p:pic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C38607D-216C-45E7-8826-9CA4B8F3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74" y="4881579"/>
            <a:ext cx="2762250" cy="1304925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78E3E49-44EA-4887-9D33-018456779A31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9837799" y="3414728"/>
            <a:ext cx="1" cy="1466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F6DB36-D070-491F-A0CD-B0702CA309FB}"/>
              </a:ext>
            </a:extLst>
          </p:cNvPr>
          <p:cNvSpPr txBox="1"/>
          <p:nvPr/>
        </p:nvSpPr>
        <p:spPr>
          <a:xfrm>
            <a:off x="9963918" y="3963487"/>
            <a:ext cx="7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74D29C70-EC0A-4655-9F66-E3980789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1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29DCB-F358-4C76-8A2C-BCE54A88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84" y="725489"/>
            <a:ext cx="5021182" cy="675294"/>
          </a:xfrm>
        </p:spPr>
        <p:txBody>
          <a:bodyPr>
            <a:noAutofit/>
          </a:bodyPr>
          <a:lstStyle/>
          <a:p>
            <a:r>
              <a:rPr lang="it-IT" sz="4000" dirty="0"/>
              <a:t>Introduction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4E49EB-770C-4676-9248-186DCCB737CC}"/>
              </a:ext>
            </a:extLst>
          </p:cNvPr>
          <p:cNvSpPr txBox="1"/>
          <p:nvPr/>
        </p:nvSpPr>
        <p:spPr>
          <a:xfrm>
            <a:off x="712595" y="2077374"/>
            <a:ext cx="10902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Signal Doctor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 native Android mobile </a:t>
            </a:r>
            <a:r>
              <a:rPr lang="it-IT" sz="2800" dirty="0" err="1"/>
              <a:t>application</a:t>
            </a:r>
            <a:r>
              <a:rPr lang="it-IT" sz="2800" dirty="0"/>
              <a:t>. </a:t>
            </a:r>
            <a:r>
              <a:rPr lang="it-IT" sz="2800" dirty="0" err="1"/>
              <a:t>It</a:t>
            </a:r>
            <a:r>
              <a:rPr lang="it-IT" sz="2800" dirty="0"/>
              <a:t> builds </a:t>
            </a:r>
            <a:r>
              <a:rPr lang="it-IT" sz="2800" dirty="0" err="1"/>
              <a:t>upon</a:t>
            </a:r>
            <a:r>
              <a:rPr lang="it-IT" sz="2800" dirty="0"/>
              <a:t> the project </a:t>
            </a:r>
            <a:r>
              <a:rPr lang="it-IT" sz="2800" dirty="0" err="1"/>
              <a:t>specifications</a:t>
            </a:r>
            <a:r>
              <a:rPr lang="it-IT" sz="2800" dirty="0"/>
              <a:t> for the LAM </a:t>
            </a:r>
            <a:r>
              <a:rPr lang="it-IT" sz="2800" dirty="0" err="1"/>
              <a:t>course</a:t>
            </a:r>
            <a:r>
              <a:rPr lang="it-IT" sz="2800" dirty="0"/>
              <a:t> </a:t>
            </a:r>
            <a:r>
              <a:rPr lang="it-IT" sz="2800" dirty="0" err="1"/>
              <a:t>exam</a:t>
            </a:r>
            <a:r>
              <a:rPr lang="it-IT" sz="2800" dirty="0"/>
              <a:t>.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uses</a:t>
            </a:r>
            <a:r>
              <a:rPr lang="it-IT" sz="2800" dirty="0"/>
              <a:t> are:</a:t>
            </a:r>
            <a:endParaRPr lang="it-IT" sz="2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EAEFFC-CA6F-48D4-8919-5FE4C3B85D57}"/>
              </a:ext>
            </a:extLst>
          </p:cNvPr>
          <p:cNvSpPr txBox="1"/>
          <p:nvPr/>
        </p:nvSpPr>
        <p:spPr>
          <a:xfrm>
            <a:off x="1356160" y="3511782"/>
            <a:ext cx="607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Measuring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, </a:t>
            </a:r>
            <a:r>
              <a:rPr lang="it-IT" dirty="0" err="1"/>
              <a:t>cellular</a:t>
            </a:r>
            <a:r>
              <a:rPr lang="it-IT" dirty="0"/>
              <a:t> </a:t>
            </a:r>
            <a:r>
              <a:rPr lang="it-IT" dirty="0" err="1"/>
              <a:t>connectivity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strength</a:t>
            </a:r>
            <a:r>
              <a:rPr lang="it-IT" dirty="0"/>
              <a:t> and WiFi </a:t>
            </a:r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strength</a:t>
            </a:r>
            <a:r>
              <a:rPr lang="it-IT" dirty="0"/>
              <a:t>.</a:t>
            </a:r>
          </a:p>
        </p:txBody>
      </p:sp>
      <p:pic>
        <p:nvPicPr>
          <p:cNvPr id="9" name="Immagine 8" descr="Immagine che contiene cerchio, nero, schermata&#10;&#10;Descrizione generata automaticamente">
            <a:extLst>
              <a:ext uri="{FF2B5EF4-FFF2-40B4-BE49-F238E27FC236}">
                <a16:creationId xmlns:a16="http://schemas.microsoft.com/office/drawing/2014/main" id="{C3593415-625C-4DAC-872F-A7E8694D5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24" y="3388058"/>
            <a:ext cx="526895" cy="819970"/>
          </a:xfrm>
          <a:prstGeom prst="rect">
            <a:avLst/>
          </a:prstGeom>
        </p:spPr>
      </p:pic>
      <p:pic>
        <p:nvPicPr>
          <p:cNvPr id="13" name="Immagine 12" descr="Immagine che contiene Elementi grafici, grafica, design&#10;&#10;Descrizione generata automaticamente">
            <a:extLst>
              <a:ext uri="{FF2B5EF4-FFF2-40B4-BE49-F238E27FC236}">
                <a16:creationId xmlns:a16="http://schemas.microsoft.com/office/drawing/2014/main" id="{15A398A3-6FBD-4D53-AB87-468089E93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4" y="4327107"/>
            <a:ext cx="1268945" cy="126894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7DAE60C-3CF3-44CE-A92D-CA3B0EFA8C2C}"/>
              </a:ext>
            </a:extLst>
          </p:cNvPr>
          <p:cNvSpPr txBox="1"/>
          <p:nvPr/>
        </p:nvSpPr>
        <p:spPr>
          <a:xfrm>
            <a:off x="1356160" y="4638415"/>
            <a:ext cx="595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Presenting</a:t>
            </a:r>
            <a:r>
              <a:rPr lang="it-IT" dirty="0"/>
              <a:t> to the user a </a:t>
            </a:r>
            <a:r>
              <a:rPr lang="it-IT" dirty="0" err="1"/>
              <a:t>map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measurement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, reporting </a:t>
            </a:r>
            <a:r>
              <a:rPr lang="it-IT" dirty="0" err="1"/>
              <a:t>measurements</a:t>
            </a:r>
            <a:r>
              <a:rPr lang="it-IT" dirty="0"/>
              <a:t>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geographic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64898A-3D87-4E11-A58B-AE66EEF1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5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955C2002-B2C6-405A-BAFA-F262BEE1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Design and Implementations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2052D9-7003-4C3A-A4B2-874E912EF33C}"/>
              </a:ext>
            </a:extLst>
          </p:cNvPr>
          <p:cNvSpPr txBox="1"/>
          <p:nvPr/>
        </p:nvSpPr>
        <p:spPr>
          <a:xfrm>
            <a:off x="364932" y="804828"/>
            <a:ext cx="91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Background </a:t>
            </a:r>
            <a:r>
              <a:rPr lang="it-IT" sz="3600" b="1" dirty="0" err="1"/>
              <a:t>Measurements</a:t>
            </a:r>
            <a:endParaRPr lang="it-IT" sz="36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9521AD-BB5C-42D5-9EDD-3B2179EBACE4}"/>
              </a:ext>
            </a:extLst>
          </p:cNvPr>
          <p:cNvSpPr txBox="1"/>
          <p:nvPr/>
        </p:nvSpPr>
        <p:spPr>
          <a:xfrm>
            <a:off x="364932" y="2281560"/>
            <a:ext cx="787354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Work manager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launches</a:t>
            </a:r>
            <a:r>
              <a:rPr lang="it-IT" dirty="0"/>
              <a:t> </a:t>
            </a:r>
            <a:r>
              <a:rPr lang="it-IT" dirty="0" err="1"/>
              <a:t>periodic</a:t>
            </a:r>
            <a:r>
              <a:rPr lang="it-IT" dirty="0"/>
              <a:t> work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users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aware</a:t>
            </a:r>
            <a:r>
              <a:rPr lang="it-IT" dirty="0"/>
              <a:t> of </a:t>
            </a:r>
            <a:r>
              <a:rPr lang="it-IT" dirty="0" err="1"/>
              <a:t>whether</a:t>
            </a:r>
            <a:r>
              <a:rPr lang="it-IT" dirty="0"/>
              <a:t> background </a:t>
            </a:r>
            <a:r>
              <a:rPr lang="it-IT" dirty="0" err="1"/>
              <a:t>measurements</a:t>
            </a:r>
            <a:r>
              <a:rPr lang="it-IT" dirty="0"/>
              <a:t> are running or </a:t>
            </a:r>
            <a:r>
              <a:rPr lang="it-IT" dirty="0" err="1"/>
              <a:t>not</a:t>
            </a:r>
            <a:r>
              <a:rPr lang="it-IT" dirty="0"/>
              <a:t>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187609-8A38-454F-9B91-C93558CD7C3C}"/>
              </a:ext>
            </a:extLst>
          </p:cNvPr>
          <p:cNvSpPr txBox="1"/>
          <p:nvPr/>
        </p:nvSpPr>
        <p:spPr>
          <a:xfrm>
            <a:off x="444831" y="1819895"/>
            <a:ext cx="14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-</a:t>
            </a:r>
            <a:r>
              <a:rPr lang="it-IT" sz="2400" b="1" dirty="0" err="1"/>
              <a:t>Problem</a:t>
            </a:r>
            <a:endParaRPr lang="it-IT" sz="24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076C15-175A-478D-944F-DCD4EC570628}"/>
              </a:ext>
            </a:extLst>
          </p:cNvPr>
          <p:cNvSpPr txBox="1"/>
          <p:nvPr/>
        </p:nvSpPr>
        <p:spPr>
          <a:xfrm>
            <a:off x="364932" y="3573626"/>
            <a:ext cx="422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-Solution: </a:t>
            </a:r>
            <a:r>
              <a:rPr lang="it-IT" sz="2400" dirty="0" err="1"/>
              <a:t>Foreground</a:t>
            </a:r>
            <a:r>
              <a:rPr lang="it-IT" sz="2400" dirty="0"/>
              <a:t> Service</a:t>
            </a:r>
            <a:endParaRPr lang="it-IT" sz="24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4802703-CD76-4F3D-B6D5-046AEFD0BFF2}"/>
              </a:ext>
            </a:extLst>
          </p:cNvPr>
          <p:cNvSpPr txBox="1"/>
          <p:nvPr/>
        </p:nvSpPr>
        <p:spPr>
          <a:xfrm>
            <a:off x="364932" y="4035291"/>
            <a:ext cx="787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 </a:t>
            </a:r>
            <a:r>
              <a:rPr lang="it-IT" dirty="0" err="1"/>
              <a:t>uses</a:t>
            </a:r>
            <a:r>
              <a:rPr lang="it-IT" dirty="0"/>
              <a:t> a lifecycle-</a:t>
            </a:r>
            <a:r>
              <a:rPr lang="it-IT" dirty="0" err="1"/>
              <a:t>aware</a:t>
            </a:r>
            <a:r>
              <a:rPr lang="it-IT" dirty="0"/>
              <a:t> service class, </a:t>
            </a:r>
            <a:r>
              <a:rPr lang="it-IT" b="1" dirty="0" err="1"/>
              <a:t>LifecycleService</a:t>
            </a:r>
            <a:r>
              <a:rPr lang="it-IT" b="1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listens</a:t>
            </a:r>
            <a:r>
              <a:rPr lang="it-IT" dirty="0"/>
              <a:t> to data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indipendently</a:t>
            </a:r>
            <a:r>
              <a:rPr lang="it-IT" dirty="0"/>
              <a:t> and starts/</a:t>
            </a:r>
            <a:r>
              <a:rPr lang="it-IT" dirty="0" err="1"/>
              <a:t>stops</a:t>
            </a:r>
            <a:r>
              <a:rPr lang="it-IT" dirty="0"/>
              <a:t> </a:t>
            </a:r>
            <a:r>
              <a:rPr lang="it-IT" dirty="0" err="1"/>
              <a:t>measurements</a:t>
            </a:r>
            <a:r>
              <a:rPr lang="it-IT" dirty="0"/>
              <a:t> </a:t>
            </a:r>
            <a:r>
              <a:rPr lang="it-IT" dirty="0" err="1"/>
              <a:t>accordingly</a:t>
            </a:r>
            <a:endParaRPr lang="it-IT" dirty="0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445191C-E45E-46DB-9C8F-BE2BDB34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842" y="1737757"/>
            <a:ext cx="3441370" cy="1332517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72395F-6123-4C9D-9F34-3BEFEB53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13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776682-355E-4D2D-8071-428C6E152DE5}"/>
              </a:ext>
            </a:extLst>
          </p:cNvPr>
          <p:cNvSpPr txBox="1"/>
          <p:nvPr/>
        </p:nvSpPr>
        <p:spPr>
          <a:xfrm>
            <a:off x="613507" y="893605"/>
            <a:ext cx="91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/>
              <a:t>Bibliography</a:t>
            </a:r>
            <a:endParaRPr lang="it-IT" sz="3600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F27CBD02-7C1A-42E8-8864-20F9FFB0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32" y="113296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 err="1"/>
              <a:t>Conclusions</a:t>
            </a:r>
            <a:endParaRPr lang="it-IT" sz="2000" b="0" i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6D2139-7F14-45D7-9D7B-87D845A4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205C24A4-0959-41D0-A250-D83E95404605}"/>
                  </a:ext>
                </a:extLst>
              </p14:cNvPr>
              <p14:cNvContentPartPr/>
              <p14:nvPr/>
            </p14:nvContentPartPr>
            <p14:xfrm>
              <a:off x="3374406" y="2563772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205C24A4-0959-41D0-A250-D83E954046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6406" y="245613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D667319-ACD7-4228-B94F-1802B38550D5}"/>
                  </a:ext>
                </a:extLst>
              </p14:cNvPr>
              <p14:cNvContentPartPr/>
              <p14:nvPr/>
            </p14:nvContentPartPr>
            <p14:xfrm>
              <a:off x="2837286" y="1790852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D667319-ACD7-4228-B94F-1802B38550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9286" y="16828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C7F6D7-0F2B-495A-95F7-9D63B56E4990}"/>
              </a:ext>
            </a:extLst>
          </p:cNvPr>
          <p:cNvSpPr txBox="1"/>
          <p:nvPr/>
        </p:nvSpPr>
        <p:spPr>
          <a:xfrm>
            <a:off x="613507" y="1839103"/>
            <a:ext cx="10529764" cy="39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 coroutines on Android 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n.d. https://developer.android.com/kotlin/coroutines.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Kotlin flows on Android 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n.d. https://developer.android.com/kotlin/flow.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Federico Montori, Luca Sciullo. "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Virtuale.unibo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 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 Project 2023.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https://virtuale.unibo.it/mod/resource/view.php?id=1149343.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ffmpeg.org.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FFmpeg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Filters Documentation.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n.d. https://ffmpeg.org/ffmpeg-filters.html#ebur128-1.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ITU-R.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levels and loudness.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 2023. https://www.itu.int/dms_pubrec/itu-r/rec/bs/R-REC-BS.1770-5-202311-I!!PDF-E.pdf.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MapTiler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Tiles à la Google Maps, Coordinates, Tile Bounds and Projection.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n.d. https://www.maptiler.com/google-maps-coordinates-tile-bounds-projection/#3/15.00/50.00.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Received signal strength indicator (RSSI).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n.d. https://en.wikipedia.org/wiki/Received_signal_strength_indicator.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8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3F93092-7F5F-43E4-81A0-4894BD22A445}"/>
              </a:ext>
            </a:extLst>
          </p:cNvPr>
          <p:cNvSpPr/>
          <p:nvPr/>
        </p:nvSpPr>
        <p:spPr>
          <a:xfrm>
            <a:off x="2356702" y="3683522"/>
            <a:ext cx="8220172" cy="77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9F9CF7A-EDEF-4377-877F-88BE0E74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2" y="2836831"/>
            <a:ext cx="6587565" cy="675294"/>
          </a:xfrm>
        </p:spPr>
        <p:txBody>
          <a:bodyPr>
            <a:noAutofit/>
          </a:bodyPr>
          <a:lstStyle/>
          <a:p>
            <a:r>
              <a:rPr lang="it-IT" sz="4000" dirty="0"/>
              <a:t>Application Requirements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93A14B4-10B1-42FD-92CB-65ED1A7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8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484C34D-ED02-4C55-AB22-8A48ABF8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31" y="122173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Requirements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29919A9-F3C2-48AB-835F-84E27CC01164}"/>
              </a:ext>
            </a:extLst>
          </p:cNvPr>
          <p:cNvSpPr txBox="1">
            <a:spLocks/>
          </p:cNvSpPr>
          <p:nvPr/>
        </p:nvSpPr>
        <p:spPr>
          <a:xfrm>
            <a:off x="1074818" y="722937"/>
            <a:ext cx="5021182" cy="675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Measurements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0C7CEF-3DBB-4380-BEEF-C39CC1EB474D}"/>
              </a:ext>
            </a:extLst>
          </p:cNvPr>
          <p:cNvSpPr txBox="1"/>
          <p:nvPr/>
        </p:nvSpPr>
        <p:spPr>
          <a:xfrm>
            <a:off x="444831" y="2309566"/>
            <a:ext cx="92647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App can </a:t>
            </a:r>
            <a:r>
              <a:rPr lang="it-IT" sz="2000" dirty="0" err="1"/>
              <a:t>measure</a:t>
            </a:r>
            <a:r>
              <a:rPr lang="it-IT" sz="2000" dirty="0"/>
              <a:t> </a:t>
            </a:r>
            <a:r>
              <a:rPr lang="it-IT" sz="2000" dirty="0" err="1"/>
              <a:t>noise</a:t>
            </a:r>
            <a:r>
              <a:rPr lang="it-IT" sz="2000" dirty="0"/>
              <a:t>, </a:t>
            </a:r>
            <a:r>
              <a:rPr lang="it-IT" sz="2000" dirty="0" err="1"/>
              <a:t>cellular</a:t>
            </a:r>
            <a:r>
              <a:rPr lang="it-IT" sz="2000" dirty="0"/>
              <a:t> </a:t>
            </a:r>
            <a:r>
              <a:rPr lang="it-IT" sz="2000" dirty="0" err="1"/>
              <a:t>signal</a:t>
            </a:r>
            <a:r>
              <a:rPr lang="it-IT" sz="2000" dirty="0"/>
              <a:t> </a:t>
            </a:r>
            <a:r>
              <a:rPr lang="it-IT" sz="2000" dirty="0" err="1"/>
              <a:t>strength</a:t>
            </a:r>
            <a:r>
              <a:rPr lang="it-IT" sz="2000" dirty="0"/>
              <a:t>, and </a:t>
            </a:r>
            <a:r>
              <a:rPr lang="it-IT" sz="2000" dirty="0" err="1"/>
              <a:t>Wifi</a:t>
            </a:r>
            <a:r>
              <a:rPr lang="it-IT" sz="2000" dirty="0"/>
              <a:t> </a:t>
            </a:r>
            <a:r>
              <a:rPr lang="it-IT" sz="2000" dirty="0" err="1"/>
              <a:t>signal</a:t>
            </a:r>
            <a:r>
              <a:rPr lang="it-IT" sz="2000" dirty="0"/>
              <a:t> </a:t>
            </a:r>
            <a:r>
              <a:rPr lang="it-IT" sz="2000" dirty="0" err="1"/>
              <a:t>strength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One-time </a:t>
            </a:r>
            <a:r>
              <a:rPr lang="it-IT" sz="2000" dirty="0" err="1"/>
              <a:t>measurements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Periodic</a:t>
            </a:r>
            <a:r>
              <a:rPr lang="it-IT" sz="2000" dirty="0"/>
              <a:t> background </a:t>
            </a:r>
            <a:r>
              <a:rPr lang="it-IT" sz="2000" dirty="0" err="1"/>
              <a:t>measurements</a:t>
            </a:r>
            <a:r>
              <a:rPr lang="it-IT" sz="2000" dirty="0"/>
              <a:t> </a:t>
            </a:r>
            <a:r>
              <a:rPr lang="it-IT" sz="2000" dirty="0" err="1"/>
              <a:t>every</a:t>
            </a:r>
            <a:r>
              <a:rPr lang="it-IT" sz="2000" dirty="0"/>
              <a:t> N time </a:t>
            </a:r>
            <a:r>
              <a:rPr lang="it-IT" sz="2000" dirty="0" err="1"/>
              <a:t>interval</a:t>
            </a:r>
            <a:r>
              <a:rPr lang="it-IT" sz="2000" dirty="0"/>
              <a:t>, </a:t>
            </a:r>
            <a:r>
              <a:rPr lang="it-IT" sz="2000" dirty="0" err="1"/>
              <a:t>where</a:t>
            </a:r>
            <a:r>
              <a:rPr lang="it-IT" sz="2000" dirty="0"/>
              <a:t> N </a:t>
            </a:r>
            <a:r>
              <a:rPr lang="it-IT" sz="2000" dirty="0" err="1"/>
              <a:t>is</a:t>
            </a:r>
            <a:r>
              <a:rPr lang="it-IT" sz="2000" dirty="0"/>
              <a:t> set by the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Users must be </a:t>
            </a:r>
            <a:r>
              <a:rPr lang="it-IT" sz="2000" dirty="0" err="1"/>
              <a:t>notified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are no </a:t>
            </a:r>
            <a:r>
              <a:rPr lang="it-IT" sz="2000" dirty="0" err="1"/>
              <a:t>measurements</a:t>
            </a:r>
            <a:r>
              <a:rPr lang="it-IT" sz="2000" dirty="0"/>
              <a:t> </a:t>
            </a:r>
            <a:r>
              <a:rPr lang="it-IT" sz="2000" dirty="0" err="1"/>
              <a:t>taken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 location, or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measurements</a:t>
            </a:r>
            <a:r>
              <a:rPr lang="it-IT" sz="2000" dirty="0"/>
              <a:t> are </a:t>
            </a:r>
            <a:r>
              <a:rPr lang="it-IT" sz="2000" dirty="0" err="1"/>
              <a:t>too</a:t>
            </a:r>
            <a:r>
              <a:rPr lang="it-IT" sz="2000" dirty="0"/>
              <a:t> </a:t>
            </a:r>
            <a:r>
              <a:rPr lang="it-IT" sz="2000" dirty="0" err="1"/>
              <a:t>old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9" name="Immagine 8" descr="Immagine che contiene cerchio, nero, schermata&#10;&#10;Descrizione generata automaticamente">
            <a:extLst>
              <a:ext uri="{FF2B5EF4-FFF2-40B4-BE49-F238E27FC236}">
                <a16:creationId xmlns:a16="http://schemas.microsoft.com/office/drawing/2014/main" id="{52C926C0-4002-496B-86C8-D89FE4795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1" y="709274"/>
            <a:ext cx="375407" cy="584220"/>
          </a:xfrm>
          <a:prstGeom prst="rect">
            <a:avLst/>
          </a:prstGeom>
        </p:spPr>
      </p:pic>
      <p:pic>
        <p:nvPicPr>
          <p:cNvPr id="11" name="Immagine 10" descr="Immagine che contiene cerchio, nero, schermata&#10;&#10;Descrizione generata automaticamente">
            <a:extLst>
              <a:ext uri="{FF2B5EF4-FFF2-40B4-BE49-F238E27FC236}">
                <a16:creationId xmlns:a16="http://schemas.microsoft.com/office/drawing/2014/main" id="{32FF8DFE-EB6B-4285-9D1A-925C3D0F9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11" y="589319"/>
            <a:ext cx="1039578" cy="161782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FEA3851-CCC5-4E06-91AE-975D9167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484C34D-ED02-4C55-AB22-8A48ABF8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31" y="122173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Requirements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29919A9-F3C2-48AB-835F-84E27CC01164}"/>
              </a:ext>
            </a:extLst>
          </p:cNvPr>
          <p:cNvSpPr txBox="1">
            <a:spLocks/>
          </p:cNvSpPr>
          <p:nvPr/>
        </p:nvSpPr>
        <p:spPr>
          <a:xfrm>
            <a:off x="1074818" y="722937"/>
            <a:ext cx="5021182" cy="675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Measurements Map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0C7CEF-3DBB-4380-BEEF-C39CC1EB474D}"/>
              </a:ext>
            </a:extLst>
          </p:cNvPr>
          <p:cNvSpPr txBox="1"/>
          <p:nvPr/>
        </p:nvSpPr>
        <p:spPr>
          <a:xfrm>
            <a:off x="444831" y="2309566"/>
            <a:ext cx="9264777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Map </a:t>
            </a:r>
            <a:r>
              <a:rPr lang="it-IT" sz="2000" dirty="0" err="1"/>
              <a:t>keeps</a:t>
            </a:r>
            <a:r>
              <a:rPr lang="it-IT" sz="2000" dirty="0"/>
              <a:t> track of user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One </a:t>
            </a:r>
            <a:r>
              <a:rPr lang="it-IT" sz="2000" dirty="0" err="1"/>
              <a:t>map</a:t>
            </a:r>
            <a:r>
              <a:rPr lang="it-IT" sz="2000" dirty="0"/>
              <a:t> overlay per </a:t>
            </a:r>
            <a:r>
              <a:rPr lang="it-IT" sz="2000" dirty="0" err="1"/>
              <a:t>measurement</a:t>
            </a:r>
            <a:r>
              <a:rPr lang="it-IT" sz="2000" dirty="0"/>
              <a:t> </a:t>
            </a:r>
            <a:r>
              <a:rPr lang="it-IT" sz="2000" dirty="0" err="1"/>
              <a:t>type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Overlays must divide </a:t>
            </a:r>
            <a:r>
              <a:rPr lang="it-IT" sz="2000" dirty="0" err="1"/>
              <a:t>map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areas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neither</a:t>
            </a:r>
            <a:r>
              <a:rPr lang="it-IT" sz="2000" dirty="0"/>
              <a:t> </a:t>
            </a:r>
            <a:r>
              <a:rPr lang="it-IT" sz="2000" dirty="0" err="1"/>
              <a:t>overlap</a:t>
            </a:r>
            <a:r>
              <a:rPr lang="it-IT" sz="2000" dirty="0"/>
              <a:t> or </a:t>
            </a:r>
            <a:r>
              <a:rPr lang="it-IT" sz="2000" dirty="0" err="1"/>
              <a:t>leave</a:t>
            </a:r>
            <a:r>
              <a:rPr lang="it-IT" sz="2000" dirty="0"/>
              <a:t>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Overlays </a:t>
            </a:r>
            <a:r>
              <a:rPr lang="it-IT" sz="2000" dirty="0" err="1"/>
              <a:t>paint</a:t>
            </a:r>
            <a:r>
              <a:rPr lang="it-IT" sz="2000" dirty="0"/>
              <a:t> </a:t>
            </a:r>
            <a:r>
              <a:rPr lang="it-IT" sz="2000" dirty="0" err="1"/>
              <a:t>areas</a:t>
            </a:r>
            <a:r>
              <a:rPr lang="it-IT" sz="2000" dirty="0"/>
              <a:t> with a </a:t>
            </a:r>
            <a:r>
              <a:rPr lang="it-IT" sz="2000" dirty="0" err="1"/>
              <a:t>colour</a:t>
            </a:r>
            <a:r>
              <a:rPr lang="it-IT" sz="2000" dirty="0"/>
              <a:t> </a:t>
            </a:r>
            <a:r>
              <a:rPr lang="it-IT" sz="2000" dirty="0" err="1"/>
              <a:t>representing</a:t>
            </a:r>
            <a:r>
              <a:rPr lang="it-IT" sz="2000" dirty="0"/>
              <a:t> </a:t>
            </a:r>
            <a:r>
              <a:rPr lang="it-IT" sz="2000" dirty="0" err="1"/>
              <a:t>average</a:t>
            </a:r>
            <a:r>
              <a:rPr lang="it-IT" sz="2000" dirty="0"/>
              <a:t> </a:t>
            </a:r>
            <a:r>
              <a:rPr lang="it-IT" sz="2000" dirty="0" err="1"/>
              <a:t>quality</a:t>
            </a:r>
            <a:r>
              <a:rPr lang="it-IT" sz="2000" dirty="0"/>
              <a:t> of last X </a:t>
            </a:r>
            <a:r>
              <a:rPr lang="it-IT" sz="2000" dirty="0" err="1"/>
              <a:t>measurements</a:t>
            </a:r>
            <a:r>
              <a:rPr lang="it-IT" sz="2000" dirty="0"/>
              <a:t> </a:t>
            </a:r>
            <a:r>
              <a:rPr lang="it-IT" sz="2000" dirty="0" err="1"/>
              <a:t>taken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, </a:t>
            </a:r>
            <a:r>
              <a:rPr lang="it-IT" sz="2000" dirty="0" err="1"/>
              <a:t>where</a:t>
            </a:r>
            <a:r>
              <a:rPr lang="it-IT" sz="2000" dirty="0"/>
              <a:t> X </a:t>
            </a:r>
            <a:r>
              <a:rPr lang="it-IT" sz="2000" dirty="0" err="1"/>
              <a:t>is</a:t>
            </a:r>
            <a:r>
              <a:rPr lang="it-IT" sz="2000" dirty="0"/>
              <a:t> set by the user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Users must be </a:t>
            </a:r>
            <a:r>
              <a:rPr lang="it-IT" sz="2000" dirty="0" err="1"/>
              <a:t>notified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are no </a:t>
            </a:r>
            <a:r>
              <a:rPr lang="it-IT" sz="2000" dirty="0" err="1"/>
              <a:t>measurements</a:t>
            </a:r>
            <a:r>
              <a:rPr lang="it-IT" sz="2000" dirty="0"/>
              <a:t> </a:t>
            </a:r>
            <a:r>
              <a:rPr lang="it-IT" sz="2000" dirty="0" err="1"/>
              <a:t>taken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 location, or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measurements</a:t>
            </a:r>
            <a:r>
              <a:rPr lang="it-IT" sz="2000" dirty="0"/>
              <a:t> are </a:t>
            </a:r>
            <a:r>
              <a:rPr lang="it-IT" sz="2000" dirty="0" err="1"/>
              <a:t>too</a:t>
            </a:r>
            <a:r>
              <a:rPr lang="it-IT" sz="2000" dirty="0"/>
              <a:t> </a:t>
            </a:r>
            <a:r>
              <a:rPr lang="it-IT" sz="2000" dirty="0" err="1"/>
              <a:t>old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10" name="Immagine 9" descr="Immagine che contiene Elementi grafici, grafica, design&#10;&#10;Descrizione generata automaticamente">
            <a:extLst>
              <a:ext uri="{FF2B5EF4-FFF2-40B4-BE49-F238E27FC236}">
                <a16:creationId xmlns:a16="http://schemas.microsoft.com/office/drawing/2014/main" id="{F46FC61E-8201-4F03-8E4F-5291C197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" y="563627"/>
            <a:ext cx="993913" cy="993913"/>
          </a:xfrm>
          <a:prstGeom prst="rect">
            <a:avLst/>
          </a:prstGeom>
        </p:spPr>
      </p:pic>
      <p:pic>
        <p:nvPicPr>
          <p:cNvPr id="11" name="Immagine 10" descr="Immagine che contiene Elementi grafici, grafica, design&#10;&#10;Descrizione generata automaticamente">
            <a:extLst>
              <a:ext uri="{FF2B5EF4-FFF2-40B4-BE49-F238E27FC236}">
                <a16:creationId xmlns:a16="http://schemas.microsoft.com/office/drawing/2014/main" id="{6777E842-D89C-4E63-B4A0-5F6CA98D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226" y="165559"/>
            <a:ext cx="2144007" cy="2144007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2601C5-4A59-459B-A01B-2A887794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3F93092-7F5F-43E4-81A0-4894BD22A445}"/>
              </a:ext>
            </a:extLst>
          </p:cNvPr>
          <p:cNvSpPr/>
          <p:nvPr/>
        </p:nvSpPr>
        <p:spPr>
          <a:xfrm>
            <a:off x="2356702" y="3683522"/>
            <a:ext cx="8220172" cy="77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9F9CF7A-EDEF-4377-877F-88BE0E74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007" y="2836831"/>
            <a:ext cx="7825985" cy="675294"/>
          </a:xfrm>
        </p:spPr>
        <p:txBody>
          <a:bodyPr>
            <a:noAutofit/>
          </a:bodyPr>
          <a:lstStyle/>
          <a:p>
            <a:r>
              <a:rPr lang="it-IT" sz="4000" dirty="0"/>
              <a:t>Improved Application Features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007A60-AA68-4C62-8B03-886D6C3F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>
            <a:extLst>
              <a:ext uri="{FF2B5EF4-FFF2-40B4-BE49-F238E27FC236}">
                <a16:creationId xmlns:a16="http://schemas.microsoft.com/office/drawing/2014/main" id="{6E2659BC-AF07-47D2-AAA3-7C929C5C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2" y="1365069"/>
            <a:ext cx="726346" cy="726346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49254F70-C709-4A84-A19E-21631D78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31" y="122173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Improved Application Features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3C6F30-7E59-48B8-BD24-47186CCCCC91}"/>
              </a:ext>
            </a:extLst>
          </p:cNvPr>
          <p:cNvSpPr txBox="1"/>
          <p:nvPr/>
        </p:nvSpPr>
        <p:spPr>
          <a:xfrm>
            <a:off x="1100139" y="1275825"/>
            <a:ext cx="392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Online and Offline </a:t>
            </a:r>
            <a:r>
              <a:rPr lang="it-IT" sz="2400" b="1" dirty="0" err="1"/>
              <a:t>Modes</a:t>
            </a:r>
            <a:endParaRPr lang="it-IT" sz="2400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71C9A46-3725-4086-BA32-E25BD5D3E64D}"/>
              </a:ext>
            </a:extLst>
          </p:cNvPr>
          <p:cNvSpPr txBox="1"/>
          <p:nvPr/>
        </p:nvSpPr>
        <p:spPr>
          <a:xfrm>
            <a:off x="1058382" y="1686813"/>
            <a:ext cx="691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Measurements can be </a:t>
            </a:r>
            <a:r>
              <a:rPr lang="it-IT" dirty="0" err="1"/>
              <a:t>sent</a:t>
            </a:r>
            <a:r>
              <a:rPr lang="it-IT" dirty="0"/>
              <a:t> on a back-end server </a:t>
            </a:r>
            <a:r>
              <a:rPr lang="it-IT" dirty="0" err="1"/>
              <a:t>shared</a:t>
            </a:r>
            <a:r>
              <a:rPr lang="it-IT" dirty="0"/>
              <a:t> by clients, and </a:t>
            </a:r>
            <a:r>
              <a:rPr lang="it-IT" dirty="0" err="1"/>
              <a:t>map</a:t>
            </a:r>
            <a:r>
              <a:rPr lang="it-IT" dirty="0"/>
              <a:t> can merge offline and online data to </a:t>
            </a:r>
            <a:r>
              <a:rPr lang="it-IT" dirty="0" err="1"/>
              <a:t>paint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dirty="0"/>
              <a:t> 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29F0FF51-D9AC-4DBA-94DD-2D39BE1D7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96221">
            <a:off x="327916" y="2894260"/>
            <a:ext cx="605139" cy="605139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7B15A06-DEF5-4229-A681-342D897FF7FC}"/>
              </a:ext>
            </a:extLst>
          </p:cNvPr>
          <p:cNvSpPr txBox="1"/>
          <p:nvPr/>
        </p:nvSpPr>
        <p:spPr>
          <a:xfrm>
            <a:off x="1058382" y="2768931"/>
            <a:ext cx="433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Fine-</a:t>
            </a:r>
            <a:r>
              <a:rPr lang="it-IT" sz="2400" b="1" dirty="0" err="1"/>
              <a:t>grained</a:t>
            </a:r>
            <a:r>
              <a:rPr lang="it-IT" sz="2400" b="1" dirty="0"/>
              <a:t> </a:t>
            </a:r>
            <a:r>
              <a:rPr lang="it-IT" sz="2400" b="1" dirty="0" err="1"/>
              <a:t>Map</a:t>
            </a:r>
            <a:r>
              <a:rPr lang="it-IT" sz="2400" b="1" dirty="0"/>
              <a:t> Area size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0B373E4-2986-4DAD-B7D2-C82A57D52A48}"/>
              </a:ext>
            </a:extLst>
          </p:cNvPr>
          <p:cNvSpPr txBox="1"/>
          <p:nvPr/>
        </p:nvSpPr>
        <p:spPr>
          <a:xfrm>
            <a:off x="1008358" y="3230596"/>
            <a:ext cx="691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Areas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size </a:t>
            </a:r>
            <a:r>
              <a:rPr lang="it-IT" dirty="0" err="1"/>
              <a:t>when</a:t>
            </a:r>
            <a:r>
              <a:rPr lang="it-IT" dirty="0"/>
              <a:t> user zooms in and out on the </a:t>
            </a:r>
            <a:r>
              <a:rPr lang="it-IT" dirty="0" err="1"/>
              <a:t>map</a:t>
            </a:r>
            <a:endParaRPr lang="it-IT" dirty="0"/>
          </a:p>
        </p:txBody>
      </p:sp>
      <p:pic>
        <p:nvPicPr>
          <p:cNvPr id="5" name="Immagine 4" descr="Immagine che contiene cerchio, nero&#10;&#10;Descrizione generata automaticamente">
            <a:extLst>
              <a:ext uri="{FF2B5EF4-FFF2-40B4-BE49-F238E27FC236}">
                <a16:creationId xmlns:a16="http://schemas.microsoft.com/office/drawing/2014/main" id="{256D0C47-7902-4D0B-9A71-074AB6D9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7" y="4243867"/>
            <a:ext cx="530792" cy="50702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19B83A-9325-484E-AF9A-7DF737086841}"/>
              </a:ext>
            </a:extLst>
          </p:cNvPr>
          <p:cNvSpPr txBox="1"/>
          <p:nvPr/>
        </p:nvSpPr>
        <p:spPr>
          <a:xfrm>
            <a:off x="1100139" y="4088385"/>
            <a:ext cx="433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Location </a:t>
            </a:r>
            <a:r>
              <a:rPr lang="it-IT" sz="2400" b="1" dirty="0" err="1"/>
              <a:t>search</a:t>
            </a:r>
            <a:r>
              <a:rPr lang="it-IT" sz="2400" b="1" dirty="0"/>
              <a:t> bar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07BE8F2-84D4-429C-8FD1-9A8A9E71612A}"/>
              </a:ext>
            </a:extLst>
          </p:cNvPr>
          <p:cNvSpPr txBox="1"/>
          <p:nvPr/>
        </p:nvSpPr>
        <p:spPr>
          <a:xfrm>
            <a:off x="1100139" y="4497380"/>
            <a:ext cx="691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Users can navigate to a </a:t>
            </a:r>
            <a:r>
              <a:rPr lang="it-IT" dirty="0" err="1"/>
              <a:t>specific</a:t>
            </a:r>
            <a:r>
              <a:rPr lang="it-IT" dirty="0"/>
              <a:t> location on the </a:t>
            </a:r>
            <a:r>
              <a:rPr lang="it-IT" dirty="0" err="1"/>
              <a:t>map</a:t>
            </a:r>
            <a:endParaRPr lang="it-IT" dirty="0"/>
          </a:p>
        </p:txBody>
      </p:sp>
      <p:pic>
        <p:nvPicPr>
          <p:cNvPr id="7" name="Immagine 6" descr="Immagine che contiene nero, schermata, bianco e nero, cerchio&#10;&#10;Descrizione generata automaticamente">
            <a:extLst>
              <a:ext uri="{FF2B5EF4-FFF2-40B4-BE49-F238E27FC236}">
                <a16:creationId xmlns:a16="http://schemas.microsoft.com/office/drawing/2014/main" id="{7D3D2C72-F880-4F6C-91DF-C44ADD2FF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4" y="5367323"/>
            <a:ext cx="978617" cy="79368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C1161E-25D9-49DE-AD92-A5677A8764EC}"/>
              </a:ext>
            </a:extLst>
          </p:cNvPr>
          <p:cNvSpPr txBox="1"/>
          <p:nvPr/>
        </p:nvSpPr>
        <p:spPr>
          <a:xfrm>
            <a:off x="1100138" y="5275707"/>
            <a:ext cx="74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Background </a:t>
            </a:r>
            <a:r>
              <a:rPr lang="it-IT" sz="2400" b="1" dirty="0" err="1"/>
              <a:t>measurements</a:t>
            </a:r>
            <a:r>
              <a:rPr lang="it-IT" sz="2400" b="1" dirty="0"/>
              <a:t> service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AE36EBE-7934-425D-967A-255462592F5E}"/>
              </a:ext>
            </a:extLst>
          </p:cNvPr>
          <p:cNvSpPr txBox="1"/>
          <p:nvPr/>
        </p:nvSpPr>
        <p:spPr>
          <a:xfrm>
            <a:off x="1058382" y="5683985"/>
            <a:ext cx="691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Background </a:t>
            </a:r>
            <a:r>
              <a:rPr lang="it-IT" dirty="0" err="1"/>
              <a:t>measurements</a:t>
            </a:r>
            <a:r>
              <a:rPr lang="it-IT" dirty="0"/>
              <a:t> are </a:t>
            </a:r>
            <a:r>
              <a:rPr lang="it-IT" dirty="0" err="1"/>
              <a:t>performed</a:t>
            </a:r>
            <a:r>
              <a:rPr lang="it-IT" dirty="0"/>
              <a:t> by a service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runs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app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closed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F272AF-1905-4ECD-AA34-47F1D778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3F93092-7F5F-43E4-81A0-4894BD22A445}"/>
              </a:ext>
            </a:extLst>
          </p:cNvPr>
          <p:cNvSpPr/>
          <p:nvPr/>
        </p:nvSpPr>
        <p:spPr>
          <a:xfrm>
            <a:off x="2356702" y="3683522"/>
            <a:ext cx="8220172" cy="77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9F9CF7A-EDEF-4377-877F-88BE0E74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05" y="2836831"/>
            <a:ext cx="8638873" cy="675294"/>
          </a:xfrm>
        </p:spPr>
        <p:txBody>
          <a:bodyPr>
            <a:noAutofit/>
          </a:bodyPr>
          <a:lstStyle/>
          <a:p>
            <a:r>
              <a:rPr lang="it-IT" sz="4000" dirty="0"/>
              <a:t>Application </a:t>
            </a:r>
            <a:r>
              <a:rPr lang="it-IT" sz="4000" dirty="0" err="1"/>
              <a:t>architecture</a:t>
            </a:r>
            <a:endParaRPr lang="it-IT" sz="40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23B003F-48F5-44CE-8D09-24500331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7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>
            <a:extLst>
              <a:ext uri="{FF2B5EF4-FFF2-40B4-BE49-F238E27FC236}">
                <a16:creationId xmlns:a16="http://schemas.microsoft.com/office/drawing/2014/main" id="{D91E3D31-0278-45F2-9D79-1DE0E39E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31" y="122173"/>
            <a:ext cx="5021182" cy="481142"/>
          </a:xfrm>
        </p:spPr>
        <p:txBody>
          <a:bodyPr>
            <a:noAutofit/>
          </a:bodyPr>
          <a:lstStyle/>
          <a:p>
            <a:r>
              <a:rPr lang="it-IT" sz="2000" b="0" i="1" dirty="0"/>
              <a:t>Application</a:t>
            </a:r>
            <a:r>
              <a:rPr lang="it-IT" sz="2000" i="1" dirty="0"/>
              <a:t> </a:t>
            </a:r>
            <a:r>
              <a:rPr lang="it-IT" sz="2000" b="0" i="1" dirty="0"/>
              <a:t>Architecture</a:t>
            </a:r>
          </a:p>
        </p:txBody>
      </p:sp>
      <p:pic>
        <p:nvPicPr>
          <p:cNvPr id="36" name="Immagine 35" descr="Immagine che contiene schermata, testo, design&#10;&#10;Descrizione generata automaticamente">
            <a:extLst>
              <a:ext uri="{FF2B5EF4-FFF2-40B4-BE49-F238E27FC236}">
                <a16:creationId xmlns:a16="http://schemas.microsoft.com/office/drawing/2014/main" id="{057EA6E6-2D0D-4151-9743-CB2EBFA58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8" y="894945"/>
            <a:ext cx="10106977" cy="5739319"/>
          </a:xfrm>
          <a:prstGeom prst="rect">
            <a:avLst/>
          </a:prstGeom>
        </p:spPr>
      </p:pic>
      <p:sp>
        <p:nvSpPr>
          <p:cNvPr id="38" name="Segnaposto numero diapositiva 37">
            <a:extLst>
              <a:ext uri="{FF2B5EF4-FFF2-40B4-BE49-F238E27FC236}">
                <a16:creationId xmlns:a16="http://schemas.microsoft.com/office/drawing/2014/main" id="{1B925AB9-7373-456F-AE4B-0E3DB300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240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1032</Words>
  <Application>Microsoft Office PowerPoint</Application>
  <PresentationFormat>Widescreen</PresentationFormat>
  <Paragraphs>158</Paragraphs>
  <Slides>21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GestaltVTI</vt:lpstr>
      <vt:lpstr>Signal Doctor</vt:lpstr>
      <vt:lpstr>Introduction</vt:lpstr>
      <vt:lpstr>Application Requirements</vt:lpstr>
      <vt:lpstr>Application Requirements</vt:lpstr>
      <vt:lpstr>Application Requirements</vt:lpstr>
      <vt:lpstr>Improved Application Features</vt:lpstr>
      <vt:lpstr>Improved Application Features</vt:lpstr>
      <vt:lpstr>Application architecture</vt:lpstr>
      <vt:lpstr>Application Architecture</vt:lpstr>
      <vt:lpstr>Application Design &amp; Implementations</vt:lpstr>
      <vt:lpstr>Application Design and Implementations</vt:lpstr>
      <vt:lpstr>Application Design and Implementations</vt:lpstr>
      <vt:lpstr>Measurements Map with Fine-grained areas </vt:lpstr>
      <vt:lpstr>Application Design and Implementations</vt:lpstr>
      <vt:lpstr>Application Design and Implementations</vt:lpstr>
      <vt:lpstr>Application Design and Implementations</vt:lpstr>
      <vt:lpstr>Application Design and Implementations</vt:lpstr>
      <vt:lpstr>Application Design and Implementations</vt:lpstr>
      <vt:lpstr>Application Design and Implementations</vt:lpstr>
      <vt:lpstr>Application Design and Implementations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Doctor</dc:title>
  <dc:creator>Michele</dc:creator>
  <cp:lastModifiedBy>Michele</cp:lastModifiedBy>
  <cp:revision>23</cp:revision>
  <dcterms:created xsi:type="dcterms:W3CDTF">2024-02-12T17:03:28Z</dcterms:created>
  <dcterms:modified xsi:type="dcterms:W3CDTF">2025-07-30T10:01:37Z</dcterms:modified>
</cp:coreProperties>
</file>