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1" r:id="rId5"/>
    <p:sldId id="262" r:id="rId6"/>
    <p:sldId id="263" r:id="rId7"/>
    <p:sldId id="269" r:id="rId8"/>
    <p:sldId id="265" r:id="rId9"/>
    <p:sldId id="266" r:id="rId10"/>
    <p:sldId id="267" r:id="rId11"/>
  </p:sldIdLst>
  <p:sldSz cx="9144000" cy="5143500" type="screen16x9"/>
  <p:notesSz cx="6858000" cy="9144000"/>
  <p:embeddedFontLst>
    <p:embeddedFont>
      <p:font typeface="Old Standard TT" panose="020B060402020202020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4b0048e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4b0048e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4b0048e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4b0048e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4b0048ee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4b0048e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home.teletu.it/webstorymaiorano/le%20pagine/e_mail.htm" TargetMode="External"/><Relationship Id="rId5" Type="http://schemas.openxmlformats.org/officeDocument/2006/relationships/hyperlink" Target="http://home.teletu.it/webstorymaiorano/le%20pagine/ftp.htm" TargetMode="External"/><Relationship Id="rId4" Type="http://schemas.openxmlformats.org/officeDocument/2006/relationships/hyperlink" Target="http://home.teletu.it/webstorymaiorano/le%20pagine/tcp_ip.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531090" y="1752599"/>
            <a:ext cx="5991928" cy="7490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dirty="0"/>
              <a:t>LA STORIA DEL WEB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Shape 111"/>
        <p:cNvGrpSpPr/>
        <p:nvPr/>
      </p:nvGrpSpPr>
      <p:grpSpPr>
        <a:xfrm>
          <a:off x="0" y="0"/>
          <a:ext cx="0" cy="0"/>
          <a:chOff x="0" y="0"/>
          <a:chExt cx="0" cy="0"/>
        </a:xfrm>
      </p:grpSpPr>
      <p:sp>
        <p:nvSpPr>
          <p:cNvPr id="2" name="CasellaDiTesto 1"/>
          <p:cNvSpPr txBox="1"/>
          <p:nvPr/>
        </p:nvSpPr>
        <p:spPr>
          <a:xfrm>
            <a:off x="110835" y="0"/>
            <a:ext cx="2715492" cy="923330"/>
          </a:xfrm>
          <a:prstGeom prst="rect">
            <a:avLst/>
          </a:prstGeom>
          <a:noFill/>
        </p:spPr>
        <p:txBody>
          <a:bodyPr wrap="square" rtlCol="0">
            <a:spAutoFit/>
          </a:bodyPr>
          <a:lstStyle/>
          <a:p>
            <a:r>
              <a:rPr lang="it-IT" sz="5400" dirty="0" smtClean="0">
                <a:latin typeface="Old Standard TT" panose="020B0604020202020204" charset="0"/>
              </a:rPr>
              <a:t>TCP/IP</a:t>
            </a:r>
            <a:endParaRPr lang="it-IT" sz="5400" dirty="0">
              <a:latin typeface="Old Standard TT" panose="020B0604020202020204" charset="0"/>
            </a:endParaRPr>
          </a:p>
        </p:txBody>
      </p:sp>
      <p:sp>
        <p:nvSpPr>
          <p:cNvPr id="3" name="CasellaDiTesto 2"/>
          <p:cNvSpPr txBox="1"/>
          <p:nvPr/>
        </p:nvSpPr>
        <p:spPr>
          <a:xfrm>
            <a:off x="110835" y="1371600"/>
            <a:ext cx="4107873" cy="3539430"/>
          </a:xfrm>
          <a:prstGeom prst="rect">
            <a:avLst/>
          </a:prstGeom>
          <a:noFill/>
        </p:spPr>
        <p:txBody>
          <a:bodyPr wrap="square" rtlCol="0">
            <a:spAutoFit/>
          </a:bodyPr>
          <a:lstStyle/>
          <a:p>
            <a:r>
              <a:rPr lang="it-IT" dirty="0">
                <a:latin typeface="Old Standard TT" panose="020B0604020202020204" charset="0"/>
              </a:rPr>
              <a:t>IP: rappresentato da un numero (composto da quattro blocchi numerici), che stabilisce con esattezza il dispositivo elettronico collegato alla rete e fornisce l’indirizzo di destinazione dei dati che quest’ultimo </a:t>
            </a:r>
            <a:r>
              <a:rPr lang="it-IT" dirty="0" smtClean="0">
                <a:latin typeface="Old Standard TT" panose="020B0604020202020204" charset="0"/>
              </a:rPr>
              <a:t>riceve</a:t>
            </a:r>
          </a:p>
          <a:p>
            <a:endParaRPr lang="it-IT" dirty="0">
              <a:latin typeface="Old Standard TT" panose="020B0604020202020204" charset="0"/>
            </a:endParaRPr>
          </a:p>
          <a:p>
            <a:r>
              <a:rPr lang="it-IT" dirty="0" smtClean="0">
                <a:latin typeface="Old Standard TT" panose="020B0604020202020204" charset="0"/>
              </a:rPr>
              <a:t>TCP</a:t>
            </a:r>
            <a:r>
              <a:rPr lang="it-IT" dirty="0">
                <a:latin typeface="Old Standard TT" panose="020B0604020202020204" charset="0"/>
              </a:rPr>
              <a:t>: gestisce l’organizzazione dei dati e il controllo della trasmissione degli stessi. Ridimensiona la grandezza dei dati da inviare, spezzettandoli in pacchetti più piccoli. Questi vengono poi ricomposti nel momento in cui arrivano al computer di destinazione</a:t>
            </a:r>
            <a:r>
              <a:rPr lang="it-IT" dirty="0" smtClean="0">
                <a:latin typeface="Old Standard TT" panose="020B0604020202020204" charset="0"/>
              </a:rPr>
              <a:t>.</a:t>
            </a:r>
          </a:p>
          <a:p>
            <a:endParaRPr lang="it-IT" dirty="0">
              <a:latin typeface="Old Standard TT" panose="020B0604020202020204" charset="0"/>
            </a:endParaRPr>
          </a:p>
          <a:p>
            <a:r>
              <a:rPr lang="it-IT" dirty="0">
                <a:latin typeface="Old Standard TT" panose="020B0604020202020204" charset="0"/>
              </a:rPr>
              <a:t>Per spostare i pacchetti di dati il protocollo TCP ha bisogno delle informazioni fornite dal protocollo I.P.</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708" y="595745"/>
            <a:ext cx="4925292" cy="40302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0" y="0"/>
            <a:ext cx="3840900" cy="19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dirty="0">
                <a:solidFill>
                  <a:schemeClr val="tx1"/>
                </a:solidFill>
              </a:rPr>
              <a:t>ARPANET</a:t>
            </a:r>
            <a:r>
              <a:rPr lang="it" dirty="0"/>
              <a:t> </a:t>
            </a:r>
            <a:endParaRPr dirty="0"/>
          </a:p>
        </p:txBody>
      </p:sp>
      <p:sp>
        <p:nvSpPr>
          <p:cNvPr id="65" name="Google Shape;65;p14"/>
          <p:cNvSpPr txBox="1"/>
          <p:nvPr/>
        </p:nvSpPr>
        <p:spPr>
          <a:xfrm>
            <a:off x="4378025" y="214875"/>
            <a:ext cx="4566000" cy="46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dirty="0">
                <a:latin typeface="Old Standard TT"/>
                <a:ea typeface="Old Standard TT"/>
                <a:cs typeface="Old Standard TT"/>
                <a:sym typeface="Old Standard TT"/>
              </a:rPr>
              <a:t>Nel 1968 nacque la prima rete telematica in America per applicazioni militari chiamata ARPA(Advance Research Project Agency).</a:t>
            </a:r>
            <a:endParaRPr sz="1700" dirty="0">
              <a:latin typeface="Old Standard TT"/>
              <a:ea typeface="Old Standard TT"/>
              <a:cs typeface="Old Standard TT"/>
              <a:sym typeface="Old Standard TT"/>
            </a:endParaRPr>
          </a:p>
          <a:p>
            <a:pPr marL="0" lvl="0" indent="0" algn="l" rtl="0">
              <a:spcBef>
                <a:spcPts val="0"/>
              </a:spcBef>
              <a:spcAft>
                <a:spcPts val="0"/>
              </a:spcAft>
              <a:buNone/>
            </a:pPr>
            <a:endParaRPr sz="1700" dirty="0">
              <a:latin typeface="Old Standard TT"/>
              <a:ea typeface="Old Standard TT"/>
              <a:cs typeface="Old Standard TT"/>
              <a:sym typeface="Old Standard TT"/>
            </a:endParaRPr>
          </a:p>
          <a:p>
            <a:pPr marL="0" lvl="0" indent="0" algn="l" rtl="0">
              <a:spcBef>
                <a:spcPts val="0"/>
              </a:spcBef>
              <a:spcAft>
                <a:spcPts val="0"/>
              </a:spcAft>
              <a:buNone/>
            </a:pPr>
            <a:r>
              <a:rPr lang="it" sz="1700" dirty="0">
                <a:latin typeface="Old Standard TT"/>
                <a:ea typeface="Old Standard TT"/>
                <a:cs typeface="Old Standard TT"/>
                <a:sym typeface="Old Standard TT"/>
              </a:rPr>
              <a:t>Nel 1969 ARPA prese il nome di ARPANET. La prima rete per lo scambio di dati in un’area geografica molto ampia. </a:t>
            </a: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r>
              <a:rPr lang="it" sz="1700" dirty="0">
                <a:latin typeface="Old Standard TT"/>
                <a:ea typeface="Old Standard TT"/>
                <a:cs typeface="Old Standard TT"/>
                <a:sym typeface="Old Standard TT"/>
              </a:rPr>
              <a:t>ArpaNet nacque per diventare una rete indistruttibile, capace di continuare a lavorare anche in condizioni estreme, ad esempio una guerra nucleare. </a:t>
            </a:r>
            <a:endParaRPr sz="1700" dirty="0">
              <a:latin typeface="Old Standard TT"/>
              <a:ea typeface="Old Standard TT"/>
              <a:cs typeface="Old Standard TT"/>
              <a:sym typeface="Old Standard TT"/>
            </a:endParaRPr>
          </a:p>
          <a:p>
            <a:pPr marL="0" lvl="0" indent="0" algn="l" rtl="0">
              <a:spcBef>
                <a:spcPts val="0"/>
              </a:spcBef>
              <a:spcAft>
                <a:spcPts val="0"/>
              </a:spcAft>
              <a:buNone/>
            </a:pPr>
            <a:r>
              <a:rPr lang="it" sz="1700" dirty="0">
                <a:latin typeface="Old Standard TT"/>
                <a:ea typeface="Old Standard TT"/>
                <a:cs typeface="Old Standard TT"/>
                <a:sym typeface="Old Standard TT"/>
              </a:rPr>
              <a:t>Venne utilizzata all’inizio come dall’immagine alla sinistra da 4 Università.</a:t>
            </a:r>
            <a:endParaRPr sz="1700" dirty="0">
              <a:latin typeface="Old Standard TT"/>
              <a:ea typeface="Old Standard TT"/>
              <a:cs typeface="Old Standard TT"/>
              <a:sym typeface="Old Standard TT"/>
            </a:endParaRPr>
          </a:p>
        </p:txBody>
      </p:sp>
      <p:pic>
        <p:nvPicPr>
          <p:cNvPr id="66" name="Google Shape;66;p14"/>
          <p:cNvPicPr preferRelativeResize="0"/>
          <p:nvPr/>
        </p:nvPicPr>
        <p:blipFill>
          <a:blip r:embed="rId3">
            <a:alphaModFix/>
          </a:blip>
          <a:stretch>
            <a:fillRect/>
          </a:stretch>
        </p:blipFill>
        <p:spPr>
          <a:xfrm>
            <a:off x="114300" y="1907100"/>
            <a:ext cx="4073225" cy="25059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5"/>
          <p:cNvSpPr/>
          <p:nvPr/>
        </p:nvSpPr>
        <p:spPr>
          <a:xfrm>
            <a:off x="644625" y="0"/>
            <a:ext cx="510300" cy="51435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1316100" y="275250"/>
            <a:ext cx="7493700" cy="45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dirty="0">
                <a:solidFill>
                  <a:srgbClr val="FFFFFF"/>
                </a:solidFill>
                <a:latin typeface="Old Standard TT" panose="020B0604020202020204" charset="0"/>
              </a:rPr>
              <a:t>La rete Arpanet cresce a vista d'occhio basandosi su un sistema di protocolli, </a:t>
            </a:r>
            <a:r>
              <a:rPr lang="it" sz="1700" i="1" dirty="0">
                <a:solidFill>
                  <a:srgbClr val="FFFFFF"/>
                </a:solidFill>
                <a:uFill>
                  <a:noFill/>
                </a:uFill>
                <a:latin typeface="Old Standard TT" panose="020B0604020202020204" charset="0"/>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TCP/IP</a:t>
            </a:r>
            <a:r>
              <a:rPr lang="it" sz="1700" dirty="0">
                <a:solidFill>
                  <a:srgbClr val="FFFFFF"/>
                </a:solidFill>
                <a:latin typeface="Old Standard TT" panose="020B0604020202020204" charset="0"/>
              </a:rPr>
              <a:t> (Transmission Control Protocol/Internet Protocol), ancora oggi utilizzati, per rendere possibile lo scambio dei dati tra sistemi collegati. </a:t>
            </a:r>
            <a:endParaRPr sz="1700" dirty="0">
              <a:solidFill>
                <a:srgbClr val="FFFFFF"/>
              </a:solidFill>
              <a:latin typeface="Old Standard TT" panose="020B0604020202020204" charset="0"/>
            </a:endParaRPr>
          </a:p>
          <a:p>
            <a:pPr marL="0" lvl="0" indent="0" algn="l" rtl="0">
              <a:spcBef>
                <a:spcPts val="0"/>
              </a:spcBef>
              <a:spcAft>
                <a:spcPts val="0"/>
              </a:spcAft>
              <a:buNone/>
            </a:pPr>
            <a:endParaRPr sz="1700" dirty="0">
              <a:solidFill>
                <a:srgbClr val="FFFFFF"/>
              </a:solidFill>
              <a:latin typeface="Old Standard TT" panose="020B0604020202020204" charset="0"/>
            </a:endParaRPr>
          </a:p>
          <a:p>
            <a:pPr marL="0" lvl="0" indent="0" algn="l" rtl="0">
              <a:spcBef>
                <a:spcPts val="0"/>
              </a:spcBef>
              <a:spcAft>
                <a:spcPts val="0"/>
              </a:spcAft>
              <a:buNone/>
            </a:pPr>
            <a:endParaRPr sz="1700" dirty="0">
              <a:solidFill>
                <a:srgbClr val="FFFFFF"/>
              </a:solidFill>
              <a:latin typeface="Old Standard TT" panose="020B0604020202020204" charset="0"/>
            </a:endParaRPr>
          </a:p>
          <a:p>
            <a:pPr marL="0" lvl="0" indent="0" algn="l" rtl="0">
              <a:spcBef>
                <a:spcPts val="0"/>
              </a:spcBef>
              <a:spcAft>
                <a:spcPts val="0"/>
              </a:spcAft>
              <a:buNone/>
            </a:pPr>
            <a:r>
              <a:rPr lang="it" sz="1700" dirty="0">
                <a:solidFill>
                  <a:srgbClr val="FFFFFF"/>
                </a:solidFill>
                <a:latin typeface="Old Standard TT" panose="020B0604020202020204" charset="0"/>
              </a:rPr>
              <a:t>Successivamente  la rete viene utilizzata prevalentemente dalle Università. Queste ultime, capita l'importanza del mezzo messo a loro disposizione, lo sfruttano a pieno ritmo con l'ausilio del protocollo </a:t>
            </a:r>
            <a:r>
              <a:rPr lang="it" sz="1700" dirty="0">
                <a:solidFill>
                  <a:srgbClr val="FFFFFF"/>
                </a:solidFill>
                <a:uFill>
                  <a:noFill/>
                </a:uFill>
                <a:latin typeface="Old Standard TT" panose="020B0604020202020204" charset="0"/>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FTP</a:t>
            </a:r>
            <a:r>
              <a:rPr lang="it" sz="1700" dirty="0">
                <a:solidFill>
                  <a:srgbClr val="FFFFFF"/>
                </a:solidFill>
                <a:latin typeface="Old Standard TT" panose="020B0604020202020204" charset="0"/>
              </a:rPr>
              <a:t> (File Transfer Protocol) per il trasferimento di file tra computers e del sistema  di posta elettronica (</a:t>
            </a:r>
            <a:r>
              <a:rPr lang="it" sz="1700" dirty="0">
                <a:solidFill>
                  <a:srgbClr val="FFFFFF"/>
                </a:solidFill>
                <a:uFill>
                  <a:noFill/>
                </a:uFill>
                <a:latin typeface="Old Standard TT" panose="020B0604020202020204" charset="0"/>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e-mail</a:t>
            </a:r>
            <a:r>
              <a:rPr lang="it" sz="1700" dirty="0">
                <a:solidFill>
                  <a:srgbClr val="FFFFFF"/>
                </a:solidFill>
                <a:latin typeface="Old Standard TT" panose="020B0604020202020204" charset="0"/>
              </a:rPr>
              <a:t>) per comunicare, in tempi brevissimi,  tra utenti. Nascono inoltre le </a:t>
            </a:r>
            <a:r>
              <a:rPr lang="it" sz="1700" i="1" dirty="0">
                <a:solidFill>
                  <a:srgbClr val="FFFFFF"/>
                </a:solidFill>
                <a:latin typeface="Old Standard TT" panose="020B0604020202020204" charset="0"/>
              </a:rPr>
              <a:t>News</a:t>
            </a:r>
            <a:r>
              <a:rPr lang="it" sz="1700" dirty="0">
                <a:solidFill>
                  <a:srgbClr val="FFFFFF"/>
                </a:solidFill>
                <a:latin typeface="Old Standard TT" panose="020B0604020202020204" charset="0"/>
              </a:rPr>
              <a:t> che attraverso  l'invio di messaggi aprono alla discussione e al confronto tra gruppi aventi interessi omogenei.</a:t>
            </a:r>
            <a:endParaRPr sz="1700" dirty="0">
              <a:solidFill>
                <a:srgbClr val="FFFFFF"/>
              </a:solidFill>
              <a:latin typeface="Old Standard TT" panose="020B0604020202020204" charset="0"/>
            </a:endParaRPr>
          </a:p>
          <a:p>
            <a:pPr marL="0" lvl="0" indent="0" algn="l" rtl="0">
              <a:spcBef>
                <a:spcPts val="0"/>
              </a:spcBef>
              <a:spcAft>
                <a:spcPts val="0"/>
              </a:spcAft>
              <a:buNone/>
            </a:pPr>
            <a:endParaRPr dirty="0">
              <a:solidFill>
                <a:srgbClr val="FFFFFF"/>
              </a:solidFill>
              <a:latin typeface="Old Standard TT" panose="020B0604020202020204" charset="0"/>
            </a:endParaRPr>
          </a:p>
          <a:p>
            <a:pPr marL="0" lvl="0" indent="0" algn="l" rtl="0">
              <a:spcBef>
                <a:spcPts val="0"/>
              </a:spcBef>
              <a:spcAft>
                <a:spcPts val="0"/>
              </a:spcAft>
              <a:buNone/>
            </a:pPr>
            <a:endParaRPr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84"/>
        <p:cNvGrpSpPr/>
        <p:nvPr/>
      </p:nvGrpSpPr>
      <p:grpSpPr>
        <a:xfrm>
          <a:off x="0" y="0"/>
          <a:ext cx="0" cy="0"/>
          <a:chOff x="0" y="0"/>
          <a:chExt cx="0" cy="0"/>
        </a:xfrm>
      </p:grpSpPr>
      <p:sp>
        <p:nvSpPr>
          <p:cNvPr id="2" name="CasellaDiTesto 1"/>
          <p:cNvSpPr txBox="1"/>
          <p:nvPr/>
        </p:nvSpPr>
        <p:spPr>
          <a:xfrm>
            <a:off x="2521527" y="159328"/>
            <a:ext cx="4163291" cy="1015663"/>
          </a:xfrm>
          <a:prstGeom prst="rect">
            <a:avLst/>
          </a:prstGeom>
          <a:noFill/>
        </p:spPr>
        <p:txBody>
          <a:bodyPr wrap="square" rtlCol="0">
            <a:spAutoFit/>
          </a:bodyPr>
          <a:lstStyle/>
          <a:p>
            <a:pPr algn="ctr"/>
            <a:r>
              <a:rPr lang="it-IT" sz="6000" dirty="0" smtClean="0">
                <a:latin typeface="Old Standard TT" panose="020B0604020202020204" charset="0"/>
              </a:rPr>
              <a:t>ARPANET</a:t>
            </a:r>
            <a:endParaRPr lang="it-IT" sz="6000" dirty="0">
              <a:latin typeface="Old Standard TT" panose="020B0604020202020204" charset="0"/>
            </a:endParaRPr>
          </a:p>
        </p:txBody>
      </p:sp>
      <p:sp>
        <p:nvSpPr>
          <p:cNvPr id="3" name="Freccia in giù 2"/>
          <p:cNvSpPr/>
          <p:nvPr/>
        </p:nvSpPr>
        <p:spPr>
          <a:xfrm>
            <a:off x="4204854" y="1565563"/>
            <a:ext cx="796636" cy="962891"/>
          </a:xfrm>
          <a:prstGeom prst="downArrow">
            <a:avLst>
              <a:gd name="adj1" fmla="val 29130"/>
              <a:gd name="adj2" fmla="val 61304"/>
            </a:avLst>
          </a:prstGeom>
          <a:solidFill>
            <a:schemeClr val="bg2">
              <a:lumMod val="50000"/>
            </a:schemeClr>
          </a:solidFill>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ln w="0"/>
              <a:solidFill>
                <a:schemeClr val="bg2">
                  <a:lumMod val="40000"/>
                  <a:lumOff val="60000"/>
                </a:schemeClr>
              </a:solidFill>
              <a:effectLst>
                <a:outerShdw blurRad="38100" dist="19050" dir="2700000" algn="tl" rotWithShape="0">
                  <a:schemeClr val="dk1">
                    <a:alpha val="40000"/>
                  </a:schemeClr>
                </a:outerShdw>
              </a:effectLst>
            </a:endParaRPr>
          </a:p>
        </p:txBody>
      </p:sp>
      <p:sp>
        <p:nvSpPr>
          <p:cNvPr id="4" name="CasellaDiTesto 3"/>
          <p:cNvSpPr txBox="1"/>
          <p:nvPr/>
        </p:nvSpPr>
        <p:spPr>
          <a:xfrm>
            <a:off x="2369126" y="3138054"/>
            <a:ext cx="4468091" cy="1015663"/>
          </a:xfrm>
          <a:prstGeom prst="rect">
            <a:avLst/>
          </a:prstGeom>
          <a:noFill/>
        </p:spPr>
        <p:txBody>
          <a:bodyPr wrap="square" rtlCol="0">
            <a:spAutoFit/>
          </a:bodyPr>
          <a:lstStyle/>
          <a:p>
            <a:pPr algn="ctr"/>
            <a:r>
              <a:rPr lang="it-IT" sz="6000" dirty="0" smtClean="0">
                <a:latin typeface="Old Standard TT" panose="020B0604020202020204" charset="0"/>
              </a:rPr>
              <a:t>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89"/>
        <p:cNvGrpSpPr/>
        <p:nvPr/>
      </p:nvGrpSpPr>
      <p:grpSpPr>
        <a:xfrm>
          <a:off x="0" y="0"/>
          <a:ext cx="0" cy="0"/>
          <a:chOff x="0" y="0"/>
          <a:chExt cx="0" cy="0"/>
        </a:xfrm>
      </p:grpSpPr>
      <p:sp>
        <p:nvSpPr>
          <p:cNvPr id="2" name="Rettangolo 1"/>
          <p:cNvSpPr/>
          <p:nvPr/>
        </p:nvSpPr>
        <p:spPr>
          <a:xfrm>
            <a:off x="644237" y="0"/>
            <a:ext cx="547254" cy="5143500"/>
          </a:xfrm>
          <a:prstGeom prst="rect">
            <a:avLst/>
          </a:prstGeom>
          <a:solidFill>
            <a:schemeClr val="bg2">
              <a:lumMod val="5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CasellaDiTesto 2"/>
          <p:cNvSpPr txBox="1"/>
          <p:nvPr/>
        </p:nvSpPr>
        <p:spPr>
          <a:xfrm>
            <a:off x="1371600" y="228600"/>
            <a:ext cx="7557655" cy="2031325"/>
          </a:xfrm>
          <a:prstGeom prst="rect">
            <a:avLst/>
          </a:prstGeom>
          <a:noFill/>
        </p:spPr>
        <p:txBody>
          <a:bodyPr wrap="square" rtlCol="0">
            <a:spAutoFit/>
          </a:bodyPr>
          <a:lstStyle/>
          <a:p>
            <a:r>
              <a:rPr lang="it-IT" dirty="0">
                <a:latin typeface="Old Standard TT" panose="020B0604020202020204" charset="0"/>
              </a:rPr>
              <a:t>Durante gli anni ‘80, ARPANET si espanse fino ad ospitare più di 30000 utenti connessi al network. </a:t>
            </a:r>
            <a:endParaRPr lang="it-IT" dirty="0" smtClean="0">
              <a:latin typeface="Old Standard TT" panose="020B0604020202020204" charset="0"/>
            </a:endParaRPr>
          </a:p>
          <a:p>
            <a:r>
              <a:rPr lang="it-IT" dirty="0" smtClean="0">
                <a:latin typeface="Old Standard TT" panose="020B0604020202020204" charset="0"/>
              </a:rPr>
              <a:t>La </a:t>
            </a:r>
            <a:r>
              <a:rPr lang="it-IT" dirty="0">
                <a:latin typeface="Old Standard TT" panose="020B0604020202020204" charset="0"/>
              </a:rPr>
              <a:t>connessione di così tanti utenti alla rete fu resa possibile grazie all’introduzione del protocollo di comunicazione TCP/IP ancora in uso nelle connessioni odierne. </a:t>
            </a:r>
            <a:endParaRPr lang="it-IT" dirty="0" smtClean="0">
              <a:latin typeface="Old Standard TT" panose="020B0604020202020204" charset="0"/>
            </a:endParaRPr>
          </a:p>
          <a:p>
            <a:r>
              <a:rPr lang="it-IT" dirty="0" smtClean="0">
                <a:latin typeface="Old Standard TT" panose="020B0604020202020204" charset="0"/>
              </a:rPr>
              <a:t>Questo </a:t>
            </a:r>
            <a:r>
              <a:rPr lang="it-IT" dirty="0">
                <a:latin typeface="Old Standard TT" panose="020B0604020202020204" charset="0"/>
              </a:rPr>
              <a:t>protocollo, inventato nel 1974 e poi adottato ufficialmente a partire dal 1983, permise di stabilire connessioni via via sempre più robuste andando a minimizzare la perdita di frammenti di messaggio consentendo di stabilire collegamenti stabili e più in larga scala. </a:t>
            </a:r>
            <a:endParaRPr lang="it-IT" dirty="0" smtClean="0">
              <a:latin typeface="Old Standard TT" panose="020B0604020202020204" charset="0"/>
            </a:endParaRPr>
          </a:p>
          <a:p>
            <a:r>
              <a:rPr lang="it-IT" dirty="0" smtClean="0">
                <a:latin typeface="Old Standard TT" panose="020B0604020202020204" charset="0"/>
              </a:rPr>
              <a:t>Nel </a:t>
            </a:r>
            <a:r>
              <a:rPr lang="it-IT" dirty="0">
                <a:latin typeface="Old Standard TT" panose="020B0604020202020204" charset="0"/>
              </a:rPr>
              <a:t>1988 venne inventata la prima chat in tempo reale: Internet </a:t>
            </a:r>
            <a:r>
              <a:rPr lang="it-IT" dirty="0" err="1">
                <a:latin typeface="Old Standard TT" panose="020B0604020202020204" charset="0"/>
              </a:rPr>
              <a:t>Relay</a:t>
            </a:r>
            <a:r>
              <a:rPr lang="it-IT" dirty="0">
                <a:latin typeface="Old Standard TT" panose="020B0604020202020204" charset="0"/>
              </a:rPr>
              <a:t> Chat (IRC) che fece da precursore a tutte quelle applicazioni di chat che oggi utilizziamo.</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91" y="2259925"/>
            <a:ext cx="4354518" cy="2883575"/>
          </a:xfrm>
          <a:prstGeom prst="rect">
            <a:avLst/>
          </a:prstGeom>
        </p:spPr>
      </p:pic>
      <p:sp>
        <p:nvSpPr>
          <p:cNvPr id="5" name="CasellaDiTesto 4"/>
          <p:cNvSpPr txBox="1"/>
          <p:nvPr/>
        </p:nvSpPr>
        <p:spPr>
          <a:xfrm>
            <a:off x="6622473" y="3178492"/>
            <a:ext cx="1558636" cy="523220"/>
          </a:xfrm>
          <a:prstGeom prst="rect">
            <a:avLst/>
          </a:prstGeom>
          <a:noFill/>
        </p:spPr>
        <p:txBody>
          <a:bodyPr wrap="square" rtlCol="0">
            <a:spAutoFit/>
          </a:bodyPr>
          <a:lstStyle/>
          <a:p>
            <a:r>
              <a:rPr lang="it-IT" dirty="0" smtClean="0">
                <a:latin typeface="Old Standard TT" panose="020B0604020202020204" charset="0"/>
              </a:rPr>
              <a:t>Primo esempio di IRC</a:t>
            </a:r>
            <a:endParaRPr lang="it-IT" dirty="0">
              <a:latin typeface="Old Standard TT" panose="020B0604020202020204" charset="0"/>
            </a:endParaRPr>
          </a:p>
        </p:txBody>
      </p:sp>
      <p:cxnSp>
        <p:nvCxnSpPr>
          <p:cNvPr id="7" name="Connettore 2 6"/>
          <p:cNvCxnSpPr>
            <a:stCxn id="5" idx="1"/>
          </p:cNvCxnSpPr>
          <p:nvPr/>
        </p:nvCxnSpPr>
        <p:spPr>
          <a:xfrm flipH="1">
            <a:off x="5763491" y="3440102"/>
            <a:ext cx="858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94"/>
        <p:cNvGrpSpPr/>
        <p:nvPr/>
      </p:nvGrpSpPr>
      <p:grpSpPr>
        <a:xfrm>
          <a:off x="0" y="0"/>
          <a:ext cx="0" cy="0"/>
          <a:chOff x="0" y="0"/>
          <a:chExt cx="0" cy="0"/>
        </a:xfrm>
      </p:grpSpPr>
      <p:sp>
        <p:nvSpPr>
          <p:cNvPr id="2" name="CasellaDiTesto 1"/>
          <p:cNvSpPr txBox="1"/>
          <p:nvPr/>
        </p:nvSpPr>
        <p:spPr>
          <a:xfrm>
            <a:off x="0" y="0"/>
            <a:ext cx="2867891" cy="1200329"/>
          </a:xfrm>
          <a:prstGeom prst="rect">
            <a:avLst/>
          </a:prstGeom>
          <a:noFill/>
        </p:spPr>
        <p:txBody>
          <a:bodyPr wrap="square" rtlCol="0">
            <a:spAutoFit/>
          </a:bodyPr>
          <a:lstStyle/>
          <a:p>
            <a:r>
              <a:rPr lang="it-IT" sz="7200" dirty="0" smtClean="0">
                <a:latin typeface="Old Standard TT" panose="020B0604020202020204" charset="0"/>
              </a:rPr>
              <a:t>1989</a:t>
            </a:r>
            <a:endParaRPr lang="it-IT" sz="7200" dirty="0">
              <a:latin typeface="Old Standard TT" panose="020B0604020202020204" charset="0"/>
            </a:endParaRPr>
          </a:p>
        </p:txBody>
      </p:sp>
      <p:sp>
        <p:nvSpPr>
          <p:cNvPr id="3" name="CasellaDiTesto 2"/>
          <p:cNvSpPr txBox="1"/>
          <p:nvPr/>
        </p:nvSpPr>
        <p:spPr>
          <a:xfrm>
            <a:off x="256309" y="1794164"/>
            <a:ext cx="8617528" cy="2677656"/>
          </a:xfrm>
          <a:prstGeom prst="rect">
            <a:avLst/>
          </a:prstGeom>
          <a:noFill/>
        </p:spPr>
        <p:txBody>
          <a:bodyPr wrap="square" rtlCol="0">
            <a:spAutoFit/>
          </a:bodyPr>
          <a:lstStyle/>
          <a:p>
            <a:r>
              <a:rPr lang="it-IT" dirty="0">
                <a:latin typeface="Old Standard TT" panose="020B0604020202020204" charset="0"/>
              </a:rPr>
              <a:t>Tim </a:t>
            </a:r>
            <a:r>
              <a:rPr lang="it-IT" dirty="0" err="1">
                <a:latin typeface="Old Standard TT" panose="020B0604020202020204" charset="0"/>
              </a:rPr>
              <a:t>Berners</a:t>
            </a:r>
            <a:r>
              <a:rPr lang="it-IT" dirty="0">
                <a:latin typeface="Old Standard TT" panose="020B0604020202020204" charset="0"/>
              </a:rPr>
              <a:t>-Lee scrisse la sua prima proposta di una nuova infrastruttura condivisa: il </a:t>
            </a:r>
            <a:r>
              <a:rPr lang="it-IT" b="1" dirty="0">
                <a:latin typeface="Old Standard TT" panose="020B0604020202020204" charset="0"/>
              </a:rPr>
              <a:t>World Wide Web</a:t>
            </a:r>
            <a:r>
              <a:rPr lang="it-IT" dirty="0">
                <a:latin typeface="Old Standard TT" panose="020B0604020202020204" charset="0"/>
              </a:rPr>
              <a:t>. L’idea nacque tra le mura del </a:t>
            </a:r>
            <a:r>
              <a:rPr lang="it-IT" b="1" dirty="0" smtClean="0">
                <a:latin typeface="Old Standard TT" panose="020B0604020202020204" charset="0"/>
              </a:rPr>
              <a:t>CERN*</a:t>
            </a:r>
            <a:r>
              <a:rPr lang="it-IT" dirty="0" smtClean="0">
                <a:latin typeface="Old Standard TT" panose="020B0604020202020204" charset="0"/>
              </a:rPr>
              <a:t> </a:t>
            </a:r>
            <a:r>
              <a:rPr lang="it-IT" dirty="0">
                <a:latin typeface="Old Standard TT" panose="020B0604020202020204" charset="0"/>
              </a:rPr>
              <a:t>dove i ricercatori avevano necessità di condividere le informazioni non solo all’interno del loro dipartimento, ma per tutto il mondo. Il CERN, infatti, non deve essere considerato come un laboratorio isolato, ma il punto focale di una comunità di migliaia di scienziati provenienti da oltre 100 paesi. </a:t>
            </a:r>
            <a:r>
              <a:rPr lang="it-IT" b="1" dirty="0">
                <a:latin typeface="Old Standard TT" panose="020B0604020202020204" charset="0"/>
              </a:rPr>
              <a:t>Tim </a:t>
            </a:r>
            <a:r>
              <a:rPr lang="it-IT" b="1" dirty="0" err="1">
                <a:latin typeface="Old Standard TT" panose="020B0604020202020204" charset="0"/>
              </a:rPr>
              <a:t>Berners</a:t>
            </a:r>
            <a:r>
              <a:rPr lang="it-IT" b="1" dirty="0">
                <a:latin typeface="Old Standard TT" panose="020B0604020202020204" charset="0"/>
              </a:rPr>
              <a:t>-Lee </a:t>
            </a:r>
            <a:r>
              <a:rPr lang="it-IT" dirty="0">
                <a:latin typeface="Old Standard TT" panose="020B0604020202020204" charset="0"/>
              </a:rPr>
              <a:t>comprese questa necessità globale di comunicare in modo affidabile e rapido e, nell’ottobre del 1990, presentò le tre tecnologie fondamentali che tutt’ora compongono il web:</a:t>
            </a:r>
          </a:p>
          <a:p>
            <a:endParaRPr lang="it-IT" dirty="0">
              <a:latin typeface="Old Standard TT" panose="020B0604020202020204" charset="0"/>
            </a:endParaRPr>
          </a:p>
          <a:p>
            <a:r>
              <a:rPr lang="it-IT" dirty="0" smtClean="0">
                <a:latin typeface="Old Standard TT" panose="020B0604020202020204" charset="0"/>
              </a:rPr>
              <a:t>-HTML</a:t>
            </a:r>
            <a:r>
              <a:rPr lang="it-IT" dirty="0">
                <a:latin typeface="Old Standard TT" panose="020B0604020202020204" charset="0"/>
              </a:rPr>
              <a:t>: </a:t>
            </a:r>
            <a:r>
              <a:rPr lang="it-IT" dirty="0" err="1">
                <a:latin typeface="Old Standard TT" panose="020B0604020202020204" charset="0"/>
              </a:rPr>
              <a:t>HyperText</a:t>
            </a:r>
            <a:r>
              <a:rPr lang="it-IT" dirty="0">
                <a:latin typeface="Old Standard TT" panose="020B0604020202020204" charset="0"/>
              </a:rPr>
              <a:t> Markup Language. Lo standard di linguaggio alla base delle pagine web</a:t>
            </a:r>
          </a:p>
          <a:p>
            <a:r>
              <a:rPr lang="it-IT" dirty="0" smtClean="0">
                <a:latin typeface="Old Standard TT" panose="020B0604020202020204" charset="0"/>
              </a:rPr>
              <a:t>-URI</a:t>
            </a:r>
            <a:r>
              <a:rPr lang="it-IT" dirty="0">
                <a:latin typeface="Old Standard TT" panose="020B0604020202020204" charset="0"/>
              </a:rPr>
              <a:t>: </a:t>
            </a:r>
            <a:r>
              <a:rPr lang="it-IT" dirty="0" err="1">
                <a:latin typeface="Old Standard TT" panose="020B0604020202020204" charset="0"/>
              </a:rPr>
              <a:t>Uniform</a:t>
            </a:r>
            <a:r>
              <a:rPr lang="it-IT" dirty="0">
                <a:latin typeface="Old Standard TT" panose="020B0604020202020204" charset="0"/>
              </a:rPr>
              <a:t> Resource </a:t>
            </a:r>
            <a:r>
              <a:rPr lang="it-IT" dirty="0" err="1">
                <a:latin typeface="Old Standard TT" panose="020B0604020202020204" charset="0"/>
              </a:rPr>
              <a:t>Identifier</a:t>
            </a:r>
            <a:r>
              <a:rPr lang="it-IT" dirty="0">
                <a:latin typeface="Old Standard TT" panose="020B0604020202020204" charset="0"/>
              </a:rPr>
              <a:t>. Rappresenta l’indirizzo univoco utile ad identificare ogni pagina web (comunemente chiamato URL)</a:t>
            </a:r>
          </a:p>
          <a:p>
            <a:r>
              <a:rPr lang="it-IT" dirty="0" smtClean="0">
                <a:latin typeface="Old Standard TT" panose="020B0604020202020204" charset="0"/>
              </a:rPr>
              <a:t>-HTTP</a:t>
            </a:r>
            <a:r>
              <a:rPr lang="it-IT" dirty="0">
                <a:latin typeface="Old Standard TT" panose="020B0604020202020204" charset="0"/>
              </a:rPr>
              <a:t>: </a:t>
            </a:r>
            <a:r>
              <a:rPr lang="it-IT" dirty="0" err="1">
                <a:latin typeface="Old Standard TT" panose="020B0604020202020204" charset="0"/>
              </a:rPr>
              <a:t>HyperText</a:t>
            </a:r>
            <a:r>
              <a:rPr lang="it-IT" dirty="0">
                <a:latin typeface="Old Standard TT" panose="020B0604020202020204" charset="0"/>
              </a:rPr>
              <a:t> Transfer </a:t>
            </a:r>
            <a:r>
              <a:rPr lang="it-IT" dirty="0" err="1">
                <a:latin typeface="Old Standard TT" panose="020B0604020202020204" charset="0"/>
              </a:rPr>
              <a:t>Protocol</a:t>
            </a:r>
            <a:r>
              <a:rPr lang="it-IT" dirty="0">
                <a:latin typeface="Old Standard TT" panose="020B0604020202020204" charset="0"/>
              </a:rPr>
              <a:t>. Il protocollo di comunicazione alla base dello scambio di pacchetti tra dispositivi e server.</a:t>
            </a:r>
          </a:p>
        </p:txBody>
      </p:sp>
      <p:sp>
        <p:nvSpPr>
          <p:cNvPr id="4" name="CasellaDiTesto 3"/>
          <p:cNvSpPr txBox="1"/>
          <p:nvPr/>
        </p:nvSpPr>
        <p:spPr>
          <a:xfrm>
            <a:off x="5493327" y="96983"/>
            <a:ext cx="3546764" cy="1169551"/>
          </a:xfrm>
          <a:prstGeom prst="rect">
            <a:avLst/>
          </a:prstGeom>
          <a:noFill/>
        </p:spPr>
        <p:txBody>
          <a:bodyPr wrap="square" rtlCol="0">
            <a:spAutoFit/>
          </a:bodyPr>
          <a:lstStyle/>
          <a:p>
            <a:r>
              <a:rPr lang="it-IT" dirty="0">
                <a:latin typeface="Old Standard TT" panose="020B0604020202020204" charset="0"/>
              </a:rPr>
              <a:t>*</a:t>
            </a:r>
            <a:r>
              <a:rPr lang="it-IT" dirty="0" err="1">
                <a:latin typeface="Old Standard TT" panose="020B0604020202020204" charset="0"/>
              </a:rPr>
              <a:t>Cern</a:t>
            </a:r>
            <a:r>
              <a:rPr lang="it-IT" dirty="0">
                <a:latin typeface="Old Standard TT" panose="020B0604020202020204" charset="0"/>
              </a:rPr>
              <a:t>: Il CERN è il Laboratorio Europeo per la Fisica delle Particelle, il centro di ricerca sulla fisica delle particelle più grande del mondo. Istituito nel </a:t>
            </a:r>
            <a:r>
              <a:rPr lang="it-IT" dirty="0" smtClean="0">
                <a:latin typeface="Old Standard TT" panose="020B0604020202020204" charset="0"/>
              </a:rPr>
              <a:t>1954</a:t>
            </a:r>
            <a:endParaRPr lang="it-IT" dirty="0">
              <a:latin typeface="Old Standard TT" panose="020B0604020202020204" charset="0"/>
            </a:endParaRPr>
          </a:p>
          <a:p>
            <a:endParaRPr lang="it-IT" dirty="0">
              <a:latin typeface="Old Standard TT" panose="020B0604020202020204" charset="0"/>
            </a:endParaRPr>
          </a:p>
        </p:txBody>
      </p:sp>
      <p:cxnSp>
        <p:nvCxnSpPr>
          <p:cNvPr id="6" name="Connettore 2 5"/>
          <p:cNvCxnSpPr>
            <a:stCxn id="2" idx="2"/>
          </p:cNvCxnSpPr>
          <p:nvPr/>
        </p:nvCxnSpPr>
        <p:spPr>
          <a:xfrm>
            <a:off x="1433946" y="1200329"/>
            <a:ext cx="706581" cy="5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9365"/>
            <a:ext cx="4399544" cy="2479964"/>
          </a:xfrm>
          <a:prstGeom prst="rect">
            <a:avLst/>
          </a:prstGeom>
        </p:spPr>
      </p:pic>
      <p:sp>
        <p:nvSpPr>
          <p:cNvPr id="4" name="CasellaDiTesto 3"/>
          <p:cNvSpPr txBox="1"/>
          <p:nvPr/>
        </p:nvSpPr>
        <p:spPr>
          <a:xfrm>
            <a:off x="55418" y="187036"/>
            <a:ext cx="5015346" cy="769441"/>
          </a:xfrm>
          <a:prstGeom prst="rect">
            <a:avLst/>
          </a:prstGeom>
          <a:noFill/>
        </p:spPr>
        <p:txBody>
          <a:bodyPr wrap="square" rtlCol="0">
            <a:spAutoFit/>
          </a:bodyPr>
          <a:lstStyle/>
          <a:p>
            <a:r>
              <a:rPr lang="it-IT" sz="4400" dirty="0">
                <a:latin typeface="Old Standard TT" panose="020B0604020202020204" charset="0"/>
              </a:rPr>
              <a:t>Tim </a:t>
            </a:r>
            <a:r>
              <a:rPr lang="it-IT" sz="4400" dirty="0" err="1">
                <a:latin typeface="Old Standard TT" panose="020B0604020202020204" charset="0"/>
              </a:rPr>
              <a:t>Berners</a:t>
            </a:r>
            <a:r>
              <a:rPr lang="it-IT" sz="4400" dirty="0">
                <a:latin typeface="Old Standard TT" panose="020B0604020202020204" charset="0"/>
              </a:rPr>
              <a:t>-Lee </a:t>
            </a:r>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t="17131"/>
          <a:stretch/>
        </p:blipFill>
        <p:spPr>
          <a:xfrm>
            <a:off x="4399545" y="2405179"/>
            <a:ext cx="4744456" cy="2738322"/>
          </a:xfrm>
          <a:prstGeom prst="rect">
            <a:avLst/>
          </a:prstGeom>
        </p:spPr>
      </p:pic>
      <p:sp>
        <p:nvSpPr>
          <p:cNvPr id="6" name="CasellaDiTesto 5"/>
          <p:cNvSpPr txBox="1"/>
          <p:nvPr/>
        </p:nvSpPr>
        <p:spPr>
          <a:xfrm>
            <a:off x="5140037" y="1745673"/>
            <a:ext cx="3643745" cy="461665"/>
          </a:xfrm>
          <a:prstGeom prst="rect">
            <a:avLst/>
          </a:prstGeom>
          <a:noFill/>
        </p:spPr>
        <p:txBody>
          <a:bodyPr wrap="square" rtlCol="0">
            <a:spAutoFit/>
          </a:bodyPr>
          <a:lstStyle/>
          <a:p>
            <a:pPr algn="ctr"/>
            <a:r>
              <a:rPr lang="it-IT" sz="2400" dirty="0" smtClean="0">
                <a:latin typeface="Old Standard TT" panose="020B0604020202020204" charset="0"/>
              </a:rPr>
              <a:t>Il primo server mai creato</a:t>
            </a:r>
            <a:endParaRPr lang="it-IT" sz="2400" dirty="0">
              <a:latin typeface="Old Standard TT" panose="020B0604020202020204" charset="0"/>
            </a:endParaRPr>
          </a:p>
        </p:txBody>
      </p:sp>
    </p:spTree>
    <p:extLst>
      <p:ext uri="{BB962C8B-B14F-4D97-AF65-F5344CB8AC3E}">
        <p14:creationId xmlns:p14="http://schemas.microsoft.com/office/powerpoint/2010/main" val="424261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90250" y="526350"/>
            <a:ext cx="60309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dirty="0">
                <a:solidFill>
                  <a:schemeClr val="tx1"/>
                </a:solidFill>
              </a:rPr>
              <a:t>La storia del protcollo IP</a:t>
            </a:r>
            <a:endParaRPr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Shape 107"/>
        <p:cNvGrpSpPr/>
        <p:nvPr/>
      </p:nvGrpSpPr>
      <p:grpSpPr>
        <a:xfrm>
          <a:off x="0" y="0"/>
          <a:ext cx="0" cy="0"/>
          <a:chOff x="0" y="0"/>
          <a:chExt cx="0" cy="0"/>
        </a:xfrm>
      </p:grpSpPr>
      <p:sp>
        <p:nvSpPr>
          <p:cNvPr id="2" name="CasellaDiTesto 1"/>
          <p:cNvSpPr txBox="1"/>
          <p:nvPr/>
        </p:nvSpPr>
        <p:spPr>
          <a:xfrm>
            <a:off x="124691" y="755073"/>
            <a:ext cx="4904509" cy="3754874"/>
          </a:xfrm>
          <a:prstGeom prst="rect">
            <a:avLst/>
          </a:prstGeom>
          <a:noFill/>
        </p:spPr>
        <p:txBody>
          <a:bodyPr wrap="square" rtlCol="0">
            <a:spAutoFit/>
          </a:bodyPr>
          <a:lstStyle/>
          <a:p>
            <a:r>
              <a:rPr lang="it-IT" dirty="0">
                <a:latin typeface="Old Standard TT" panose="020B0604020202020204" charset="0"/>
              </a:rPr>
              <a:t>Nel 1973 Robert Kahn e </a:t>
            </a:r>
            <a:r>
              <a:rPr lang="it-IT" dirty="0" err="1">
                <a:latin typeface="Old Standard TT" panose="020B0604020202020204" charset="0"/>
              </a:rPr>
              <a:t>Vinton</a:t>
            </a:r>
            <a:r>
              <a:rPr lang="it-IT" dirty="0">
                <a:latin typeface="Old Standard TT" panose="020B0604020202020204" charset="0"/>
              </a:rPr>
              <a:t> </a:t>
            </a:r>
            <a:r>
              <a:rPr lang="it-IT" dirty="0" err="1">
                <a:latin typeface="Old Standard TT" panose="020B0604020202020204" charset="0"/>
              </a:rPr>
              <a:t>Cerf</a:t>
            </a:r>
            <a:r>
              <a:rPr lang="it-IT" dirty="0">
                <a:latin typeface="Old Standard TT" panose="020B0604020202020204" charset="0"/>
              </a:rPr>
              <a:t> </a:t>
            </a:r>
            <a:r>
              <a:rPr lang="it-IT" dirty="0" smtClean="0">
                <a:latin typeface="Old Standard TT" panose="020B0604020202020204" charset="0"/>
              </a:rPr>
              <a:t>, due </a:t>
            </a:r>
            <a:r>
              <a:rPr lang="it-IT" dirty="0">
                <a:latin typeface="Old Standard TT" panose="020B0604020202020204" charset="0"/>
              </a:rPr>
              <a:t>esperti informatici statunitensi, basandosi sulla commutazione a pacchetto dei dati, inventarono una nuova procedura di </a:t>
            </a:r>
            <a:r>
              <a:rPr lang="it-IT" dirty="0" smtClean="0">
                <a:latin typeface="Old Standard TT" panose="020B0604020202020204" charset="0"/>
              </a:rPr>
              <a:t>trasmissione dei dati.</a:t>
            </a:r>
          </a:p>
          <a:p>
            <a:endParaRPr lang="it-IT" dirty="0">
              <a:latin typeface="Old Standard TT" panose="020B0604020202020204" charset="0"/>
            </a:endParaRPr>
          </a:p>
          <a:p>
            <a:r>
              <a:rPr lang="it-IT" dirty="0" smtClean="0">
                <a:latin typeface="Old Standard TT" panose="020B0604020202020204" charset="0"/>
              </a:rPr>
              <a:t>Il TCP/IP </a:t>
            </a:r>
            <a:r>
              <a:rPr lang="it-IT" dirty="0">
                <a:latin typeface="Old Standard TT" panose="020B0604020202020204" charset="0"/>
              </a:rPr>
              <a:t>consentiva ( e consente) la comunicazione tra gli </a:t>
            </a:r>
            <a:r>
              <a:rPr lang="it-IT" dirty="0" smtClean="0">
                <a:latin typeface="Old Standard TT" panose="020B0604020202020204" charset="0"/>
              </a:rPr>
              <a:t>elaboratori </a:t>
            </a:r>
            <a:r>
              <a:rPr lang="it-IT" dirty="0">
                <a:latin typeface="Old Standard TT" panose="020B0604020202020204" charset="0"/>
              </a:rPr>
              <a:t>in maniera precisa, con una riduzione al minimo degli errori e delle difficoltà che si potevano verificare nel processo di invio e ricezione dei dati; indipendentemente dal modello di elaboratori utilizzati e dalla rete a cui erano collegati</a:t>
            </a:r>
            <a:r>
              <a:rPr lang="it-IT" dirty="0" smtClean="0">
                <a:latin typeface="Old Standard TT" panose="020B0604020202020204" charset="0"/>
              </a:rPr>
              <a:t>.</a:t>
            </a:r>
          </a:p>
          <a:p>
            <a:endParaRPr lang="it-IT" dirty="0">
              <a:latin typeface="Old Standard TT" panose="020B0604020202020204" charset="0"/>
            </a:endParaRPr>
          </a:p>
          <a:p>
            <a:r>
              <a:rPr lang="it-IT" dirty="0" smtClean="0">
                <a:latin typeface="Old Standard TT" panose="020B0604020202020204" charset="0"/>
              </a:rPr>
              <a:t>TCP/IP si possono </a:t>
            </a:r>
            <a:r>
              <a:rPr lang="it-IT" dirty="0">
                <a:latin typeface="Old Standard TT" panose="020B0604020202020204" charset="0"/>
              </a:rPr>
              <a:t>definire una combinazione di procedure </a:t>
            </a:r>
            <a:r>
              <a:rPr lang="it-IT" dirty="0" smtClean="0">
                <a:latin typeface="Old Standard TT" panose="020B0604020202020204" charset="0"/>
              </a:rPr>
              <a:t>informatiche:</a:t>
            </a:r>
          </a:p>
          <a:p>
            <a:r>
              <a:rPr lang="it-IT" dirty="0" smtClean="0">
                <a:latin typeface="Old Standard TT" panose="020B0604020202020204" charset="0"/>
              </a:rPr>
              <a:t>-TCP</a:t>
            </a:r>
            <a:r>
              <a:rPr lang="it-IT" dirty="0">
                <a:latin typeface="Old Standard TT" panose="020B0604020202020204" charset="0"/>
              </a:rPr>
              <a:t>: </a:t>
            </a:r>
            <a:r>
              <a:rPr lang="it-IT" dirty="0" err="1">
                <a:latin typeface="Old Standard TT" panose="020B0604020202020204" charset="0"/>
              </a:rPr>
              <a:t>ransmission</a:t>
            </a:r>
            <a:r>
              <a:rPr lang="it-IT" dirty="0">
                <a:latin typeface="Old Standard TT" panose="020B0604020202020204" charset="0"/>
              </a:rPr>
              <a:t> Control </a:t>
            </a:r>
            <a:r>
              <a:rPr lang="it-IT" dirty="0" err="1">
                <a:latin typeface="Old Standard TT" panose="020B0604020202020204" charset="0"/>
              </a:rPr>
              <a:t>Protocol</a:t>
            </a:r>
            <a:r>
              <a:rPr lang="it-IT" dirty="0">
                <a:latin typeface="Old Standard TT" panose="020B0604020202020204" charset="0"/>
              </a:rPr>
              <a:t> – Protocollo di controllo della </a:t>
            </a:r>
            <a:r>
              <a:rPr lang="it-IT" dirty="0" smtClean="0">
                <a:latin typeface="Old Standard TT" panose="020B0604020202020204" charset="0"/>
              </a:rPr>
              <a:t>trasmissione</a:t>
            </a:r>
          </a:p>
          <a:p>
            <a:r>
              <a:rPr lang="it-IT" dirty="0" smtClean="0">
                <a:latin typeface="Old Standard TT" panose="020B0604020202020204" charset="0"/>
              </a:rPr>
              <a:t>-IP</a:t>
            </a:r>
            <a:r>
              <a:rPr lang="it-IT" dirty="0">
                <a:latin typeface="Old Standard TT" panose="020B0604020202020204" charset="0"/>
              </a:rPr>
              <a:t>: Internet </a:t>
            </a:r>
            <a:r>
              <a:rPr lang="it-IT" dirty="0" err="1">
                <a:latin typeface="Old Standard TT" panose="020B0604020202020204" charset="0"/>
              </a:rPr>
              <a:t>Protocol</a:t>
            </a:r>
            <a:r>
              <a:rPr lang="it-IT" dirty="0">
                <a:latin typeface="Old Standard TT" panose="020B0604020202020204" charset="0"/>
              </a:rPr>
              <a:t> – Protocollo Internet</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918" y="2513445"/>
            <a:ext cx="3945082" cy="2630055"/>
          </a:xfrm>
          <a:prstGeom prst="rect">
            <a:avLst/>
          </a:prstGeom>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745</Words>
  <Application>Microsoft Office PowerPoint</Application>
  <PresentationFormat>Presentazione su schermo (16:9)</PresentationFormat>
  <Paragraphs>42</Paragraphs>
  <Slides>10</Slides>
  <Notes>9</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10</vt:i4>
      </vt:variant>
    </vt:vector>
  </HeadingPairs>
  <TitlesOfParts>
    <vt:vector size="13" baseType="lpstr">
      <vt:lpstr>Old Standard TT</vt:lpstr>
      <vt:lpstr>Arial</vt:lpstr>
      <vt:lpstr>Paperback</vt:lpstr>
      <vt:lpstr>LA STORIA DEL WEB</vt:lpstr>
      <vt:lpstr>ARPANET </vt:lpstr>
      <vt:lpstr>Presentazione standard di PowerPoint</vt:lpstr>
      <vt:lpstr>Presentazione standard di PowerPoint</vt:lpstr>
      <vt:lpstr>Presentazione standard di PowerPoint</vt:lpstr>
      <vt:lpstr>Presentazione standard di PowerPoint</vt:lpstr>
      <vt:lpstr>Presentazione standard di PowerPoint</vt:lpstr>
      <vt:lpstr>La storia del protcollo IP</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STORIA DEL WEB</dc:title>
  <dc:creator>Michele</dc:creator>
  <cp:lastModifiedBy>Michael77 Giraudo</cp:lastModifiedBy>
  <cp:revision>8</cp:revision>
  <dcterms:modified xsi:type="dcterms:W3CDTF">2020-10-25T15:04:33Z</dcterms:modified>
</cp:coreProperties>
</file>