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it-IT" smtClean="0"/>
              <a:t>Fare clic per modificare lo stile del titolo</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FFBEE81-7278-44DB-9644-49AB8AC01DA3}" type="datetimeFigureOut">
              <a:rPr lang="it-IT" smtClean="0"/>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9D5F26-A364-46DC-AC9E-DE39DFA69A0F}" type="slidenum">
              <a:rPr lang="it-IT" smtClean="0"/>
              <a:t>‹N›</a:t>
            </a:fld>
            <a:endParaRPr lang="it-IT"/>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4FFBEE81-7278-44DB-9644-49AB8AC01DA3}" type="datetimeFigureOut">
              <a:rPr lang="it-IT" smtClean="0"/>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FFBEE81-7278-44DB-9644-49AB8AC01DA3}" type="datetimeFigureOut">
              <a:rPr lang="it-IT" smtClean="0"/>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4FFBEE81-7278-44DB-9644-49AB8AC01DA3}" type="datetimeFigureOut">
              <a:rPr lang="it-IT" smtClean="0"/>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FFBEE81-7278-44DB-9644-49AB8AC01DA3}" type="datetimeFigureOut">
              <a:rPr lang="it-IT" smtClean="0"/>
              <a:t>07/11/2017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9D5F26-A364-46DC-AC9E-DE39DFA69A0F}" type="slidenum">
              <a:rPr lang="it-IT" smtClean="0"/>
              <a:t>‹N›</a:t>
            </a:fld>
            <a:endParaRPr lang="it-IT"/>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4FFBEE81-7278-44DB-9644-49AB8AC01DA3}" type="datetimeFigureOut">
              <a:rPr lang="it-IT" smtClean="0"/>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4FFBEE81-7278-44DB-9644-49AB8AC01DA3}" type="datetimeFigureOut">
              <a:rPr lang="it-IT" smtClean="0"/>
              <a:t>07/11/2017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E9D5F26-A364-46DC-AC9E-DE39DFA69A0F}" type="slidenum">
              <a:rPr lang="it-IT" smtClean="0"/>
              <a:t>‹N›</a:t>
            </a:fld>
            <a:endParaRPr lang="it-IT"/>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fld id="{4FFBEE81-7278-44DB-9644-49AB8AC01DA3}" type="datetimeFigureOut">
              <a:rPr lang="it-IT" smtClean="0"/>
              <a:t>07/11/2017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BEE81-7278-44DB-9644-49AB8AC01DA3}" type="datetimeFigureOut">
              <a:rPr lang="it-IT" smtClean="0"/>
              <a:t>07/11/2017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FFBEE81-7278-44DB-9644-49AB8AC01DA3}" type="datetimeFigureOut">
              <a:rPr lang="it-IT" smtClean="0"/>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9D5F26-A364-46DC-AC9E-DE39DFA69A0F}" type="slidenum">
              <a:rPr lang="it-IT" smtClean="0"/>
              <a:t>‹N›</a:t>
            </a:fld>
            <a:endParaRPr lang="it-IT"/>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FFBEE81-7278-44DB-9644-49AB8AC01DA3}" type="datetimeFigureOut">
              <a:rPr lang="it-IT" smtClean="0"/>
              <a:t>07/11/2017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9D5F26-A364-46DC-AC9E-DE39DFA69A0F}"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FFBEE81-7278-44DB-9644-49AB8AC01DA3}" type="datetimeFigureOut">
              <a:rPr lang="it-IT" smtClean="0"/>
              <a:t>07/11/2017</a:t>
            </a:fld>
            <a:endParaRPr lang="it-IT"/>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it-IT"/>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E9D5F26-A364-46DC-AC9E-DE39DFA69A0F}"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mtClean="0"/>
              <a:t>IMPRENDITORE e IMPRESA </a:t>
            </a:r>
            <a:r>
              <a:rPr lang="it-IT" dirty="0" err="1" smtClean="0"/>
              <a:t>INDIVIDUale</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540302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Capacità di agire</a:t>
            </a:r>
            <a:endParaRPr lang="it-IT" dirty="0"/>
          </a:p>
        </p:txBody>
      </p:sp>
      <p:sp>
        <p:nvSpPr>
          <p:cNvPr id="3" name="Segnaposto contenuto 2"/>
          <p:cNvSpPr>
            <a:spLocks noGrp="1"/>
          </p:cNvSpPr>
          <p:nvPr>
            <p:ph idx="1"/>
          </p:nvPr>
        </p:nvSpPr>
        <p:spPr/>
        <p:txBody>
          <a:bodyPr>
            <a:normAutofit lnSpcReduction="10000"/>
          </a:bodyPr>
          <a:lstStyle/>
          <a:p>
            <a:pPr algn="just"/>
            <a:r>
              <a:rPr lang="it-IT" dirty="0"/>
              <a:t>Chiunque può esercitare un’attività di impresa commerciale </a:t>
            </a:r>
            <a:r>
              <a:rPr lang="it-IT" dirty="0" smtClean="0"/>
              <a:t> purché </a:t>
            </a:r>
            <a:r>
              <a:rPr lang="it-IT" dirty="0"/>
              <a:t>abbia la capacità di agire cioè la capacità di compiere validamente atti giuridici. Non </a:t>
            </a:r>
            <a:r>
              <a:rPr lang="it-IT" dirty="0" smtClean="0"/>
              <a:t>possono, invece, </a:t>
            </a:r>
            <a:r>
              <a:rPr lang="it-IT" dirty="0"/>
              <a:t>minori, interdetti o inabilitati. Comunque è possibile che un incapace assoluto erediti o la riceva in adozione un’impresa in questo caso il giudice può autorizzare l’incapace a diventare imprenditore ma l’impresa è esercitata in suo nome e per suo conto dal suo rappresentante legale (genitore o tutore) , anche gli inabilitati possono, se autorizzati dal giudice, continuare l’attività di impresa commerciale ma possono compiere da soli solo gli atti di ordinaria amministrazione mentre hanno bisogno dell’assistenza del curatore per quelli di straordinaria </a:t>
            </a:r>
            <a:r>
              <a:rPr lang="it-IT" dirty="0" smtClean="0"/>
              <a:t>amministrazione.</a:t>
            </a:r>
            <a:endParaRPr lang="it-IT" dirty="0"/>
          </a:p>
        </p:txBody>
      </p:sp>
    </p:spTree>
    <p:extLst>
      <p:ext uri="{BB962C8B-B14F-4D97-AF65-F5344CB8AC3E}">
        <p14:creationId xmlns:p14="http://schemas.microsoft.com/office/powerpoint/2010/main" val="255178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Registri contabili</a:t>
            </a:r>
            <a:endParaRPr lang="it-IT" dirty="0"/>
          </a:p>
        </p:txBody>
      </p:sp>
      <p:sp>
        <p:nvSpPr>
          <p:cNvPr id="3" name="Segnaposto contenuto 2"/>
          <p:cNvSpPr>
            <a:spLocks noGrp="1"/>
          </p:cNvSpPr>
          <p:nvPr>
            <p:ph idx="1"/>
          </p:nvPr>
        </p:nvSpPr>
        <p:spPr/>
        <p:txBody>
          <a:bodyPr>
            <a:normAutofit fontScale="85000" lnSpcReduction="20000"/>
          </a:bodyPr>
          <a:lstStyle/>
          <a:p>
            <a:pPr algn="just"/>
            <a:r>
              <a:rPr lang="it-IT" dirty="0"/>
              <a:t>Tenuta delle scritture contabili. Sono quei documenti in cui vengono </a:t>
            </a:r>
            <a:r>
              <a:rPr lang="it-IT" dirty="0" smtClean="0"/>
              <a:t>inserite </a:t>
            </a:r>
            <a:r>
              <a:rPr lang="it-IT" dirty="0"/>
              <a:t>tutte le operazioni di tipo economico, il patrimonio dell’impresa e il suo risultato gestionale. Scritture contabili </a:t>
            </a:r>
            <a:r>
              <a:rPr lang="it-IT" dirty="0" smtClean="0"/>
              <a:t>obbligatorie:</a:t>
            </a:r>
          </a:p>
          <a:p>
            <a:pPr algn="just">
              <a:buFont typeface="Wingdings" pitchFamily="2" charset="2"/>
              <a:buChar char="q"/>
            </a:pPr>
            <a:r>
              <a:rPr lang="it-IT" dirty="0" smtClean="0"/>
              <a:t>Libro giornale (art. 2216 c.c.) nel libro giornale devono essere annotate giorno per giorno tutte le operazioni relative all’esercizio dell’impresa.</a:t>
            </a:r>
          </a:p>
          <a:p>
            <a:pPr algn="just">
              <a:buFont typeface="Wingdings" pitchFamily="2" charset="2"/>
              <a:buChar char="q"/>
            </a:pPr>
            <a:r>
              <a:rPr lang="it-IT" dirty="0" smtClean="0"/>
              <a:t>Libro degli inventari( art. 2217 c.c.) l’inventario deve redigersi all’inizio dell’esercizio dell’impresa e poi ogni anno, e deve contenere le attività e le passività (bilancio o stato patrimoniale), conto dei profitti e delle perdite (conto economico).</a:t>
            </a:r>
            <a:endParaRPr lang="it-IT" dirty="0"/>
          </a:p>
          <a:p>
            <a:pPr algn="just">
              <a:buFont typeface="Wingdings" pitchFamily="2" charset="2"/>
              <a:buChar char="q"/>
            </a:pPr>
            <a:r>
              <a:rPr lang="it-IT" dirty="0" smtClean="0"/>
              <a:t>Altre scritture contabili a seconda delle dimensioni o della natura dell’impresa come il libro mastro in cui vengono inseriti giornalmente le operazioni non in ordine cronologico ma in base il nome del cliente o fornitore o per conto, libro cassa in cu vengono annotate entrate e uscite di denaro, libro magazzino in cui vengono annotate le entrate e uscite di merci. </a:t>
            </a:r>
            <a:endParaRPr lang="it-IT" dirty="0"/>
          </a:p>
          <a:p>
            <a:pPr hangingPunct="0"/>
            <a:r>
              <a:rPr lang="it-IT" dirty="0"/>
              <a:t> </a:t>
            </a:r>
          </a:p>
          <a:p>
            <a:endParaRPr lang="it-IT" dirty="0"/>
          </a:p>
        </p:txBody>
      </p:sp>
    </p:spTree>
    <p:extLst>
      <p:ext uri="{BB962C8B-B14F-4D97-AF65-F5344CB8AC3E}">
        <p14:creationId xmlns:p14="http://schemas.microsoft.com/office/powerpoint/2010/main" val="3227194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Tenuta della contabilità.</a:t>
            </a:r>
            <a:br>
              <a:rPr lang="it-IT" dirty="0" smtClean="0"/>
            </a:br>
            <a:endParaRPr lang="it-IT" dirty="0"/>
          </a:p>
        </p:txBody>
      </p:sp>
      <p:sp>
        <p:nvSpPr>
          <p:cNvPr id="3" name="Segnaposto contenuto 2"/>
          <p:cNvSpPr>
            <a:spLocks noGrp="1"/>
          </p:cNvSpPr>
          <p:nvPr>
            <p:ph idx="1"/>
          </p:nvPr>
        </p:nvSpPr>
        <p:spPr/>
        <p:txBody>
          <a:bodyPr/>
          <a:lstStyle/>
          <a:p>
            <a:pPr algn="just"/>
            <a:r>
              <a:rPr lang="it-IT" dirty="0" smtClean="0"/>
              <a:t>In base all’art. 2219 c.c. tutte le scritture contabili devono essere tenute secondo le norme di un’ordinata contabilità, senza spazi in bianco, cancellature, abrasioni, eventuali parole cancellate devono essere leggibili. Vanno conservati per 10 anni in formato cartaceo o in formato informatico. Nel caso di falsificazione o distruzione di scritture contabili, l’imprenditore può essere accusato in caso di fallimento di bancarotta fraudolenta; </a:t>
            </a:r>
            <a:r>
              <a:rPr lang="it-IT" dirty="0"/>
              <a:t>m</a:t>
            </a:r>
            <a:r>
              <a:rPr lang="it-IT" dirty="0" smtClean="0"/>
              <a:t>ancata tenuta o tenuta irregolare invece di bancarotta semplice.</a:t>
            </a:r>
          </a:p>
          <a:p>
            <a:pPr algn="just"/>
            <a:r>
              <a:rPr lang="it-IT" dirty="0" smtClean="0"/>
              <a:t>Le scritture contabili se tenute in ordine rappresentano prove nei giudizi civili sia a favore che </a:t>
            </a:r>
            <a:r>
              <a:rPr lang="it-IT" smtClean="0"/>
              <a:t>contro l’imprenditore.</a:t>
            </a:r>
            <a:endParaRPr lang="it-IT" dirty="0"/>
          </a:p>
        </p:txBody>
      </p:sp>
    </p:spTree>
    <p:extLst>
      <p:ext uri="{BB962C8B-B14F-4D97-AF65-F5344CB8AC3E}">
        <p14:creationId xmlns:p14="http://schemas.microsoft.com/office/powerpoint/2010/main" val="404812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Collaboratori dell’imprenditore</a:t>
            </a:r>
            <a:endParaRPr lang="it-IT" dirty="0"/>
          </a:p>
        </p:txBody>
      </p:sp>
      <p:sp>
        <p:nvSpPr>
          <p:cNvPr id="3" name="Segnaposto contenuto 2"/>
          <p:cNvSpPr>
            <a:spLocks noGrp="1"/>
          </p:cNvSpPr>
          <p:nvPr>
            <p:ph idx="1"/>
          </p:nvPr>
        </p:nvSpPr>
        <p:spPr>
          <a:xfrm>
            <a:off x="395536" y="1556792"/>
            <a:ext cx="8229600" cy="4876800"/>
          </a:xfrm>
        </p:spPr>
        <p:txBody>
          <a:bodyPr>
            <a:normAutofit lnSpcReduction="10000"/>
          </a:bodyPr>
          <a:lstStyle/>
          <a:p>
            <a:r>
              <a:rPr lang="it-IT" dirty="0"/>
              <a:t>Collaboratori dell’imprenditore sono</a:t>
            </a:r>
            <a:r>
              <a:rPr lang="it-IT" dirty="0" smtClean="0"/>
              <a:t>:</a:t>
            </a:r>
          </a:p>
          <a:p>
            <a:r>
              <a:rPr lang="it-IT" dirty="0" smtClean="0"/>
              <a:t> </a:t>
            </a:r>
            <a:r>
              <a:rPr lang="it-IT" dirty="0"/>
              <a:t>l’institore, il procuratore e il commesso. </a:t>
            </a:r>
            <a:endParaRPr lang="it-IT" dirty="0" smtClean="0"/>
          </a:p>
          <a:p>
            <a:pPr algn="just"/>
            <a:r>
              <a:rPr lang="it-IT" dirty="0" smtClean="0"/>
              <a:t>Queste </a:t>
            </a:r>
            <a:r>
              <a:rPr lang="it-IT" dirty="0"/>
              <a:t>categorie si differenziano tra di loro per l’ampiezza del potere di rappresentanza che è massima per l’institore che è colui che </a:t>
            </a:r>
            <a:r>
              <a:rPr lang="it-IT"/>
              <a:t>è </a:t>
            </a:r>
            <a:r>
              <a:rPr lang="it-IT" smtClean="0"/>
              <a:t>preposto </a:t>
            </a:r>
            <a:r>
              <a:rPr lang="it-IT" dirty="0"/>
              <a:t>dall’imprenditore all’esercizio </a:t>
            </a:r>
            <a:r>
              <a:rPr lang="it-IT" dirty="0" smtClean="0"/>
              <a:t>dell’impresa o di una sede secondaria o di un ramo dell’impresa </a:t>
            </a:r>
            <a:r>
              <a:rPr lang="it-IT" dirty="0"/>
              <a:t>(direttore generale</a:t>
            </a:r>
            <a:r>
              <a:rPr lang="it-IT" dirty="0" smtClean="0"/>
              <a:t>), ha poteri molti estesi può prendere decisioni. </a:t>
            </a:r>
            <a:r>
              <a:rPr lang="it-IT" dirty="0"/>
              <a:t>I</a:t>
            </a:r>
            <a:r>
              <a:rPr lang="it-IT" dirty="0" smtClean="0"/>
              <a:t>l </a:t>
            </a:r>
            <a:r>
              <a:rPr lang="it-IT" dirty="0"/>
              <a:t>procuratore può rappresentare l’imprenditore in alcune attività ma il suo compito non è quello di gestire l’impresa solo di eseguire delle direttive dell’imprenditore</a:t>
            </a:r>
            <a:r>
              <a:rPr lang="it-IT" dirty="0" smtClean="0"/>
              <a:t>, ha poteri decisionali molto limitati. </a:t>
            </a:r>
            <a:r>
              <a:rPr lang="it-IT" dirty="0"/>
              <a:t>M</a:t>
            </a:r>
            <a:r>
              <a:rPr lang="it-IT" dirty="0" smtClean="0"/>
              <a:t>entre </a:t>
            </a:r>
            <a:r>
              <a:rPr lang="it-IT" dirty="0"/>
              <a:t>il commesso rappresenta l’imprenditore solo nei rapporti con la </a:t>
            </a:r>
            <a:r>
              <a:rPr lang="it-IT" dirty="0" smtClean="0"/>
              <a:t>clientela ed </a:t>
            </a:r>
            <a:r>
              <a:rPr lang="it-IT" dirty="0"/>
              <a:t>è privo di qualsiasi potere decisionale.</a:t>
            </a:r>
          </a:p>
          <a:p>
            <a:endParaRPr lang="it-IT" dirty="0"/>
          </a:p>
        </p:txBody>
      </p:sp>
    </p:spTree>
    <p:extLst>
      <p:ext uri="{BB962C8B-B14F-4D97-AF65-F5344CB8AC3E}">
        <p14:creationId xmlns:p14="http://schemas.microsoft.com/office/powerpoint/2010/main" val="1516258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fallimento</a:t>
            </a:r>
            <a:endParaRPr lang="it-IT" dirty="0"/>
          </a:p>
        </p:txBody>
      </p:sp>
      <p:sp>
        <p:nvSpPr>
          <p:cNvPr id="3" name="Segnaposto contenuto 2"/>
          <p:cNvSpPr>
            <a:spLocks noGrp="1"/>
          </p:cNvSpPr>
          <p:nvPr>
            <p:ph idx="1"/>
          </p:nvPr>
        </p:nvSpPr>
        <p:spPr/>
        <p:txBody>
          <a:bodyPr/>
          <a:lstStyle/>
          <a:p>
            <a:pPr algn="just"/>
            <a:r>
              <a:rPr lang="it-IT" dirty="0" smtClean="0"/>
              <a:t>L’imprenditore commerciale in caso di insolvenza può essere soggetto a fallimento o a concordato preventivo (art. 2221 c.c.).</a:t>
            </a:r>
          </a:p>
          <a:p>
            <a:pPr algn="just"/>
            <a:r>
              <a:rPr lang="it-IT" dirty="0" smtClean="0"/>
              <a:t>Tali procedure sono dette concorsuali perché hanno lo scopo di mettere a disposizione di tutti i creditori l’intero patrimonio dell’imprenditore. L’imprenditore commerciale può essere dichiarato fallito solo se si trova in una situazione di insolvenza, non è in grado di soddisfare le proprie obbligazioni (pagare i debiti), questo stato di insolvenza si può manifestare nel non pagare i propri creditori ma anche con altri fatti coma la chiusura dell’impresa. </a:t>
            </a:r>
            <a:endParaRPr lang="it-IT" dirty="0"/>
          </a:p>
        </p:txBody>
      </p:sp>
    </p:spTree>
    <p:extLst>
      <p:ext uri="{BB962C8B-B14F-4D97-AF65-F5344CB8AC3E}">
        <p14:creationId xmlns:p14="http://schemas.microsoft.com/office/powerpoint/2010/main" val="1111187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L’IMPRENDITORE</a:t>
            </a:r>
            <a:endParaRPr lang="it-IT" dirty="0"/>
          </a:p>
        </p:txBody>
      </p:sp>
      <p:sp>
        <p:nvSpPr>
          <p:cNvPr id="3" name="Segnaposto contenuto 2"/>
          <p:cNvSpPr>
            <a:spLocks noGrp="1"/>
          </p:cNvSpPr>
          <p:nvPr>
            <p:ph idx="1"/>
          </p:nvPr>
        </p:nvSpPr>
        <p:spPr/>
        <p:txBody>
          <a:bodyPr/>
          <a:lstStyle/>
          <a:p>
            <a:endParaRPr lang="it-IT" dirty="0" smtClean="0"/>
          </a:p>
          <a:p>
            <a:endParaRPr lang="it-IT" dirty="0"/>
          </a:p>
          <a:p>
            <a:r>
              <a:rPr lang="it-IT" dirty="0" smtClean="0"/>
              <a:t>La definizione giuridica di imprenditore la troviamo nell’art. 2082 del codice civile:</a:t>
            </a:r>
          </a:p>
          <a:p>
            <a:endParaRPr lang="it-IT" dirty="0" smtClean="0"/>
          </a:p>
          <a:p>
            <a:pPr marL="0" indent="0" algn="just">
              <a:buNone/>
            </a:pPr>
            <a:r>
              <a:rPr lang="it-IT" dirty="0"/>
              <a:t> </a:t>
            </a:r>
            <a:r>
              <a:rPr lang="it-IT" dirty="0" smtClean="0"/>
              <a:t>   «E’ imprenditore chi esercita professionalmente un’attività economica organizzata al fine della produzione o dello scambio di beni e servizi». </a:t>
            </a:r>
            <a:endParaRPr lang="it-IT" dirty="0"/>
          </a:p>
        </p:txBody>
      </p:sp>
    </p:spTree>
    <p:extLst>
      <p:ext uri="{BB962C8B-B14F-4D97-AF65-F5344CB8AC3E}">
        <p14:creationId xmlns:p14="http://schemas.microsoft.com/office/powerpoint/2010/main" val="3524423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764704"/>
            <a:ext cx="8229600" cy="5712296"/>
          </a:xfrm>
        </p:spPr>
        <p:txBody>
          <a:bodyPr/>
          <a:lstStyle/>
          <a:p>
            <a:pPr marL="0" indent="0">
              <a:buNone/>
            </a:pPr>
            <a:r>
              <a:rPr lang="it-IT" dirty="0" smtClean="0"/>
              <a:t>Se </a:t>
            </a:r>
            <a:r>
              <a:rPr lang="it-IT" dirty="0"/>
              <a:t>scomponiamo questa definizione possiamo notare i caratteri che qualificano l’imprenditore:</a:t>
            </a:r>
          </a:p>
          <a:p>
            <a:pPr lvl="0"/>
            <a:r>
              <a:rPr lang="it-IT" dirty="0"/>
              <a:t>l’esercizio di un’attività economica;</a:t>
            </a:r>
          </a:p>
          <a:p>
            <a:pPr lvl="0"/>
            <a:r>
              <a:rPr lang="it-IT" dirty="0"/>
              <a:t>lo </a:t>
            </a:r>
            <a:r>
              <a:rPr lang="it-IT" dirty="0" smtClean="0"/>
              <a:t>scopo che </a:t>
            </a:r>
            <a:r>
              <a:rPr lang="it-IT" dirty="0"/>
              <a:t>deve essere la produzione o lo scambio di beni e servizi;</a:t>
            </a:r>
          </a:p>
          <a:p>
            <a:pPr lvl="0"/>
            <a:r>
              <a:rPr lang="it-IT" dirty="0"/>
              <a:t>l’attività economica deve essere organizzata;</a:t>
            </a:r>
          </a:p>
          <a:p>
            <a:r>
              <a:rPr lang="it-IT" dirty="0"/>
              <a:t>l’attività economica deve essere esercitata in modo professionale</a:t>
            </a:r>
          </a:p>
        </p:txBody>
      </p:sp>
    </p:spTree>
    <p:extLst>
      <p:ext uri="{BB962C8B-B14F-4D97-AF65-F5344CB8AC3E}">
        <p14:creationId xmlns:p14="http://schemas.microsoft.com/office/powerpoint/2010/main" val="164220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95536" y="620688"/>
            <a:ext cx="8229600" cy="4876800"/>
          </a:xfrm>
        </p:spPr>
        <p:txBody>
          <a:bodyPr>
            <a:normAutofit fontScale="85000" lnSpcReduction="10000"/>
          </a:bodyPr>
          <a:lstStyle/>
          <a:p>
            <a:pPr lvl="0" algn="just"/>
            <a:r>
              <a:rPr lang="it-IT" dirty="0"/>
              <a:t>Si definisce economica quell’attività che produce nuova ricchezza, che ha scopo di lucro. L’obiettivo dell’attività economica è quello di ottenere ricavi superiori o al limite uguale ai costi. Il raggiungimento di tale obiettivo non è scontato, dipende da una serie di fattori non tutti prevedibili e indipendenti dalla volontà dell’imprenditore. Ciò che conta per definire “economica” un’attività è però il suo scopo iniziale e non l’effettivo raggiungimento del risultato sperato, per cu non perde la qualità di imprenditore chi- per un certo periodo- non realizza profitti ma perdite. </a:t>
            </a:r>
          </a:p>
          <a:p>
            <a:pPr algn="just"/>
            <a:r>
              <a:rPr lang="it-IT" dirty="0"/>
              <a:t>La produzione di ricchezza che caratterizza l’attività economica deve avvenire mediante o la produzione di nuovi beni (produzione industriale o artigianale) o lo scambio di ben già esistenti sul mercato (commercio). L’attività dell’imprenditore può avere per oggetto anche la fornitura di servizi poiché anche  quest’ultimi producono ricchezza esempio servizi assicurativi, di trasporto, bancari, servizi </a:t>
            </a:r>
            <a:r>
              <a:rPr lang="it-IT" dirty="0" smtClean="0"/>
              <a:t>informatici) </a:t>
            </a:r>
            <a:r>
              <a:rPr lang="it-IT" dirty="0"/>
              <a:t>E’ importante che la produzione o lo scambio di beni e servizi sia destinata al mercato e non al consumo personale</a:t>
            </a:r>
          </a:p>
        </p:txBody>
      </p:sp>
    </p:spTree>
    <p:extLst>
      <p:ext uri="{BB962C8B-B14F-4D97-AF65-F5344CB8AC3E}">
        <p14:creationId xmlns:p14="http://schemas.microsoft.com/office/powerpoint/2010/main" val="333338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7544" y="620688"/>
            <a:ext cx="8229600" cy="4876800"/>
          </a:xfrm>
        </p:spPr>
        <p:txBody>
          <a:bodyPr>
            <a:normAutofit lnSpcReduction="10000"/>
          </a:bodyPr>
          <a:lstStyle/>
          <a:p>
            <a:pPr lvl="0" algn="just"/>
            <a:r>
              <a:rPr lang="it-IT" dirty="0"/>
              <a:t>Per svolgere la sua attività l’imprenditore si avvale di solito di un complesso di mezzi materiali (locali, impianti, macchinari </a:t>
            </a:r>
            <a:r>
              <a:rPr lang="it-IT" dirty="0" err="1"/>
              <a:t>ecc</a:t>
            </a:r>
            <a:r>
              <a:rPr lang="it-IT" dirty="0"/>
              <a:t>) e di persone (collaboratori e dipendenti), tutti questi elementi devono essere tra di loro collegati e organizzati in modo unitario al fine di svolgere l’attività economica.    </a:t>
            </a:r>
          </a:p>
          <a:p>
            <a:pPr lvl="0" algn="just"/>
            <a:r>
              <a:rPr lang="it-IT" dirty="0"/>
              <a:t>L’attività economica deve essere svolta dall’imprenditore in modo abituale e non occasionale. Abituale non significa in </a:t>
            </a:r>
            <a:r>
              <a:rPr lang="it-IT" dirty="0" smtClean="0"/>
              <a:t>tutti </a:t>
            </a:r>
            <a:r>
              <a:rPr lang="it-IT" dirty="0"/>
              <a:t>i periodi dell’anno basta anche un solo periodo dell’anno (attività sciistica o balneare) l’importante è che sia svolta ripetutamente per più anni. Non è richiesto che sia l’attività esclusiva né principale solo che sia svolta abitualmente e non in modo episodico.</a:t>
            </a:r>
          </a:p>
          <a:p>
            <a:endParaRPr lang="it-IT" dirty="0"/>
          </a:p>
        </p:txBody>
      </p:sp>
    </p:spTree>
    <p:extLst>
      <p:ext uri="{BB962C8B-B14F-4D97-AF65-F5344CB8AC3E}">
        <p14:creationId xmlns:p14="http://schemas.microsoft.com/office/powerpoint/2010/main" val="1446280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L’impresa</a:t>
            </a:r>
            <a:endParaRPr lang="it-IT" dirty="0"/>
          </a:p>
        </p:txBody>
      </p:sp>
      <p:sp>
        <p:nvSpPr>
          <p:cNvPr id="3" name="Segnaposto contenuto 2"/>
          <p:cNvSpPr>
            <a:spLocks noGrp="1"/>
          </p:cNvSpPr>
          <p:nvPr>
            <p:ph idx="1"/>
          </p:nvPr>
        </p:nvSpPr>
        <p:spPr/>
        <p:txBody>
          <a:bodyPr>
            <a:normAutofit lnSpcReduction="10000"/>
          </a:bodyPr>
          <a:lstStyle/>
          <a:p>
            <a:pPr algn="just"/>
            <a:r>
              <a:rPr lang="it-IT" dirty="0"/>
              <a:t>Il codice civile non fornisce la definizione di impresa ma essa si ricava da ciò che afferma l’art 2082 c.c. ”L’impresa è l’attività esercitata dall’imprenditore e consiste in una serie di atti coordinati e diretti alla produzione o allo scambio di beni e servizi”. Le imprese possono essere classificate in base a vari criteri: secondo i soggetti, le dimensioni, l’attività svolta.</a:t>
            </a:r>
          </a:p>
          <a:p>
            <a:pPr algn="just"/>
            <a:r>
              <a:rPr lang="it-IT" dirty="0"/>
              <a:t>Secondo i soggetti possiamo distinguere tra impresa pubblica, privata, individuale, collettiva (società). In base alle dimensioni piccola impresa (art. 2083 </a:t>
            </a:r>
            <a:r>
              <a:rPr lang="it-IT" dirty="0" err="1"/>
              <a:t>c.c</a:t>
            </a:r>
            <a:r>
              <a:rPr lang="it-IT" dirty="0"/>
              <a:t>) e impresa non piccola che non rientra nell’art. 2083. In base all’attività svolta possiamo distinguere tra imprenditore agricolo e imprenditore commerciale. </a:t>
            </a:r>
          </a:p>
          <a:p>
            <a:endParaRPr lang="it-IT" dirty="0"/>
          </a:p>
        </p:txBody>
      </p:sp>
    </p:spTree>
    <p:extLst>
      <p:ext uri="{BB962C8B-B14F-4D97-AF65-F5344CB8AC3E}">
        <p14:creationId xmlns:p14="http://schemas.microsoft.com/office/powerpoint/2010/main" val="384830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L’IMPRENDITORE COMMERCIALE</a:t>
            </a:r>
            <a:endParaRPr lang="it-IT" dirty="0"/>
          </a:p>
        </p:txBody>
      </p:sp>
      <p:sp>
        <p:nvSpPr>
          <p:cNvPr id="3" name="Segnaposto contenuto 2"/>
          <p:cNvSpPr>
            <a:spLocks noGrp="1"/>
          </p:cNvSpPr>
          <p:nvPr>
            <p:ph idx="1"/>
          </p:nvPr>
        </p:nvSpPr>
        <p:spPr/>
        <p:txBody>
          <a:bodyPr>
            <a:normAutofit fontScale="92500" lnSpcReduction="20000"/>
          </a:bodyPr>
          <a:lstStyle/>
          <a:p>
            <a:r>
              <a:rPr lang="it-IT" dirty="0"/>
              <a:t>La definizione di imprenditore commerciale si ricava dall’art. 2195 c.c</a:t>
            </a:r>
            <a:r>
              <a:rPr lang="it-IT" dirty="0" smtClean="0"/>
              <a:t>.</a:t>
            </a:r>
          </a:p>
          <a:p>
            <a:r>
              <a:rPr lang="it-IT" dirty="0" smtClean="0"/>
              <a:t>«E</a:t>
            </a:r>
            <a:r>
              <a:rPr lang="it-IT" dirty="0"/>
              <a:t>’ imprenditore commerciale colui che esercita una delle seguenti attività:</a:t>
            </a:r>
          </a:p>
          <a:p>
            <a:pPr lvl="0"/>
            <a:r>
              <a:rPr lang="it-IT" dirty="0"/>
              <a:t>Attività industriale diretta alla produzione di beni o servizi (imprese industriali);</a:t>
            </a:r>
          </a:p>
          <a:p>
            <a:pPr lvl="0"/>
            <a:r>
              <a:rPr lang="it-IT" dirty="0"/>
              <a:t>Attività intermediaria nella circolazione dei beni ( imprese commerciali)</a:t>
            </a:r>
          </a:p>
          <a:p>
            <a:pPr lvl="0"/>
            <a:r>
              <a:rPr lang="it-IT" dirty="0"/>
              <a:t>Attività di trasporto per terra, per acqua o per aria (imprese di trasporto)</a:t>
            </a:r>
          </a:p>
          <a:p>
            <a:pPr lvl="0"/>
            <a:r>
              <a:rPr lang="it-IT" dirty="0"/>
              <a:t>Attività bancaria o assicurativa (imprese bancarie o assicurative)</a:t>
            </a:r>
          </a:p>
          <a:p>
            <a:pPr lvl="0"/>
            <a:r>
              <a:rPr lang="it-IT" dirty="0"/>
              <a:t>Attività ausiliarie alle </a:t>
            </a:r>
            <a:r>
              <a:rPr lang="it-IT" dirty="0" smtClean="0"/>
              <a:t>precedenti» (si </a:t>
            </a:r>
            <a:r>
              <a:rPr lang="it-IT" dirty="0"/>
              <a:t>tratta di attività che sono strumentali a quelle elencate come gli agenti di commercio, i mediatori commerciali, gli spedizionieri ecc</a:t>
            </a:r>
            <a:r>
              <a:rPr lang="it-IT" dirty="0" smtClean="0"/>
              <a:t>..).</a:t>
            </a:r>
            <a:endParaRPr lang="it-IT" dirty="0"/>
          </a:p>
          <a:p>
            <a:endParaRPr lang="it-IT" dirty="0"/>
          </a:p>
        </p:txBody>
      </p:sp>
    </p:spTree>
    <p:extLst>
      <p:ext uri="{BB962C8B-B14F-4D97-AF65-F5344CB8AC3E}">
        <p14:creationId xmlns:p14="http://schemas.microsoft.com/office/powerpoint/2010/main" val="276586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Obblighi dell’imprenditore commerciale</a:t>
            </a:r>
            <a:endParaRPr lang="it-IT" dirty="0"/>
          </a:p>
        </p:txBody>
      </p:sp>
      <p:sp>
        <p:nvSpPr>
          <p:cNvPr id="3" name="Segnaposto contenuto 2"/>
          <p:cNvSpPr>
            <a:spLocks noGrp="1"/>
          </p:cNvSpPr>
          <p:nvPr>
            <p:ph idx="1"/>
          </p:nvPr>
        </p:nvSpPr>
        <p:spPr/>
        <p:txBody>
          <a:bodyPr/>
          <a:lstStyle/>
          <a:p>
            <a:pPr algn="just"/>
            <a:r>
              <a:rPr lang="it-IT" dirty="0"/>
              <a:t> L’imprenditore commerciale è sottoposto ad un regime normativo particolare che viene chiamato statuto dell’imprenditore commerciale e non si applica al piccolo imprenditore o a quello </a:t>
            </a:r>
            <a:r>
              <a:rPr lang="it-IT" dirty="0" smtClean="0"/>
              <a:t>agricolo.</a:t>
            </a:r>
          </a:p>
          <a:p>
            <a:pPr algn="just"/>
            <a:r>
              <a:rPr lang="it-IT" dirty="0" smtClean="0"/>
              <a:t>Lo statuto dell’imprenditore commerciale prevede:</a:t>
            </a:r>
          </a:p>
          <a:p>
            <a:pPr algn="just">
              <a:buFont typeface="Wingdings" pitchFamily="2" charset="2"/>
              <a:buChar char="ü"/>
            </a:pPr>
            <a:r>
              <a:rPr lang="it-IT" dirty="0" smtClean="0"/>
              <a:t>Iscrizione nel registro delle imprese:</a:t>
            </a:r>
          </a:p>
          <a:p>
            <a:pPr algn="just">
              <a:buFont typeface="Wingdings" pitchFamily="2" charset="2"/>
              <a:buChar char="ü"/>
            </a:pPr>
            <a:r>
              <a:rPr lang="it-IT" dirty="0" smtClean="0"/>
              <a:t>Capacità di agire;</a:t>
            </a:r>
          </a:p>
          <a:p>
            <a:pPr algn="just">
              <a:buFont typeface="Wingdings" pitchFamily="2" charset="2"/>
              <a:buChar char="ü"/>
            </a:pPr>
            <a:r>
              <a:rPr lang="it-IT" dirty="0" smtClean="0"/>
              <a:t>Tenuta delle scritture contabili;</a:t>
            </a:r>
          </a:p>
          <a:p>
            <a:pPr algn="just">
              <a:buFont typeface="Wingdings" pitchFamily="2" charset="2"/>
              <a:buChar char="ü"/>
            </a:pPr>
            <a:r>
              <a:rPr lang="it-IT" dirty="0" smtClean="0"/>
              <a:t>Ausiliari dell’imprenditore;</a:t>
            </a:r>
          </a:p>
          <a:p>
            <a:pPr algn="just">
              <a:buFont typeface="Wingdings" pitchFamily="2" charset="2"/>
              <a:buChar char="ü"/>
            </a:pPr>
            <a:r>
              <a:rPr lang="it-IT" dirty="0" smtClean="0"/>
              <a:t>Sottoposizione alla procedure fallimentari</a:t>
            </a:r>
            <a:endParaRPr lang="it-IT" dirty="0"/>
          </a:p>
        </p:txBody>
      </p:sp>
    </p:spTree>
    <p:extLst>
      <p:ext uri="{BB962C8B-B14F-4D97-AF65-F5344CB8AC3E}">
        <p14:creationId xmlns:p14="http://schemas.microsoft.com/office/powerpoint/2010/main" val="2842499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Iscrizione al registro delle imprese.</a:t>
            </a:r>
            <a:br>
              <a:rPr lang="it-IT" dirty="0" smtClean="0"/>
            </a:br>
            <a:endParaRPr lang="it-IT" dirty="0"/>
          </a:p>
        </p:txBody>
      </p:sp>
      <p:sp>
        <p:nvSpPr>
          <p:cNvPr id="3" name="Segnaposto contenuto 2"/>
          <p:cNvSpPr>
            <a:spLocks noGrp="1"/>
          </p:cNvSpPr>
          <p:nvPr>
            <p:ph idx="1"/>
          </p:nvPr>
        </p:nvSpPr>
        <p:spPr>
          <a:xfrm>
            <a:off x="406400" y="1570097"/>
            <a:ext cx="8331200" cy="4937007"/>
          </a:xfrm>
        </p:spPr>
        <p:txBody>
          <a:bodyPr/>
          <a:lstStyle/>
          <a:p>
            <a:pPr algn="just"/>
            <a:r>
              <a:rPr lang="it-IT" dirty="0" smtClean="0"/>
              <a:t>L’imprenditore </a:t>
            </a:r>
            <a:r>
              <a:rPr lang="it-IT" dirty="0"/>
              <a:t>commerciale deve iscriversi al registro delle imprese (art. 2188 c.c.) tenuto presso le Camere di Commercio provinciali sotto la vigilanza </a:t>
            </a:r>
            <a:r>
              <a:rPr lang="it-IT" dirty="0" smtClean="0"/>
              <a:t>di </a:t>
            </a:r>
            <a:r>
              <a:rPr lang="it-IT" dirty="0"/>
              <a:t>un giudice delegato dal presidente del tribunale   del capoluogo di provincia</a:t>
            </a:r>
            <a:r>
              <a:rPr lang="it-IT" dirty="0" smtClean="0"/>
              <a:t>. Il registro è pubblico. L’iscrizione deve avvenire su domanda dell’interessato entro 30 giorni dall’inizio dell’impresa nel registro nella cui circoscrizione si trova la sede dell’impresa. </a:t>
            </a:r>
            <a:r>
              <a:rPr lang="it-IT" dirty="0"/>
              <a:t>H</a:t>
            </a:r>
            <a:r>
              <a:rPr lang="it-IT" dirty="0" smtClean="0"/>
              <a:t>a </a:t>
            </a:r>
            <a:r>
              <a:rPr lang="it-IT" dirty="0"/>
              <a:t>la funzione di pubblicità dichiarativa cioè di portare a conoscenza dei terzi i fatti  </a:t>
            </a:r>
            <a:r>
              <a:rPr lang="it-IT" dirty="0" smtClean="0"/>
              <a:t>e le </a:t>
            </a:r>
            <a:r>
              <a:rPr lang="it-IT" dirty="0"/>
              <a:t>informazioni più importanti che riguardano l’impresa. In caso di mancata iscrizione gli atti sono validi ma non opponibili ai terzi.</a:t>
            </a:r>
          </a:p>
          <a:p>
            <a:pPr marL="0" indent="0">
              <a:buNone/>
            </a:pPr>
            <a:endParaRPr lang="it-IT" dirty="0"/>
          </a:p>
        </p:txBody>
      </p:sp>
    </p:spTree>
    <p:extLst>
      <p:ext uri="{BB962C8B-B14F-4D97-AF65-F5344CB8AC3E}">
        <p14:creationId xmlns:p14="http://schemas.microsoft.com/office/powerpoint/2010/main" val="781408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83</TotalTime>
  <Words>1384</Words>
  <Application>Microsoft Office PowerPoint</Application>
  <PresentationFormat>Presentazione su schermo (4:3)</PresentationFormat>
  <Paragraphs>55</Paragraphs>
  <Slides>14</Slides>
  <Notes>0</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Chiaro</vt:lpstr>
      <vt:lpstr>IMPRENDITORE e IMPRESA INDIVIDUale</vt:lpstr>
      <vt:lpstr>L’IMPRENDITORE</vt:lpstr>
      <vt:lpstr>Presentazione standard di PowerPoint</vt:lpstr>
      <vt:lpstr>Presentazione standard di PowerPoint</vt:lpstr>
      <vt:lpstr>Presentazione standard di PowerPoint</vt:lpstr>
      <vt:lpstr>L’impresa</vt:lpstr>
      <vt:lpstr>L’IMPRENDITORE COMMERCIALE</vt:lpstr>
      <vt:lpstr>Obblighi dell’imprenditore commerciale</vt:lpstr>
      <vt:lpstr>Iscrizione al registro delle imprese. </vt:lpstr>
      <vt:lpstr>Capacità di agire</vt:lpstr>
      <vt:lpstr>Registri contabili</vt:lpstr>
      <vt:lpstr>Tenuta della contabilità. </vt:lpstr>
      <vt:lpstr>Collaboratori dell’imprenditore</vt:lpstr>
      <vt:lpstr>Il fallimento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IMPRENDITORE, IMPRESA INDIVIDUALE E COLLETTIVA</dc:title>
  <dc:creator>Microsoft</dc:creator>
  <cp:lastModifiedBy>Microsoft</cp:lastModifiedBy>
  <cp:revision>19</cp:revision>
  <dcterms:created xsi:type="dcterms:W3CDTF">2017-11-01T09:37:43Z</dcterms:created>
  <dcterms:modified xsi:type="dcterms:W3CDTF">2017-11-07T08:06:30Z</dcterms:modified>
</cp:coreProperties>
</file>