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7" r:id="rId20"/>
    <p:sldId id="273" r:id="rId21"/>
    <p:sldId id="278" r:id="rId22"/>
    <p:sldId id="279" r:id="rId23"/>
    <p:sldId id="280" r:id="rId24"/>
    <p:sldId id="274" r:id="rId25"/>
    <p:sldId id="275" r:id="rId26"/>
    <p:sldId id="281" r:id="rId27"/>
    <p:sldId id="282" r:id="rId2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932" y="-31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401604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100090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118210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26669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29585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45070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24665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412641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90852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163393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E479CC8-F936-4D15-A712-DDF4A6B4CAAF}" type="datetimeFigureOut">
              <a:rPr lang="it-IT" smtClean="0"/>
              <a:pPr/>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29614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79CC8-F936-4D15-A712-DDF4A6B4CAAF}" type="datetimeFigureOut">
              <a:rPr lang="it-IT" smtClean="0"/>
              <a:pPr/>
              <a:t>09/11/2017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9E765-0618-4EAE-AB05-4F22F5D576BB}" type="slidenum">
              <a:rPr lang="it-IT" smtClean="0"/>
              <a:pPr/>
              <a:t>‹N›</a:t>
            </a:fld>
            <a:endParaRPr lang="it-IT"/>
          </a:p>
        </p:txBody>
      </p:sp>
    </p:spTree>
    <p:extLst>
      <p:ext uri="{BB962C8B-B14F-4D97-AF65-F5344CB8AC3E}">
        <p14:creationId xmlns:p14="http://schemas.microsoft.com/office/powerpoint/2010/main" xmlns="" val="122608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LA SOCIETA’</a:t>
            </a:r>
            <a:endParaRPr lang="it-IT" dirty="0"/>
          </a:p>
        </p:txBody>
      </p:sp>
      <p:sp>
        <p:nvSpPr>
          <p:cNvPr id="3" name="Sottotitolo 2"/>
          <p:cNvSpPr>
            <a:spLocks noGrp="1"/>
          </p:cNvSpPr>
          <p:nvPr>
            <p:ph type="subTitle" idx="1"/>
          </p:nvPr>
        </p:nvSpPr>
        <p:spPr/>
        <p:txBody>
          <a:bodyPr/>
          <a:lstStyle/>
          <a:p>
            <a:r>
              <a:rPr lang="it-IT" dirty="0" smtClean="0"/>
              <a:t>DI PERSONE E DI CAPITALI</a:t>
            </a:r>
            <a:endParaRPr lang="it-IT" dirty="0"/>
          </a:p>
        </p:txBody>
      </p:sp>
    </p:spTree>
    <p:extLst>
      <p:ext uri="{BB962C8B-B14F-4D97-AF65-F5344CB8AC3E}">
        <p14:creationId xmlns:p14="http://schemas.microsoft.com/office/powerpoint/2010/main" xmlns="" val="766786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22114"/>
          </a:xfrm>
        </p:spPr>
        <p:txBody>
          <a:bodyPr>
            <a:normAutofit fontScale="90000"/>
          </a:bodyPr>
          <a:lstStyle/>
          <a:p>
            <a:r>
              <a:rPr lang="it-IT" dirty="0" smtClean="0"/>
              <a:t>La divisione degli utili e delle perdite</a:t>
            </a:r>
            <a:endParaRPr lang="it-IT" dirty="0"/>
          </a:p>
        </p:txBody>
      </p:sp>
      <p:sp>
        <p:nvSpPr>
          <p:cNvPr id="3" name="Segnaposto contenuto 2"/>
          <p:cNvSpPr>
            <a:spLocks noGrp="1"/>
          </p:cNvSpPr>
          <p:nvPr>
            <p:ph idx="1"/>
          </p:nvPr>
        </p:nvSpPr>
        <p:spPr>
          <a:xfrm>
            <a:off x="457200" y="1196752"/>
            <a:ext cx="8229600" cy="4929411"/>
          </a:xfrm>
        </p:spPr>
        <p:txBody>
          <a:bodyPr>
            <a:normAutofit lnSpcReduction="10000"/>
          </a:bodyPr>
          <a:lstStyle/>
          <a:p>
            <a:pPr algn="just"/>
            <a:r>
              <a:rPr lang="it-IT" dirty="0" smtClean="0"/>
              <a:t>La divisione degli utili e delle perdite viene fatta proporzionalmente alle quote dei conferimenti fatti. Esempio se un socio ha conferito il 30% del capitale sociale avrà diritto ad avere il 30% degli utili. Gli utili si desumono dal rendiconto che deve essere obbligatoriamente redatto dagli amministratori alla chiusura di ogni anno di attività, rendiconto che deve essere stato approvato dai soci. </a:t>
            </a:r>
            <a:endParaRPr lang="it-IT" dirty="0"/>
          </a:p>
        </p:txBody>
      </p:sp>
    </p:spTree>
    <p:extLst>
      <p:ext uri="{BB962C8B-B14F-4D97-AF65-F5344CB8AC3E}">
        <p14:creationId xmlns:p14="http://schemas.microsoft.com/office/powerpoint/2010/main" xmlns="" val="2541681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Cause di estinzione della società</a:t>
            </a:r>
            <a:endParaRPr lang="it-IT" dirty="0"/>
          </a:p>
        </p:txBody>
      </p:sp>
      <p:sp>
        <p:nvSpPr>
          <p:cNvPr id="3" name="Segnaposto contenuto 2"/>
          <p:cNvSpPr>
            <a:spLocks noGrp="1"/>
          </p:cNvSpPr>
          <p:nvPr>
            <p:ph idx="1"/>
          </p:nvPr>
        </p:nvSpPr>
        <p:spPr>
          <a:xfrm>
            <a:off x="457200" y="1196752"/>
            <a:ext cx="8229600" cy="4929411"/>
          </a:xfrm>
        </p:spPr>
        <p:txBody>
          <a:bodyPr/>
          <a:lstStyle/>
          <a:p>
            <a:r>
              <a:rPr lang="it-IT" dirty="0" smtClean="0"/>
              <a:t>Decorso del termine ( nell’atto costitutivo è possibile inserire la durata della società)</a:t>
            </a:r>
          </a:p>
          <a:p>
            <a:r>
              <a:rPr lang="it-IT" dirty="0" smtClean="0"/>
              <a:t>Conseguimento dell’oggetto sociale o impossibilità a conseguirlo</a:t>
            </a:r>
          </a:p>
          <a:p>
            <a:r>
              <a:rPr lang="it-IT" dirty="0" smtClean="0"/>
              <a:t>Volontà di tutti i soci</a:t>
            </a:r>
          </a:p>
          <a:p>
            <a:r>
              <a:rPr lang="it-IT" dirty="0" smtClean="0"/>
              <a:t>Venir meno della pluralità dei soci ( per morte o recesso o esclusione)</a:t>
            </a:r>
          </a:p>
          <a:p>
            <a:r>
              <a:rPr lang="it-IT" dirty="0" smtClean="0"/>
              <a:t>Altre cause previste dal contratto sociale.</a:t>
            </a:r>
            <a:endParaRPr lang="it-IT" dirty="0"/>
          </a:p>
        </p:txBody>
      </p:sp>
    </p:spTree>
    <p:extLst>
      <p:ext uri="{BB962C8B-B14F-4D97-AF65-F5344CB8AC3E}">
        <p14:creationId xmlns:p14="http://schemas.microsoft.com/office/powerpoint/2010/main" xmlns="" val="3715195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7158" y="285728"/>
            <a:ext cx="8229600" cy="725470"/>
          </a:xfrm>
        </p:spPr>
        <p:txBody>
          <a:bodyPr>
            <a:normAutofit/>
          </a:bodyPr>
          <a:lstStyle/>
          <a:p>
            <a:r>
              <a:rPr lang="it-IT" sz="3200" dirty="0" smtClean="0"/>
              <a:t>Liquidazione ed estinzione della società</a:t>
            </a:r>
            <a:endParaRPr lang="it-IT" sz="3200" dirty="0"/>
          </a:p>
        </p:txBody>
      </p:sp>
      <p:sp>
        <p:nvSpPr>
          <p:cNvPr id="3" name="Segnaposto contenuto 2"/>
          <p:cNvSpPr>
            <a:spLocks noGrp="1"/>
          </p:cNvSpPr>
          <p:nvPr>
            <p:ph idx="1"/>
          </p:nvPr>
        </p:nvSpPr>
        <p:spPr>
          <a:xfrm>
            <a:off x="457200" y="1000108"/>
            <a:ext cx="8229600" cy="5126055"/>
          </a:xfrm>
        </p:spPr>
        <p:txBody>
          <a:bodyPr>
            <a:normAutofit fontScale="92500"/>
          </a:bodyPr>
          <a:lstStyle/>
          <a:p>
            <a:pPr algn="just"/>
            <a:r>
              <a:rPr lang="it-IT" dirty="0" smtClean="0"/>
              <a:t>L’attività di trasformare in denaro liquido il patrimonio della società è detto </a:t>
            </a:r>
            <a:r>
              <a:rPr lang="it-IT" b="1" dirty="0" smtClean="0"/>
              <a:t>liquidazione, </a:t>
            </a:r>
            <a:r>
              <a:rPr lang="it-IT" dirty="0" smtClean="0"/>
              <a:t>se l’atto costitutivo non prevede nulla, i soci possono nominare dei liquidatori, che dovranno svolgere questo compito, in caso di disaccordo tra i soci è il Tribunale a nominarli. Come prima cosa dovranno essere pagati i debiti sociali e solo dopo il residuo può essere diviso tra i soci in base alla quota che ciascuno ha nella società. Con la chiusura della liquidazione la società si estingue cioè cessa di esistere.</a:t>
            </a:r>
          </a:p>
          <a:p>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Effetti della liquidazione della quota</a:t>
            </a:r>
            <a:endParaRPr lang="it-IT" dirty="0"/>
          </a:p>
        </p:txBody>
      </p:sp>
      <p:sp>
        <p:nvSpPr>
          <p:cNvPr id="3" name="Segnaposto contenuto 2"/>
          <p:cNvSpPr>
            <a:spLocks noGrp="1"/>
          </p:cNvSpPr>
          <p:nvPr>
            <p:ph idx="1"/>
          </p:nvPr>
        </p:nvSpPr>
        <p:spPr>
          <a:xfrm>
            <a:off x="457200" y="1340768"/>
            <a:ext cx="8229600" cy="4785395"/>
          </a:xfrm>
        </p:spPr>
        <p:txBody>
          <a:bodyPr>
            <a:normAutofit lnSpcReduction="10000"/>
          </a:bodyPr>
          <a:lstStyle/>
          <a:p>
            <a:pPr algn="just"/>
            <a:r>
              <a:rPr lang="it-IT" dirty="0" smtClean="0"/>
              <a:t>Quando un socio cessa di far parte della società per morte, recesso o esclusione, egli o i suoi eredi hanno diritto alla liquidazione della quota. La società dovrà corrispondere al socio o ai suoi eredi una quantità di denaro pari al valore della quota, questo valore è determinato in base alla situazione patrimoniale della società nel giorno in cui si verifica la cessazione. La società dovrà pagare entro 6 mesi dallo scioglimento del rapporto.</a:t>
            </a:r>
            <a:endParaRPr lang="it-IT" dirty="0"/>
          </a:p>
        </p:txBody>
      </p:sp>
    </p:spTree>
    <p:extLst>
      <p:ext uri="{BB962C8B-B14F-4D97-AF65-F5344CB8AC3E}">
        <p14:creationId xmlns:p14="http://schemas.microsoft.com/office/powerpoint/2010/main" xmlns="" val="208912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 società </a:t>
            </a:r>
            <a:r>
              <a:rPr lang="it-IT" smtClean="0"/>
              <a:t>in nome collettivo (SNC)</a:t>
            </a:r>
            <a:endParaRPr lang="it-IT"/>
          </a:p>
        </p:txBody>
      </p:sp>
      <p:sp>
        <p:nvSpPr>
          <p:cNvPr id="3" name="Segnaposto contenuto 2"/>
          <p:cNvSpPr>
            <a:spLocks noGrp="1"/>
          </p:cNvSpPr>
          <p:nvPr>
            <p:ph idx="1"/>
          </p:nvPr>
        </p:nvSpPr>
        <p:spPr>
          <a:xfrm>
            <a:off x="457200" y="1124744"/>
            <a:ext cx="8229600" cy="5001419"/>
          </a:xfrm>
        </p:spPr>
        <p:txBody>
          <a:bodyPr>
            <a:normAutofit fontScale="77500" lnSpcReduction="20000"/>
          </a:bodyPr>
          <a:lstStyle/>
          <a:p>
            <a:pPr algn="just"/>
            <a:r>
              <a:rPr lang="it-IT" dirty="0" smtClean="0"/>
              <a:t>La s.n.c. si differenzia dalla società semplice per tre aspetti fondamentali ( art.2291-2312 c.c.):</a:t>
            </a:r>
          </a:p>
          <a:p>
            <a:pPr marL="514350" indent="-514350" algn="just">
              <a:buFont typeface="+mj-lt"/>
              <a:buAutoNum type="arabicParenR"/>
            </a:pPr>
            <a:r>
              <a:rPr lang="it-IT" dirty="0" smtClean="0"/>
              <a:t>Tutti i soci hanno responsabilità illimitata e solidale. Nel caso in cui la società non paghi un debito i creditori possono rivolgersi a qualunque socio che poi può chiedere agli altri soci il rimborso di quanto pagato in più rispetto alla quota che lui possiede della società.</a:t>
            </a:r>
          </a:p>
          <a:p>
            <a:pPr marL="514350" indent="-514350" algn="just">
              <a:buFont typeface="+mj-lt"/>
              <a:buAutoNum type="arabicParenR"/>
            </a:pPr>
            <a:r>
              <a:rPr lang="it-IT" dirty="0" smtClean="0"/>
              <a:t>L’atto costitutivo deve avere obbligatoriamente forma scritta ( scrittura privata autenticata o atto pubblico). Deve essere scritto al Registro delle imprese. Se non iscritta è lo stesso valida ma irregolare.</a:t>
            </a:r>
          </a:p>
          <a:p>
            <a:pPr marL="514350" indent="-514350" algn="just">
              <a:buFont typeface="+mj-lt"/>
              <a:buAutoNum type="arabicParenR"/>
            </a:pPr>
            <a:r>
              <a:rPr lang="it-IT" dirty="0" smtClean="0"/>
              <a:t>Il divieto di concorrenza, i soci non possono svolgere un’attività economica che sottragga clientela e affari alla società.</a:t>
            </a:r>
            <a:endParaRPr lang="it-IT" dirty="0"/>
          </a:p>
        </p:txBody>
      </p:sp>
    </p:spTree>
    <p:extLst>
      <p:ext uri="{BB962C8B-B14F-4D97-AF65-F5344CB8AC3E}">
        <p14:creationId xmlns:p14="http://schemas.microsoft.com/office/powerpoint/2010/main" xmlns="" val="4191954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332656"/>
            <a:ext cx="8229600" cy="5793507"/>
          </a:xfrm>
        </p:spPr>
        <p:txBody>
          <a:bodyPr>
            <a:normAutofit fontScale="85000" lnSpcReduction="20000"/>
          </a:bodyPr>
          <a:lstStyle/>
          <a:p>
            <a:r>
              <a:rPr lang="it-IT" dirty="0" smtClean="0"/>
              <a:t>L’atto costitutivo della s.n.c. deve contenere (art 2295 c.c.):</a:t>
            </a:r>
          </a:p>
          <a:p>
            <a:r>
              <a:rPr lang="it-IT" dirty="0" smtClean="0"/>
              <a:t>Le generalità dei soci;</a:t>
            </a:r>
          </a:p>
          <a:p>
            <a:r>
              <a:rPr lang="it-IT" dirty="0" smtClean="0"/>
              <a:t>La ragione sociale, il nome della società che deve contenere il nome di almeno uno dei soci con l’indicazione s.n.c.</a:t>
            </a:r>
          </a:p>
          <a:p>
            <a:r>
              <a:rPr lang="it-IT" dirty="0" smtClean="0"/>
              <a:t>La sede della società</a:t>
            </a:r>
          </a:p>
          <a:p>
            <a:r>
              <a:rPr lang="it-IT" dirty="0" smtClean="0"/>
              <a:t>L’oggetto sociale (attività che si intende svolgere)</a:t>
            </a:r>
          </a:p>
          <a:p>
            <a:r>
              <a:rPr lang="it-IT" dirty="0" smtClean="0"/>
              <a:t>Il nome dei soci amministratori</a:t>
            </a:r>
          </a:p>
          <a:p>
            <a:r>
              <a:rPr lang="it-IT" dirty="0" smtClean="0"/>
              <a:t>I conferimenti fatti da ciascun socio</a:t>
            </a:r>
          </a:p>
          <a:p>
            <a:r>
              <a:rPr lang="it-IT" dirty="0" smtClean="0"/>
              <a:t>La quota di partecipazione di ciascun socio agli utili e alla perdite</a:t>
            </a:r>
          </a:p>
          <a:p>
            <a:r>
              <a:rPr lang="it-IT" dirty="0" smtClean="0"/>
              <a:t>I criteri di ripartizione degli utili ( e delle perdite)</a:t>
            </a:r>
          </a:p>
          <a:p>
            <a:r>
              <a:rPr lang="it-IT" dirty="0" smtClean="0"/>
              <a:t>La durata della società.</a:t>
            </a:r>
            <a:endParaRPr lang="it-IT" dirty="0"/>
          </a:p>
        </p:txBody>
      </p:sp>
    </p:spTree>
    <p:extLst>
      <p:ext uri="{BB962C8B-B14F-4D97-AF65-F5344CB8AC3E}">
        <p14:creationId xmlns:p14="http://schemas.microsoft.com/office/powerpoint/2010/main" xmlns="" val="2667417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50106"/>
          </a:xfrm>
        </p:spPr>
        <p:txBody>
          <a:bodyPr/>
          <a:lstStyle/>
          <a:p>
            <a:r>
              <a:rPr lang="it-IT" dirty="0" smtClean="0"/>
              <a:t>La società in accomandita semplice</a:t>
            </a:r>
            <a:endParaRPr lang="it-IT" dirty="0"/>
          </a:p>
        </p:txBody>
      </p:sp>
      <p:sp>
        <p:nvSpPr>
          <p:cNvPr id="3" name="Segnaposto contenuto 2"/>
          <p:cNvSpPr>
            <a:spLocks noGrp="1"/>
          </p:cNvSpPr>
          <p:nvPr>
            <p:ph idx="1"/>
          </p:nvPr>
        </p:nvSpPr>
        <p:spPr>
          <a:xfrm>
            <a:off x="457200" y="1052736"/>
            <a:ext cx="8229600" cy="5073427"/>
          </a:xfrm>
        </p:spPr>
        <p:txBody>
          <a:bodyPr>
            <a:normAutofit fontScale="70000" lnSpcReduction="20000"/>
          </a:bodyPr>
          <a:lstStyle/>
          <a:p>
            <a:r>
              <a:rPr lang="it-IT" dirty="0" smtClean="0"/>
              <a:t>La </a:t>
            </a:r>
            <a:r>
              <a:rPr lang="it-IT" dirty="0" err="1" smtClean="0"/>
              <a:t>s.a.s</a:t>
            </a:r>
            <a:r>
              <a:rPr lang="it-IT" dirty="0" smtClean="0"/>
              <a:t> si caratterizza per l’esistenza di due categorie di soci:</a:t>
            </a:r>
          </a:p>
          <a:p>
            <a:r>
              <a:rPr lang="it-IT" dirty="0" smtClean="0"/>
              <a:t>Soci accomandatari e soci accomandanti.</a:t>
            </a:r>
          </a:p>
          <a:p>
            <a:pPr algn="just"/>
            <a:r>
              <a:rPr lang="it-IT" dirty="0" smtClean="0"/>
              <a:t>I primi rispondono dei debiti della società in modo illimitato e solidale come i soci della </a:t>
            </a:r>
            <a:r>
              <a:rPr lang="it-IT" dirty="0" err="1" smtClean="0"/>
              <a:t>s.n.c</a:t>
            </a:r>
            <a:r>
              <a:rPr lang="it-IT" dirty="0" smtClean="0"/>
              <a:t>; mentre gli accomandanti rispondono per tali obbligazioni limitatamente alla quota conferita ( e non con il patrimonio personale) .</a:t>
            </a:r>
          </a:p>
          <a:p>
            <a:pPr algn="just"/>
            <a:r>
              <a:rPr lang="it-IT" dirty="0" smtClean="0"/>
              <a:t>I soci accomandatari sono i soli che possono amministrare la società mentre gli accomandanti hanno diritto a partecipare con la loro quota alla divisione degli utili ma non possono intromettersi nella gestione della società, qualora lo facessero diventerebbero anche loro illimitatamente e solidalmente responsabili delle obbligazioni sociali.</a:t>
            </a:r>
          </a:p>
          <a:p>
            <a:pPr algn="just"/>
            <a:r>
              <a:rPr lang="it-IT" dirty="0" smtClean="0"/>
              <a:t>L’atto costitutivo deve contenere l’indicazione di quali soci sono accomandanti e quali accomandatari affinché i creditori possano venirne a conoscenza.</a:t>
            </a:r>
            <a:endParaRPr lang="it-IT" dirty="0"/>
          </a:p>
        </p:txBody>
      </p:sp>
    </p:spTree>
    <p:extLst>
      <p:ext uri="{BB962C8B-B14F-4D97-AF65-F5344CB8AC3E}">
        <p14:creationId xmlns:p14="http://schemas.microsoft.com/office/powerpoint/2010/main" xmlns="" val="615349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 società </a:t>
            </a:r>
            <a:r>
              <a:rPr lang="it-IT" smtClean="0"/>
              <a:t>per azioni</a:t>
            </a:r>
            <a:endParaRPr lang="it-IT"/>
          </a:p>
        </p:txBody>
      </p:sp>
      <p:sp>
        <p:nvSpPr>
          <p:cNvPr id="3" name="Segnaposto contenuto 2"/>
          <p:cNvSpPr>
            <a:spLocks noGrp="1"/>
          </p:cNvSpPr>
          <p:nvPr>
            <p:ph idx="1"/>
          </p:nvPr>
        </p:nvSpPr>
        <p:spPr>
          <a:xfrm>
            <a:off x="457200" y="1196752"/>
            <a:ext cx="8229600" cy="4929411"/>
          </a:xfrm>
        </p:spPr>
        <p:txBody>
          <a:bodyPr>
            <a:normAutofit lnSpcReduction="10000"/>
          </a:bodyPr>
          <a:lstStyle/>
          <a:p>
            <a:pPr algn="just"/>
            <a:r>
              <a:rPr lang="it-IT" dirty="0" smtClean="0"/>
              <a:t>La società per azioni è una società di capitali con autonomia patrimoniale perfetta e personalità giuridica, ciò significa che dei debiti sociali risponde solo la società con il suo patrimonio e non anche i soci con il loro patrimonio personale ( se le cose vanno male costoro perderanno al massimo quanto hanno </a:t>
            </a:r>
            <a:r>
              <a:rPr lang="it-IT" dirty="0" smtClean="0"/>
              <a:t>conferito). </a:t>
            </a:r>
            <a:r>
              <a:rPr lang="it-IT" dirty="0" smtClean="0"/>
              <a:t>Le quote di partecipazione dei soci sono rappresentati da azioni, emesse dalla stessa società e suscettibili di circolare con modalità analoghe a quelle dei titoli di credito.</a:t>
            </a:r>
            <a:endParaRPr lang="it-IT" dirty="0"/>
          </a:p>
        </p:txBody>
      </p:sp>
    </p:spTree>
    <p:extLst>
      <p:ext uri="{BB962C8B-B14F-4D97-AF65-F5344CB8AC3E}">
        <p14:creationId xmlns:p14="http://schemas.microsoft.com/office/powerpoint/2010/main" xmlns="" val="130764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39552" y="23267"/>
            <a:ext cx="8229600" cy="6070029"/>
          </a:xfrm>
        </p:spPr>
        <p:txBody>
          <a:bodyPr>
            <a:normAutofit lnSpcReduction="10000"/>
          </a:bodyPr>
          <a:lstStyle/>
          <a:p>
            <a:pPr algn="just"/>
            <a:r>
              <a:rPr lang="it-IT" sz="2400" dirty="0" smtClean="0"/>
              <a:t>Per costituire una </a:t>
            </a:r>
            <a:r>
              <a:rPr lang="it-IT" sz="2400" dirty="0" err="1" smtClean="0"/>
              <a:t>S.p.a</a:t>
            </a:r>
            <a:r>
              <a:rPr lang="it-IT" sz="2400" dirty="0" smtClean="0"/>
              <a:t> occorre un atto pubblico redatto da un notaio, l’atto costitutivo va poi registrato al registro delle imprese perché è solo con l’iscrizione che la s.pa. acquista personalità giuridica e quindi autonomia patrimoniale perfetta. Se non c’è l’iscrizione la </a:t>
            </a:r>
            <a:r>
              <a:rPr lang="it-IT" sz="2400" dirty="0" err="1" smtClean="0"/>
              <a:t>S</a:t>
            </a:r>
            <a:r>
              <a:rPr lang="it-IT" sz="2400" dirty="0" err="1" smtClean="0"/>
              <a:t>.p.a</a:t>
            </a:r>
            <a:r>
              <a:rPr lang="it-IT" sz="2400" dirty="0" err="1" smtClean="0"/>
              <a:t>.</a:t>
            </a:r>
            <a:r>
              <a:rPr lang="it-IT" sz="2400" dirty="0" smtClean="0"/>
              <a:t> non esiste.</a:t>
            </a:r>
          </a:p>
          <a:p>
            <a:pPr algn="just"/>
            <a:r>
              <a:rPr lang="it-IT" sz="2400" dirty="0" smtClean="0"/>
              <a:t>I conferimenti possono essere:</a:t>
            </a:r>
          </a:p>
          <a:p>
            <a:pPr algn="just"/>
            <a:r>
              <a:rPr lang="it-IT" sz="2400" dirty="0" smtClean="0"/>
              <a:t>Denaro</a:t>
            </a:r>
          </a:p>
          <a:p>
            <a:pPr algn="just"/>
            <a:r>
              <a:rPr lang="it-IT" sz="2400" dirty="0" smtClean="0"/>
              <a:t>Beni in natura ( mobili o immobili)</a:t>
            </a:r>
          </a:p>
          <a:p>
            <a:pPr algn="just"/>
            <a:r>
              <a:rPr lang="it-IT" sz="2400" dirty="0" smtClean="0"/>
              <a:t>Crediti</a:t>
            </a:r>
          </a:p>
          <a:p>
            <a:pPr marL="0" indent="0" algn="just">
              <a:buNone/>
            </a:pPr>
            <a:r>
              <a:rPr lang="it-IT" sz="2400" dirty="0" smtClean="0"/>
              <a:t>Nel caso di conferimenti di beni in natura o crediti è necessario presentare una relazione di stima giurata redatta da un esperto nominato dal tribunale. La stima deve essere allegata all’atto costitutivo.</a:t>
            </a:r>
          </a:p>
          <a:p>
            <a:pPr marL="0" indent="0" algn="just">
              <a:buNone/>
            </a:pPr>
            <a:r>
              <a:rPr lang="it-IT" sz="2400" dirty="0" smtClean="0"/>
              <a:t>Il capitale sociale minimo deve essere 120.000 Euro, i soci devono sottoscriverlo per intero, </a:t>
            </a:r>
            <a:r>
              <a:rPr lang="it-IT" sz="2400" dirty="0" err="1" smtClean="0"/>
              <a:t>ll</a:t>
            </a:r>
            <a:r>
              <a:rPr lang="it-IT" sz="2400" dirty="0" smtClean="0"/>
              <a:t> </a:t>
            </a:r>
            <a:r>
              <a:rPr lang="it-IT" sz="2400" dirty="0" smtClean="0"/>
              <a:t>25 % va versato </a:t>
            </a:r>
            <a:r>
              <a:rPr lang="it-IT" sz="2400" dirty="0" smtClean="0"/>
              <a:t>su un c/</a:t>
            </a:r>
            <a:r>
              <a:rPr lang="it-IT" sz="2400" dirty="0" err="1" smtClean="0"/>
              <a:t>c</a:t>
            </a:r>
            <a:r>
              <a:rPr lang="it-IT" sz="2400" dirty="0" smtClean="0"/>
              <a:t> bancario  </a:t>
            </a:r>
            <a:r>
              <a:rPr lang="it-IT" sz="2400" dirty="0" smtClean="0"/>
              <a:t>al momento della costituzione della società.</a:t>
            </a:r>
          </a:p>
        </p:txBody>
      </p:sp>
    </p:spTree>
    <p:extLst>
      <p:ext uri="{BB962C8B-B14F-4D97-AF65-F5344CB8AC3E}">
        <p14:creationId xmlns:p14="http://schemas.microsoft.com/office/powerpoint/2010/main" xmlns="" val="3203128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96908"/>
          </a:xfrm>
        </p:spPr>
        <p:txBody>
          <a:bodyPr/>
          <a:lstStyle/>
          <a:p>
            <a:r>
              <a:rPr lang="it-IT" dirty="0" smtClean="0"/>
              <a:t>La stipulazione dell’atto costitutivo</a:t>
            </a:r>
            <a:endParaRPr lang="it-IT" dirty="0"/>
          </a:p>
        </p:txBody>
      </p:sp>
      <p:sp>
        <p:nvSpPr>
          <p:cNvPr id="3" name="Segnaposto contenuto 2"/>
          <p:cNvSpPr>
            <a:spLocks noGrp="1"/>
          </p:cNvSpPr>
          <p:nvPr>
            <p:ph idx="1"/>
          </p:nvPr>
        </p:nvSpPr>
        <p:spPr>
          <a:xfrm>
            <a:off x="457200" y="1071546"/>
            <a:ext cx="8229600" cy="5054617"/>
          </a:xfrm>
        </p:spPr>
        <p:txBody>
          <a:bodyPr/>
          <a:lstStyle/>
          <a:p>
            <a:pPr algn="just"/>
            <a:r>
              <a:rPr lang="it-IT" dirty="0" smtClean="0"/>
              <a:t>La costituzione può essere: </a:t>
            </a:r>
          </a:p>
          <a:p>
            <a:pPr algn="just"/>
            <a:r>
              <a:rPr lang="it-IT" dirty="0" smtClean="0"/>
              <a:t>Simultanea: tutti i soci sottoscrivono simultaneamente l’atto davanti al notaio;</a:t>
            </a:r>
          </a:p>
          <a:p>
            <a:pPr algn="just"/>
            <a:r>
              <a:rPr lang="it-IT" dirty="0" smtClean="0"/>
              <a:t>Successiva o per pubblica sottoscrizione: i promotori compilano un programma, lo depositano presso un notaio e lo rendono pubblico al fine di trovare sottoscrittori.</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 società: caratteri generali</a:t>
            </a:r>
            <a:endParaRPr lang="it-IT" dirty="0"/>
          </a:p>
        </p:txBody>
      </p:sp>
      <p:sp>
        <p:nvSpPr>
          <p:cNvPr id="3" name="Segnaposto contenuto 2"/>
          <p:cNvSpPr>
            <a:spLocks noGrp="1"/>
          </p:cNvSpPr>
          <p:nvPr>
            <p:ph idx="1"/>
          </p:nvPr>
        </p:nvSpPr>
        <p:spPr>
          <a:xfrm>
            <a:off x="457200" y="1268760"/>
            <a:ext cx="8229600" cy="4857403"/>
          </a:xfrm>
        </p:spPr>
        <p:txBody>
          <a:bodyPr/>
          <a:lstStyle/>
          <a:p>
            <a:pPr algn="just"/>
            <a:r>
              <a:rPr lang="it-IT" dirty="0" smtClean="0"/>
              <a:t>L’attività di impresa, oltre che da una sola persona, impresa individuale, può essere esercitata anche da più persone riunite tra di loro in una società (impresa collettiva).</a:t>
            </a:r>
          </a:p>
          <a:p>
            <a:pPr algn="just"/>
            <a:r>
              <a:rPr lang="it-IT" dirty="0" smtClean="0"/>
              <a:t>Le ragioni che inducono a costituire una società sono fondamentalmente due:</a:t>
            </a:r>
          </a:p>
          <a:p>
            <a:pPr marL="514350" indent="-514350" algn="just">
              <a:buFont typeface="+mj-lt"/>
              <a:buAutoNum type="arabicPeriod"/>
            </a:pPr>
            <a:r>
              <a:rPr lang="it-IT" dirty="0" smtClean="0"/>
              <a:t>La possibilità di raccogliere un capitale più consistente;</a:t>
            </a:r>
          </a:p>
          <a:p>
            <a:pPr marL="514350" indent="-514350" algn="just">
              <a:buFont typeface="+mj-lt"/>
              <a:buAutoNum type="arabicPeriod"/>
            </a:pPr>
            <a:r>
              <a:rPr lang="it-IT" dirty="0" smtClean="0"/>
              <a:t>La possibilità di limitare il rischio d’impresa. </a:t>
            </a:r>
          </a:p>
          <a:p>
            <a:pPr marL="514350" indent="-514350" algn="just">
              <a:buFont typeface="+mj-lt"/>
              <a:buAutoNum type="arabicPeriod"/>
            </a:pPr>
            <a:endParaRPr lang="it-IT" dirty="0" smtClean="0"/>
          </a:p>
          <a:p>
            <a:pPr marL="514350" indent="-514350" algn="just">
              <a:buFont typeface="+mj-lt"/>
              <a:buAutoNum type="arabicPeriod"/>
            </a:pPr>
            <a:endParaRPr lang="it-IT" dirty="0"/>
          </a:p>
        </p:txBody>
      </p:sp>
    </p:spTree>
    <p:extLst>
      <p:ext uri="{BB962C8B-B14F-4D97-AF65-F5344CB8AC3E}">
        <p14:creationId xmlns:p14="http://schemas.microsoft.com/office/powerpoint/2010/main" xmlns="" val="779101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95536" y="260648"/>
            <a:ext cx="8229600" cy="5256584"/>
          </a:xfrm>
        </p:spPr>
        <p:txBody>
          <a:bodyPr>
            <a:normAutofit fontScale="70000" lnSpcReduction="20000"/>
          </a:bodyPr>
          <a:lstStyle/>
          <a:p>
            <a:pPr algn="just"/>
            <a:r>
              <a:rPr lang="it-IT" dirty="0" smtClean="0"/>
              <a:t>Il capitale sociale è formato da azioni tutte dello stesso valore, il possesso delle azioni dà il diritto di partecipare alla distribuzione degli utili e il diritto di intervento nell’assemblea dei soci, di votare, diritto di denunciare eventuali irregolarità. </a:t>
            </a:r>
            <a:endParaRPr lang="it-IT" dirty="0" smtClean="0"/>
          </a:p>
          <a:p>
            <a:pPr algn="just"/>
            <a:r>
              <a:rPr lang="it-IT" dirty="0" smtClean="0"/>
              <a:t>Gli </a:t>
            </a:r>
            <a:r>
              <a:rPr lang="it-IT" dirty="0" smtClean="0"/>
              <a:t>organi della s.p.a. sono:</a:t>
            </a:r>
          </a:p>
          <a:p>
            <a:pPr algn="just"/>
            <a:r>
              <a:rPr lang="it-IT" dirty="0" smtClean="0"/>
              <a:t>Assemblea dei soci, è l’organo deliberante della società, può essere ordinaria o straordinaria, nel primo caso approva il bilancio, nomina gli amministratori, i sindaci e il </a:t>
            </a:r>
            <a:r>
              <a:rPr lang="it-IT" dirty="0"/>
              <a:t>p</a:t>
            </a:r>
            <a:r>
              <a:rPr lang="it-IT" dirty="0" smtClean="0"/>
              <a:t>residente del collegio sindacale. </a:t>
            </a:r>
            <a:r>
              <a:rPr lang="it-IT" dirty="0" smtClean="0"/>
              <a:t>Straordinaria </a:t>
            </a:r>
            <a:r>
              <a:rPr lang="it-IT" dirty="0" smtClean="0"/>
              <a:t>quando deve deliberare su atti di straordinaria amministrazione come per esempio modifiche dello statuto, aumento o riduzione del capitale ecc.</a:t>
            </a:r>
          </a:p>
          <a:p>
            <a:pPr algn="just"/>
            <a:r>
              <a:rPr lang="it-IT" dirty="0" smtClean="0"/>
              <a:t>Consiglio di amministrazione (</a:t>
            </a:r>
            <a:r>
              <a:rPr lang="it-IT" dirty="0" err="1" smtClean="0"/>
              <a:t>CdA</a:t>
            </a:r>
            <a:r>
              <a:rPr lang="it-IT" dirty="0" smtClean="0"/>
              <a:t>), in alcuni casi ci può essere un unico amministratore (AU), è l’organo direttivo ed esecutivo.</a:t>
            </a:r>
          </a:p>
          <a:p>
            <a:pPr algn="just"/>
            <a:r>
              <a:rPr lang="it-IT" dirty="0" smtClean="0"/>
              <a:t>Collegio sindacale è l’organo di controllo sulla gestione della società da parte degli amministratori e controllo contabile. </a:t>
            </a:r>
            <a:endParaRPr lang="it-IT" dirty="0"/>
          </a:p>
        </p:txBody>
      </p:sp>
    </p:spTree>
    <p:extLst>
      <p:ext uri="{BB962C8B-B14F-4D97-AF65-F5344CB8AC3E}">
        <p14:creationId xmlns:p14="http://schemas.microsoft.com/office/powerpoint/2010/main" xmlns="" val="277411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000108"/>
          </a:xfrm>
        </p:spPr>
        <p:txBody>
          <a:bodyPr/>
          <a:lstStyle/>
          <a:p>
            <a:r>
              <a:rPr lang="it-IT" dirty="0" smtClean="0"/>
              <a:t>Gli amministratori</a:t>
            </a:r>
            <a:endParaRPr lang="it-IT" dirty="0"/>
          </a:p>
        </p:txBody>
      </p:sp>
      <p:sp>
        <p:nvSpPr>
          <p:cNvPr id="3" name="Segnaposto contenuto 2"/>
          <p:cNvSpPr>
            <a:spLocks noGrp="1"/>
          </p:cNvSpPr>
          <p:nvPr>
            <p:ph idx="1"/>
          </p:nvPr>
        </p:nvSpPr>
        <p:spPr>
          <a:xfrm>
            <a:off x="457200" y="785794"/>
            <a:ext cx="8229600" cy="5340369"/>
          </a:xfrm>
        </p:spPr>
        <p:txBody>
          <a:bodyPr>
            <a:normAutofit fontScale="92500" lnSpcReduction="20000"/>
          </a:bodyPr>
          <a:lstStyle/>
          <a:p>
            <a:pPr algn="just"/>
            <a:r>
              <a:rPr lang="it-IT" dirty="0" smtClean="0"/>
              <a:t>Gli amministratori possono essere anche non soci, il numero è determinato dallo statuto, in mancanza la determinazione spetta all’assemblea. La nomina dura 3 anni, sono rieleggibili. Entro 30 giorni dalla nomina devono chiedere l’iscrizione al registro delle imprese, indicando i dati personali e i poteri di amministrazione ( congiunta o disgiunta). </a:t>
            </a:r>
          </a:p>
          <a:p>
            <a:pPr algn="just"/>
            <a:r>
              <a:rPr lang="it-IT" dirty="0" smtClean="0"/>
              <a:t>Possono essere revocati salvo chiedere il risarcimento del danno in caso di ingiusta causa. La cessazione deve essere iscritta al Registro delle imprese entro 30 giorni. La revoca deve approvata da 1/5 del capitale sociale.</a:t>
            </a: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39784"/>
          </a:xfrm>
        </p:spPr>
        <p:txBody>
          <a:bodyPr/>
          <a:lstStyle/>
          <a:p>
            <a:r>
              <a:rPr lang="it-IT" dirty="0" smtClean="0"/>
              <a:t>Responsabilità degli amministratori</a:t>
            </a:r>
            <a:endParaRPr lang="it-IT" dirty="0"/>
          </a:p>
        </p:txBody>
      </p:sp>
      <p:sp>
        <p:nvSpPr>
          <p:cNvPr id="3" name="Segnaposto contenuto 2"/>
          <p:cNvSpPr>
            <a:spLocks noGrp="1"/>
          </p:cNvSpPr>
          <p:nvPr>
            <p:ph idx="1"/>
          </p:nvPr>
        </p:nvSpPr>
        <p:spPr>
          <a:xfrm>
            <a:off x="457200" y="1214422"/>
            <a:ext cx="8229600" cy="4911741"/>
          </a:xfrm>
        </p:spPr>
        <p:txBody>
          <a:bodyPr/>
          <a:lstStyle/>
          <a:p>
            <a:pPr algn="just"/>
            <a:r>
              <a:rPr lang="it-IT" dirty="0" smtClean="0"/>
              <a:t>Gli amministratori sono responsabili in solido verso la società se non adempiono ai loro doveri . E’ esonero l’amministratore che fa annotare nel libro delle deliberazioni il suo dissenso. Sono responsabili verso i creditori se non rispettano l’obbligo alla conservazione dell’integrità del patrimonio sociale.</a:t>
            </a: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collegio sindacale</a:t>
            </a:r>
            <a:endParaRPr lang="it-IT" dirty="0"/>
          </a:p>
        </p:txBody>
      </p:sp>
      <p:sp>
        <p:nvSpPr>
          <p:cNvPr id="3" name="Segnaposto contenuto 2"/>
          <p:cNvSpPr>
            <a:spLocks noGrp="1"/>
          </p:cNvSpPr>
          <p:nvPr>
            <p:ph idx="1"/>
          </p:nvPr>
        </p:nvSpPr>
        <p:spPr>
          <a:xfrm>
            <a:off x="457200" y="1071546"/>
            <a:ext cx="8229600" cy="5054617"/>
          </a:xfrm>
        </p:spPr>
        <p:txBody>
          <a:bodyPr/>
          <a:lstStyle/>
          <a:p>
            <a:pPr algn="just"/>
            <a:r>
              <a:rPr lang="it-IT" dirty="0" smtClean="0"/>
              <a:t>Il collegio sindacale è composto da 3 o 5 membri, che possono essere soci o non soci, oltre a 2 supplenti. Almeno uno deve essere iscritto al Registro dei revisori contabili. Sono responsabili in solido con gli amministratori in caso di atti che possono danneggiare la società. Nel caso in cui sia intaccata l’integrità del capitale sociale la responsabilità è anche verso i soci. </a:t>
            </a: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634082"/>
          </a:xfrm>
        </p:spPr>
        <p:txBody>
          <a:bodyPr>
            <a:normAutofit fontScale="90000"/>
          </a:bodyPr>
          <a:lstStyle/>
          <a:p>
            <a:r>
              <a:rPr lang="it-IT" dirty="0" smtClean="0"/>
              <a:t>Le altre società di capitali</a:t>
            </a:r>
            <a:br>
              <a:rPr lang="it-IT" dirty="0" smtClean="0"/>
            </a:br>
            <a:endParaRPr lang="it-IT" dirty="0"/>
          </a:p>
        </p:txBody>
      </p:sp>
      <p:sp>
        <p:nvSpPr>
          <p:cNvPr id="3" name="Segnaposto contenuto 2"/>
          <p:cNvSpPr>
            <a:spLocks noGrp="1"/>
          </p:cNvSpPr>
          <p:nvPr>
            <p:ph idx="1"/>
          </p:nvPr>
        </p:nvSpPr>
        <p:spPr>
          <a:xfrm>
            <a:off x="457200" y="980728"/>
            <a:ext cx="8229600" cy="5145435"/>
          </a:xfrm>
        </p:spPr>
        <p:txBody>
          <a:bodyPr>
            <a:normAutofit fontScale="77500" lnSpcReduction="20000"/>
          </a:bodyPr>
          <a:lstStyle/>
          <a:p>
            <a:pPr algn="just"/>
            <a:r>
              <a:rPr lang="it-IT" dirty="0" smtClean="0"/>
              <a:t>Le altre società di capitali sono: la S.r.l. e la </a:t>
            </a:r>
            <a:r>
              <a:rPr lang="it-IT" dirty="0" err="1" smtClean="0"/>
              <a:t>S.a.p.a</a:t>
            </a:r>
            <a:r>
              <a:rPr lang="it-IT" dirty="0" smtClean="0"/>
              <a:t>.</a:t>
            </a:r>
          </a:p>
          <a:p>
            <a:pPr algn="just"/>
            <a:r>
              <a:rPr lang="it-IT" dirty="0" smtClean="0"/>
              <a:t>La S.r.l ( società a responsabilità limitata)  come la </a:t>
            </a:r>
            <a:r>
              <a:rPr lang="it-IT" dirty="0" err="1" smtClean="0"/>
              <a:t>s.p.a.</a:t>
            </a:r>
            <a:r>
              <a:rPr lang="it-IT" dirty="0" smtClean="0"/>
              <a:t> deve essere costituita mediante atto pubblico redatto da un notaio e iscritta al registro delle imprese, il capitale minimo non può essere inferiore a 10.000 Euro, si possono conferire denaro, beni in natura, crediti, anche il conferimento di lavoro da parte del socio (escluso per la </a:t>
            </a:r>
            <a:r>
              <a:rPr lang="it-IT" dirty="0" err="1" smtClean="0"/>
              <a:t>s.p.a</a:t>
            </a:r>
            <a:r>
              <a:rPr lang="it-IT" dirty="0" smtClean="0"/>
              <a:t>), il capitale sociale è rappresentato da quote ( come società di persone ) e non da azioni. Con l’iscrizione la s.r.l. acquista personalità giuridica e autonomia patrimoniale perfetta. Questo tipo di società può essere costituita anche da un solo socio. Gli organi sono gli stessi della </a:t>
            </a:r>
            <a:r>
              <a:rPr lang="it-IT" dirty="0" err="1" smtClean="0"/>
              <a:t>s.p.a</a:t>
            </a:r>
            <a:r>
              <a:rPr lang="it-IT" dirty="0" smtClean="0"/>
              <a:t> con la differenza che non è necessario il collegio sindacale se la società ha un capitale inferiore ai 120.000 Euro, l’amministrazione spetta ai soci.</a:t>
            </a:r>
            <a:endParaRPr lang="it-IT" dirty="0"/>
          </a:p>
        </p:txBody>
      </p:sp>
    </p:spTree>
    <p:extLst>
      <p:ext uri="{BB962C8B-B14F-4D97-AF65-F5344CB8AC3E}">
        <p14:creationId xmlns:p14="http://schemas.microsoft.com/office/powerpoint/2010/main" xmlns="" val="961157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78098"/>
          </a:xfrm>
        </p:spPr>
        <p:txBody>
          <a:bodyPr>
            <a:normAutofit fontScale="90000"/>
          </a:bodyPr>
          <a:lstStyle/>
          <a:p>
            <a:r>
              <a:rPr lang="it-IT" dirty="0" smtClean="0"/>
              <a:t>La società in accomandita per azioni</a:t>
            </a:r>
            <a:endParaRPr lang="it-IT" dirty="0"/>
          </a:p>
        </p:txBody>
      </p:sp>
      <p:sp>
        <p:nvSpPr>
          <p:cNvPr id="3" name="Segnaposto contenuto 2"/>
          <p:cNvSpPr>
            <a:spLocks noGrp="1"/>
          </p:cNvSpPr>
          <p:nvPr>
            <p:ph idx="1"/>
          </p:nvPr>
        </p:nvSpPr>
        <p:spPr>
          <a:xfrm>
            <a:off x="467544" y="1196752"/>
            <a:ext cx="8229600" cy="4525963"/>
          </a:xfrm>
        </p:spPr>
        <p:txBody>
          <a:bodyPr>
            <a:normAutofit fontScale="92500"/>
          </a:bodyPr>
          <a:lstStyle/>
          <a:p>
            <a:pPr marL="0" indent="0">
              <a:buNone/>
            </a:pPr>
            <a:r>
              <a:rPr lang="it-IT" dirty="0" smtClean="0"/>
              <a:t>E’ una società di capitali dotata di personalità giuridica. Ha analogie sia con la </a:t>
            </a:r>
            <a:r>
              <a:rPr lang="it-IT" dirty="0" err="1" smtClean="0"/>
              <a:t>s.a.s</a:t>
            </a:r>
            <a:r>
              <a:rPr lang="it-IT" dirty="0" smtClean="0"/>
              <a:t>  sia con la </a:t>
            </a:r>
            <a:r>
              <a:rPr lang="it-IT" dirty="0" err="1" smtClean="0"/>
              <a:t>s.p.a.</a:t>
            </a:r>
            <a:r>
              <a:rPr lang="it-IT" dirty="0" smtClean="0"/>
              <a:t> Sono presenti di tipi di soci: accomandatari che possono amministrare ma rispondono illimitatamente e solidalmente dei debiti sociali e gli accomandanti che rispondono solo nei limiti della quota conferita e non possono amministrare.</a:t>
            </a:r>
          </a:p>
          <a:p>
            <a:pPr marL="0" indent="0">
              <a:buNone/>
            </a:pPr>
            <a:r>
              <a:rPr lang="it-IT" dirty="0" smtClean="0"/>
              <a:t>Analogie con la </a:t>
            </a:r>
            <a:r>
              <a:rPr lang="it-IT" dirty="0" err="1" smtClean="0"/>
              <a:t>s.p.a</a:t>
            </a:r>
            <a:r>
              <a:rPr lang="it-IT" dirty="0" smtClean="0"/>
              <a:t> in quanto il capitale sociale è formato da azioni. Stessi organi della </a:t>
            </a:r>
            <a:r>
              <a:rPr lang="it-IT" smtClean="0"/>
              <a:t>s.p.a</a:t>
            </a:r>
            <a:endParaRPr lang="it-IT" dirty="0"/>
          </a:p>
        </p:txBody>
      </p:sp>
    </p:spTree>
    <p:extLst>
      <p:ext uri="{BB962C8B-B14F-4D97-AF65-F5344CB8AC3E}">
        <p14:creationId xmlns:p14="http://schemas.microsoft.com/office/powerpoint/2010/main" xmlns="" val="4010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68346"/>
          </a:xfrm>
        </p:spPr>
        <p:txBody>
          <a:bodyPr/>
          <a:lstStyle/>
          <a:p>
            <a:r>
              <a:rPr lang="it-IT" dirty="0" smtClean="0"/>
              <a:t>Liquidazione delle società</a:t>
            </a:r>
            <a:endParaRPr lang="it-IT" dirty="0"/>
          </a:p>
        </p:txBody>
      </p:sp>
      <p:sp>
        <p:nvSpPr>
          <p:cNvPr id="3" name="Segnaposto contenuto 2"/>
          <p:cNvSpPr>
            <a:spLocks noGrp="1"/>
          </p:cNvSpPr>
          <p:nvPr>
            <p:ph idx="1"/>
          </p:nvPr>
        </p:nvSpPr>
        <p:spPr>
          <a:xfrm>
            <a:off x="457200" y="1214422"/>
            <a:ext cx="8229600" cy="4911741"/>
          </a:xfrm>
        </p:spPr>
        <p:txBody>
          <a:bodyPr>
            <a:normAutofit fontScale="85000" lnSpcReduction="10000"/>
          </a:bodyPr>
          <a:lstStyle/>
          <a:p>
            <a:pPr algn="just"/>
            <a:r>
              <a:rPr lang="it-IT" dirty="0" smtClean="0"/>
              <a:t>Quando si verifica una delle cause previste per l’estinzione di una società la società entra nella fase di liquidazione. </a:t>
            </a:r>
          </a:p>
          <a:p>
            <a:pPr algn="just"/>
            <a:r>
              <a:rPr lang="it-IT" dirty="0" smtClean="0"/>
              <a:t>Nelle società di persone: i soci amministratori possono compiere solo gli atti inerenti agli affari urgenti, i liquidatori se non indicati nell’atto costitutivo vengono nominati dall’assemblea dei soci.</a:t>
            </a:r>
          </a:p>
          <a:p>
            <a:pPr algn="just"/>
            <a:r>
              <a:rPr lang="it-IT" dirty="0" smtClean="0"/>
              <a:t>Nelle società di capitali gli amministratori conservano il potere di gestire la società ai soli fini della conservazione dell’integrità del patrimonio e sono personalmente e solidamente responsabili per i danni arrecati alla società.</a:t>
            </a:r>
            <a:endParaRPr lang="it-I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68346"/>
          </a:xfrm>
        </p:spPr>
        <p:txBody>
          <a:bodyPr/>
          <a:lstStyle/>
          <a:p>
            <a:r>
              <a:rPr lang="it-IT" dirty="0" smtClean="0"/>
              <a:t>Compiti dei liquidatori</a:t>
            </a:r>
            <a:endParaRPr lang="it-IT" dirty="0"/>
          </a:p>
        </p:txBody>
      </p:sp>
      <p:sp>
        <p:nvSpPr>
          <p:cNvPr id="3" name="Segnaposto contenuto 2"/>
          <p:cNvSpPr>
            <a:spLocks noGrp="1"/>
          </p:cNvSpPr>
          <p:nvPr>
            <p:ph idx="1"/>
          </p:nvPr>
        </p:nvSpPr>
        <p:spPr>
          <a:xfrm>
            <a:off x="428596" y="1357298"/>
            <a:ext cx="8229600" cy="4525963"/>
          </a:xfrm>
        </p:spPr>
        <p:txBody>
          <a:bodyPr>
            <a:normAutofit fontScale="92500" lnSpcReduction="10000"/>
          </a:bodyPr>
          <a:lstStyle/>
          <a:p>
            <a:pPr algn="just"/>
            <a:r>
              <a:rPr lang="it-IT" dirty="0" smtClean="0"/>
              <a:t>I liquidatori devono redigere un bilancio finale di liquidazione, in cui indicare quanto spetta a ciascun socio. Il bilancio va depositato presso il Registro delle </a:t>
            </a:r>
            <a:r>
              <a:rPr lang="it-IT" smtClean="0"/>
              <a:t>imprese affinché </a:t>
            </a:r>
            <a:r>
              <a:rPr lang="it-IT" dirty="0" smtClean="0"/>
              <a:t>sia consultabile, trascorsi 90 giorni senza nessuno che si oppone il bilancio si intende approvato.</a:t>
            </a:r>
          </a:p>
          <a:p>
            <a:pPr algn="just"/>
            <a:r>
              <a:rPr lang="it-IT" dirty="0" smtClean="0"/>
              <a:t>Conclusa la fase di liquidazione, i liquidatori devono cancellare la società dal Registro delle imprese e solo dopo tale cancellazione la società cessa di esistere.</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22114"/>
          </a:xfrm>
        </p:spPr>
        <p:txBody>
          <a:bodyPr/>
          <a:lstStyle/>
          <a:p>
            <a:r>
              <a:rPr lang="it-IT" dirty="0" smtClean="0"/>
              <a:t>La società come contratto.</a:t>
            </a:r>
            <a:endParaRPr lang="it-IT" dirty="0"/>
          </a:p>
        </p:txBody>
      </p:sp>
      <p:sp>
        <p:nvSpPr>
          <p:cNvPr id="3" name="Segnaposto contenuto 2"/>
          <p:cNvSpPr>
            <a:spLocks noGrp="1"/>
          </p:cNvSpPr>
          <p:nvPr>
            <p:ph idx="1"/>
          </p:nvPr>
        </p:nvSpPr>
        <p:spPr>
          <a:xfrm>
            <a:off x="457200" y="1268760"/>
            <a:ext cx="8229600" cy="4857403"/>
          </a:xfrm>
        </p:spPr>
        <p:txBody>
          <a:bodyPr/>
          <a:lstStyle/>
          <a:p>
            <a:pPr marL="0" indent="0" algn="just">
              <a:buNone/>
            </a:pPr>
            <a:r>
              <a:rPr lang="it-IT" dirty="0" smtClean="0"/>
              <a:t>Dal punto di vista giuridico la società è un contratto mediante il quale due o più persone conferiscono beni o servizi per l’esercizio in comune di un’attività economica allo scopo di dividerne gli utili. (art. 2247 c.c.). </a:t>
            </a:r>
            <a:endParaRPr lang="it-IT" dirty="0"/>
          </a:p>
        </p:txBody>
      </p:sp>
    </p:spTree>
    <p:extLst>
      <p:ext uri="{BB962C8B-B14F-4D97-AF65-F5344CB8AC3E}">
        <p14:creationId xmlns:p14="http://schemas.microsoft.com/office/powerpoint/2010/main" xmlns="" val="358732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22114"/>
          </a:xfrm>
        </p:spPr>
        <p:txBody>
          <a:bodyPr/>
          <a:lstStyle/>
          <a:p>
            <a:r>
              <a:rPr lang="it-IT" dirty="0" smtClean="0"/>
              <a:t>Caratteri essenziali della società</a:t>
            </a:r>
            <a:endParaRPr lang="it-IT" dirty="0"/>
          </a:p>
        </p:txBody>
      </p:sp>
      <p:sp>
        <p:nvSpPr>
          <p:cNvPr id="3" name="Segnaposto contenuto 2"/>
          <p:cNvSpPr>
            <a:spLocks noGrp="1"/>
          </p:cNvSpPr>
          <p:nvPr>
            <p:ph idx="1"/>
          </p:nvPr>
        </p:nvSpPr>
        <p:spPr>
          <a:xfrm>
            <a:off x="467544" y="1196752"/>
            <a:ext cx="8229600" cy="4525963"/>
          </a:xfrm>
        </p:spPr>
        <p:txBody>
          <a:bodyPr/>
          <a:lstStyle/>
          <a:p>
            <a:pPr marL="514350" indent="-514350" algn="just">
              <a:buFont typeface="+mj-lt"/>
              <a:buAutoNum type="arabicParenR"/>
            </a:pPr>
            <a:r>
              <a:rPr lang="it-IT" dirty="0" smtClean="0"/>
              <a:t>La pluralità dei soci</a:t>
            </a:r>
          </a:p>
          <a:p>
            <a:pPr marL="514350" indent="-514350" algn="just">
              <a:buFont typeface="+mj-lt"/>
              <a:buAutoNum type="arabicParenR"/>
            </a:pPr>
            <a:r>
              <a:rPr lang="it-IT" dirty="0" smtClean="0"/>
              <a:t>Il conferimento di beni o servizi da parte dei soci </a:t>
            </a:r>
          </a:p>
          <a:p>
            <a:pPr marL="514350" indent="-514350" algn="just">
              <a:buFont typeface="+mj-lt"/>
              <a:buAutoNum type="arabicParenR"/>
            </a:pPr>
            <a:r>
              <a:rPr lang="it-IT" dirty="0" smtClean="0"/>
              <a:t>L’esercizio in comune di un’attività economica (oggetto sociale)</a:t>
            </a:r>
          </a:p>
          <a:p>
            <a:pPr marL="514350" indent="-514350" algn="just">
              <a:buFont typeface="+mj-lt"/>
              <a:buAutoNum type="arabicParenR"/>
            </a:pPr>
            <a:r>
              <a:rPr lang="it-IT" dirty="0" smtClean="0"/>
              <a:t>La divisione degli utili o delle perdite. Questa divisione è normalmente proporzionale al conferimento effettuato dal singolo socio.</a:t>
            </a:r>
            <a:endParaRPr lang="it-IT" dirty="0"/>
          </a:p>
        </p:txBody>
      </p:sp>
    </p:spTree>
    <p:extLst>
      <p:ext uri="{BB962C8B-B14F-4D97-AF65-F5344CB8AC3E}">
        <p14:creationId xmlns:p14="http://schemas.microsoft.com/office/powerpoint/2010/main" xmlns="" val="4076953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50106"/>
          </a:xfrm>
        </p:spPr>
        <p:txBody>
          <a:bodyPr/>
          <a:lstStyle/>
          <a:p>
            <a:r>
              <a:rPr lang="it-IT" smtClean="0"/>
              <a:t>Tipi di società</a:t>
            </a:r>
            <a:endParaRPr lang="it-IT" dirty="0"/>
          </a:p>
        </p:txBody>
      </p:sp>
      <p:sp>
        <p:nvSpPr>
          <p:cNvPr id="3" name="Segnaposto contenuto 2"/>
          <p:cNvSpPr>
            <a:spLocks noGrp="1"/>
          </p:cNvSpPr>
          <p:nvPr>
            <p:ph idx="1"/>
          </p:nvPr>
        </p:nvSpPr>
        <p:spPr>
          <a:xfrm>
            <a:off x="457200" y="1124744"/>
            <a:ext cx="8229600" cy="5001419"/>
          </a:xfrm>
        </p:spPr>
        <p:txBody>
          <a:bodyPr>
            <a:normAutofit fontScale="92500" lnSpcReduction="10000"/>
          </a:bodyPr>
          <a:lstStyle/>
          <a:p>
            <a:pPr>
              <a:buNone/>
            </a:pPr>
            <a:endParaRPr lang="it-IT" dirty="0" smtClean="0"/>
          </a:p>
          <a:p>
            <a:pPr>
              <a:buNone/>
            </a:pPr>
            <a:r>
              <a:rPr lang="it-IT" dirty="0" smtClean="0"/>
              <a:t>				</a:t>
            </a:r>
            <a:r>
              <a:rPr lang="it-IT" sz="2000" dirty="0" smtClean="0"/>
              <a:t>          società semplice </a:t>
            </a:r>
            <a:r>
              <a:rPr lang="it-IT" dirty="0" smtClean="0"/>
              <a:t>		</a:t>
            </a:r>
          </a:p>
          <a:p>
            <a:pPr>
              <a:buNone/>
            </a:pPr>
            <a:r>
              <a:rPr lang="it-IT" dirty="0" smtClean="0"/>
              <a:t>Società di persone     </a:t>
            </a:r>
            <a:r>
              <a:rPr lang="it-IT" sz="2000" dirty="0" smtClean="0"/>
              <a:t>società in nome collettivo</a:t>
            </a:r>
          </a:p>
          <a:p>
            <a:pPr>
              <a:buNone/>
            </a:pPr>
            <a:r>
              <a:rPr lang="it-IT" dirty="0" smtClean="0"/>
              <a:t>				      </a:t>
            </a:r>
            <a:r>
              <a:rPr lang="it-IT" sz="2000" dirty="0" smtClean="0"/>
              <a:t>società in accomandita semplice</a:t>
            </a:r>
            <a:r>
              <a:rPr lang="it-IT" dirty="0" smtClean="0"/>
              <a:t>	</a:t>
            </a:r>
          </a:p>
          <a:p>
            <a:pPr>
              <a:buNone/>
            </a:pPr>
            <a:r>
              <a:rPr lang="it-IT" dirty="0" smtClean="0"/>
              <a:t>   </a:t>
            </a:r>
          </a:p>
          <a:p>
            <a:pPr>
              <a:buNone/>
            </a:pPr>
            <a:r>
              <a:rPr lang="it-IT" dirty="0" smtClean="0"/>
              <a:t>	 			     </a:t>
            </a:r>
            <a:r>
              <a:rPr lang="it-IT" sz="2200" dirty="0" smtClean="0"/>
              <a:t>società per azioni</a:t>
            </a:r>
            <a:r>
              <a:rPr lang="it-IT" dirty="0" smtClean="0"/>
              <a:t>			</a:t>
            </a:r>
          </a:p>
          <a:p>
            <a:pPr>
              <a:buNone/>
            </a:pPr>
            <a:r>
              <a:rPr lang="it-IT" dirty="0" smtClean="0"/>
              <a:t>Società di capitali     </a:t>
            </a:r>
            <a:r>
              <a:rPr lang="it-IT" sz="2000" dirty="0" smtClean="0"/>
              <a:t>società a responsabilità limitata</a:t>
            </a:r>
          </a:p>
          <a:p>
            <a:pPr>
              <a:buNone/>
            </a:pPr>
            <a:r>
              <a:rPr lang="it-IT" sz="2000" dirty="0" smtClean="0"/>
              <a:t>				       società in accomandita per azioni</a:t>
            </a:r>
            <a:endParaRPr lang="it-IT" dirty="0" smtClean="0"/>
          </a:p>
          <a:p>
            <a:pPr>
              <a:buNone/>
            </a:pPr>
            <a:endParaRPr lang="it-IT" dirty="0" smtClean="0"/>
          </a:p>
          <a:p>
            <a:pPr lvl="8">
              <a:buNone/>
            </a:pPr>
            <a:r>
              <a:rPr lang="it-IT" dirty="0" smtClean="0"/>
              <a:t>        </a:t>
            </a:r>
          </a:p>
          <a:p>
            <a:pPr marL="4057650" lvl="8" indent="-514350">
              <a:buNone/>
            </a:pPr>
            <a:endParaRPr lang="it-IT" dirty="0" smtClean="0"/>
          </a:p>
          <a:p>
            <a:pPr marL="4057650" lvl="8" indent="-514350">
              <a:buNone/>
            </a:pPr>
            <a:endParaRPr lang="it-IT" dirty="0" smtClean="0"/>
          </a:p>
          <a:p>
            <a:pPr marL="4057650" lvl="8" indent="-514350">
              <a:buNone/>
            </a:pPr>
            <a:endParaRPr lang="it-IT" dirty="0" smtClean="0"/>
          </a:p>
          <a:p>
            <a:pPr marL="4057650" lvl="8" indent="-514350">
              <a:buNone/>
            </a:pPr>
            <a:endParaRPr lang="it-IT" dirty="0" smtClean="0"/>
          </a:p>
          <a:p>
            <a:pPr marL="4057650" lvl="8" indent="-514350">
              <a:buNone/>
            </a:pPr>
            <a:endParaRPr lang="it-IT" dirty="0" smtClean="0"/>
          </a:p>
          <a:p>
            <a:pPr marL="4057650" lvl="8" indent="-514350">
              <a:buNone/>
            </a:pPr>
            <a:endParaRPr lang="it-IT" dirty="0" smtClean="0"/>
          </a:p>
          <a:p>
            <a:pPr marL="4057650" lvl="8" indent="-514350">
              <a:buNone/>
            </a:pPr>
            <a:endParaRPr lang="it-IT" dirty="0" smtClean="0"/>
          </a:p>
        </p:txBody>
      </p:sp>
      <p:cxnSp>
        <p:nvCxnSpPr>
          <p:cNvPr id="18" name="Connettore 2 17"/>
          <p:cNvCxnSpPr/>
          <p:nvPr/>
        </p:nvCxnSpPr>
        <p:spPr>
          <a:xfrm rot="5400000" flipH="1" flipV="1">
            <a:off x="3428992" y="2000240"/>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a:off x="3428992" y="242886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rot="16200000" flipH="1">
            <a:off x="3357554" y="2500306"/>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ttore 2 23"/>
          <p:cNvCxnSpPr/>
          <p:nvPr/>
        </p:nvCxnSpPr>
        <p:spPr>
          <a:xfrm>
            <a:off x="3286116" y="442913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rot="5400000" flipH="1" flipV="1">
            <a:off x="3214678" y="4000504"/>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rot="16200000" flipH="1">
            <a:off x="3250397" y="4536289"/>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5037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50106"/>
          </a:xfrm>
        </p:spPr>
        <p:txBody>
          <a:bodyPr/>
          <a:lstStyle/>
          <a:p>
            <a:r>
              <a:rPr lang="it-IT" dirty="0" smtClean="0"/>
              <a:t>La società semplice</a:t>
            </a:r>
            <a:endParaRPr lang="it-IT" dirty="0"/>
          </a:p>
        </p:txBody>
      </p:sp>
      <p:sp>
        <p:nvSpPr>
          <p:cNvPr id="3" name="Segnaposto contenuto 2"/>
          <p:cNvSpPr>
            <a:spLocks noGrp="1"/>
          </p:cNvSpPr>
          <p:nvPr>
            <p:ph idx="1"/>
          </p:nvPr>
        </p:nvSpPr>
        <p:spPr>
          <a:xfrm>
            <a:off x="539552" y="1124744"/>
            <a:ext cx="8229600" cy="4525963"/>
          </a:xfrm>
        </p:spPr>
        <p:txBody>
          <a:bodyPr>
            <a:normAutofit fontScale="92500" lnSpcReduction="20000"/>
          </a:bodyPr>
          <a:lstStyle/>
          <a:p>
            <a:pPr algn="just"/>
            <a:r>
              <a:rPr lang="it-IT" dirty="0" smtClean="0"/>
              <a:t>La società semplice non può essere utilizzata per esercitare attività commerciali, tuttavia da un punto di vista giuridico è molto importante perché le norme previste dal codice civile per la società semplice si applicano per tutte le altre società di persone. Il codice civile regola in modo molto dettagliato la società semplice, per le altre società di persone si limita a dettare solo alcune norme specifiche che riguardano le caratteristiche che le differenziano dalla </a:t>
            </a:r>
            <a:r>
              <a:rPr lang="it-IT" dirty="0" err="1" smtClean="0"/>
              <a:t>socetà</a:t>
            </a:r>
            <a:r>
              <a:rPr lang="it-IT" dirty="0" smtClean="0"/>
              <a:t> semplice.</a:t>
            </a:r>
            <a:endParaRPr lang="it-IT" dirty="0"/>
          </a:p>
        </p:txBody>
      </p:sp>
    </p:spTree>
    <p:extLst>
      <p:ext uri="{BB962C8B-B14F-4D97-AF65-F5344CB8AC3E}">
        <p14:creationId xmlns:p14="http://schemas.microsoft.com/office/powerpoint/2010/main" xmlns="" val="2430821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Costituzione della società semplice</a:t>
            </a:r>
            <a:endParaRPr lang="it-IT" dirty="0"/>
          </a:p>
        </p:txBody>
      </p:sp>
      <p:sp>
        <p:nvSpPr>
          <p:cNvPr id="3" name="Segnaposto contenuto 2"/>
          <p:cNvSpPr>
            <a:spLocks noGrp="1"/>
          </p:cNvSpPr>
          <p:nvPr>
            <p:ph idx="1"/>
          </p:nvPr>
        </p:nvSpPr>
        <p:spPr>
          <a:xfrm>
            <a:off x="644918" y="1556792"/>
            <a:ext cx="7730837" cy="4852043"/>
          </a:xfrm>
        </p:spPr>
        <p:txBody>
          <a:bodyPr>
            <a:normAutofit fontScale="70000" lnSpcReduction="20000"/>
          </a:bodyPr>
          <a:lstStyle/>
          <a:p>
            <a:pPr algn="just"/>
            <a:endParaRPr lang="it-IT" dirty="0" smtClean="0"/>
          </a:p>
          <a:p>
            <a:pPr algn="just"/>
            <a:r>
              <a:rPr lang="it-IT" dirty="0" smtClean="0"/>
              <a:t>Il contratto sociale (atto costitutivo) non deve avere per forza forma scritta tranne nel caso in vengono conferiti beni immobili.</a:t>
            </a:r>
          </a:p>
          <a:p>
            <a:pPr algn="just"/>
            <a:r>
              <a:rPr lang="it-IT" dirty="0" smtClean="0"/>
              <a:t>I conferimenti dei soci possono essere: beni in natura (mobili o immobili), denaro, crediti, attività lavorativa (socio d’opera).</a:t>
            </a:r>
          </a:p>
          <a:p>
            <a:pPr algn="just"/>
            <a:r>
              <a:rPr lang="it-IT" dirty="0" smtClean="0"/>
              <a:t>La società semplice ha autonomia patrimoniale imperfetta, ciò significa che dei debiti della società rispondono tutti i soci in modo illimitato e solidale. I creditori possono far valere i propri crediti anche nei confronti dei soci i quali rispondono con il loro patrimoniale personale. L’unica tutela dei soci, consiste nel fatto che essi possono chiedere ai creditori la preventiva escussione del patrimonio sociale. I creditori si devono soddisfare prima sul patrimonio della società e solo nel caso in cui questo sia insufficiente a pagare i debiti sui beni personali dei soci.</a:t>
            </a:r>
            <a:endParaRPr lang="it-IT" dirty="0"/>
          </a:p>
        </p:txBody>
      </p:sp>
    </p:spTree>
    <p:extLst>
      <p:ext uri="{BB962C8B-B14F-4D97-AF65-F5344CB8AC3E}">
        <p14:creationId xmlns:p14="http://schemas.microsoft.com/office/powerpoint/2010/main" xmlns="" val="49118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L’amministrazione della società semplice</a:t>
            </a:r>
            <a:endParaRPr lang="it-IT" dirty="0"/>
          </a:p>
        </p:txBody>
      </p:sp>
      <p:sp>
        <p:nvSpPr>
          <p:cNvPr id="3" name="Segnaposto contenuto 2"/>
          <p:cNvSpPr>
            <a:spLocks noGrp="1"/>
          </p:cNvSpPr>
          <p:nvPr>
            <p:ph idx="1"/>
          </p:nvPr>
        </p:nvSpPr>
        <p:spPr>
          <a:xfrm>
            <a:off x="467544" y="1340768"/>
            <a:ext cx="8229600" cy="4525963"/>
          </a:xfrm>
        </p:spPr>
        <p:txBody>
          <a:bodyPr>
            <a:noAutofit/>
          </a:bodyPr>
          <a:lstStyle/>
          <a:p>
            <a:pPr algn="just"/>
            <a:r>
              <a:rPr lang="it-IT" sz="2000" dirty="0" smtClean="0"/>
              <a:t>L’amministrazione può essere:</a:t>
            </a:r>
          </a:p>
          <a:p>
            <a:pPr algn="just">
              <a:buFont typeface="Wingdings" pitchFamily="2" charset="2"/>
              <a:buChar char="§"/>
            </a:pPr>
            <a:r>
              <a:rPr lang="it-IT" sz="2000" dirty="0" smtClean="0"/>
              <a:t>Disgiunta, in questo caso ciascun socio può realizzare atti di gestione della società (stipulare contratti, assumere personale, effettuare pagamenti) senza interpellare gli altri. Gli altri soci possono fare opposizione prima che l’atto sia compiuto, è necessario che la maggioranza sia favorevole all’apposizione.</a:t>
            </a:r>
          </a:p>
          <a:p>
            <a:pPr algn="just">
              <a:buFont typeface="Wingdings" pitchFamily="2" charset="2"/>
              <a:buChar char="§"/>
            </a:pPr>
            <a:r>
              <a:rPr lang="it-IT" sz="2000" dirty="0" smtClean="0"/>
              <a:t>Congiunta (solo se prevista dall’atto costitutivo), in questo caso gli atti di gestione necessitano del consenso di tutti i soci (unanimità) o della maggioranza dipende cosa prevede l’atto costitutivo. </a:t>
            </a:r>
          </a:p>
          <a:p>
            <a:pPr algn="just">
              <a:buFont typeface="Wingdings" pitchFamily="2" charset="2"/>
              <a:buChar char="§"/>
            </a:pPr>
            <a:r>
              <a:rPr lang="it-IT" sz="2000" dirty="0" smtClean="0"/>
              <a:t>Mista, nell’atto costitutivo si può stabilire che  certi atti ( quelli di ordinaria amministrazione) possono essere compiuti in modo disgiunto dai singoli soci per altri atti (quelli di straordinaria amministrazione) ci vuole il consenso di tutti o della maggioranza dei soci. Si può optare per un solo socio come amministratore (amministratore unico).</a:t>
            </a:r>
            <a:endParaRPr lang="it-IT" sz="2000" dirty="0"/>
          </a:p>
        </p:txBody>
      </p:sp>
    </p:spTree>
    <p:extLst>
      <p:ext uri="{BB962C8B-B14F-4D97-AF65-F5344CB8AC3E}">
        <p14:creationId xmlns:p14="http://schemas.microsoft.com/office/powerpoint/2010/main" xmlns="" val="3331463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Obblighi degli amministratori</a:t>
            </a:r>
            <a:endParaRPr lang="it-IT" dirty="0"/>
          </a:p>
        </p:txBody>
      </p:sp>
      <p:sp>
        <p:nvSpPr>
          <p:cNvPr id="3" name="Segnaposto contenuto 2"/>
          <p:cNvSpPr>
            <a:spLocks noGrp="1"/>
          </p:cNvSpPr>
          <p:nvPr>
            <p:ph idx="1"/>
          </p:nvPr>
        </p:nvSpPr>
        <p:spPr>
          <a:xfrm>
            <a:off x="467544" y="1268760"/>
            <a:ext cx="8229600" cy="4525963"/>
          </a:xfrm>
        </p:spPr>
        <p:txBody>
          <a:bodyPr>
            <a:normAutofit fontScale="77500" lnSpcReduction="20000"/>
          </a:bodyPr>
          <a:lstStyle/>
          <a:p>
            <a:pPr marL="0" indent="0">
              <a:buNone/>
            </a:pPr>
            <a:r>
              <a:rPr lang="it-IT" dirty="0" smtClean="0"/>
              <a:t>Il potere di amministratore può essere dato solo ad alcuni soci o ad un solo socio (amministratore unico).</a:t>
            </a:r>
          </a:p>
          <a:p>
            <a:pPr marL="0" indent="0">
              <a:buNone/>
            </a:pPr>
            <a:r>
              <a:rPr lang="it-IT" dirty="0" smtClean="0"/>
              <a:t>Gli amministratori devono:</a:t>
            </a:r>
          </a:p>
          <a:p>
            <a:pPr marL="514350" indent="-514350">
              <a:buFont typeface="+mj-lt"/>
              <a:buAutoNum type="arabicParenR"/>
            </a:pPr>
            <a:r>
              <a:rPr lang="it-IT" dirty="0" smtClean="0"/>
              <a:t>Tutelare gli interessi della società</a:t>
            </a:r>
          </a:p>
          <a:p>
            <a:pPr marL="514350" indent="-514350">
              <a:buFont typeface="+mj-lt"/>
              <a:buAutoNum type="arabicParenR"/>
            </a:pPr>
            <a:r>
              <a:rPr lang="it-IT" dirty="0" smtClean="0"/>
              <a:t>Evitare di porsi in conflitto di interesse con essa</a:t>
            </a:r>
          </a:p>
          <a:p>
            <a:pPr marL="514350" indent="-514350">
              <a:buFont typeface="+mj-lt"/>
              <a:buAutoNum type="arabicParenR"/>
            </a:pPr>
            <a:r>
              <a:rPr lang="it-IT" dirty="0" smtClean="0"/>
              <a:t>Informare la società degli affari più importanti</a:t>
            </a:r>
          </a:p>
          <a:p>
            <a:pPr marL="514350" indent="-514350">
              <a:buFont typeface="+mj-lt"/>
              <a:buAutoNum type="arabicParenR"/>
            </a:pPr>
            <a:r>
              <a:rPr lang="it-IT" dirty="0" smtClean="0"/>
              <a:t>Presentare il rendiconto dell’amministrazione</a:t>
            </a:r>
          </a:p>
          <a:p>
            <a:pPr marL="514350" indent="-514350">
              <a:buFont typeface="+mj-lt"/>
              <a:buAutoNum type="arabicParenR"/>
            </a:pPr>
            <a:r>
              <a:rPr lang="it-IT" dirty="0" smtClean="0"/>
              <a:t>Consentire agli altri soci di controllare il loro operato</a:t>
            </a:r>
          </a:p>
          <a:p>
            <a:pPr marL="514350" indent="-514350">
              <a:buFont typeface="+mj-lt"/>
              <a:buAutoNum type="arabicParenR"/>
            </a:pPr>
            <a:r>
              <a:rPr lang="it-IT" dirty="0" smtClean="0"/>
              <a:t>Osservare tutte le altre prescrizioni poste a loro carico dalla legge o dall’atto costitutivo.</a:t>
            </a:r>
          </a:p>
          <a:p>
            <a:pPr marL="0" indent="0">
              <a:buNone/>
            </a:pPr>
            <a:r>
              <a:rPr lang="it-IT" dirty="0" smtClean="0"/>
              <a:t>La società può revocare gli amministratori, per effetto della revoca essi cessano dalla carica. </a:t>
            </a:r>
          </a:p>
          <a:p>
            <a:pPr marL="514350" indent="-514350">
              <a:buFont typeface="+mj-lt"/>
              <a:buAutoNum type="arabicParenR"/>
            </a:pPr>
            <a:endParaRPr lang="it-IT" dirty="0"/>
          </a:p>
          <a:p>
            <a:pPr marL="514350" indent="-514350">
              <a:buFont typeface="+mj-lt"/>
              <a:buAutoNum type="arabicParenR"/>
            </a:pPr>
            <a:endParaRPr lang="it-IT" dirty="0" smtClean="0"/>
          </a:p>
          <a:p>
            <a:pPr marL="514350" indent="-514350">
              <a:buFont typeface="+mj-lt"/>
              <a:buAutoNum type="arabicParenR"/>
            </a:pPr>
            <a:endParaRPr lang="it-IT" dirty="0" smtClean="0"/>
          </a:p>
          <a:p>
            <a:pPr marL="514350" indent="-514350">
              <a:buFont typeface="+mj-lt"/>
              <a:buAutoNum type="arabicParenR"/>
            </a:pPr>
            <a:endParaRPr lang="it-IT" dirty="0"/>
          </a:p>
        </p:txBody>
      </p:sp>
    </p:spTree>
    <p:extLst>
      <p:ext uri="{BB962C8B-B14F-4D97-AF65-F5344CB8AC3E}">
        <p14:creationId xmlns:p14="http://schemas.microsoft.com/office/powerpoint/2010/main" xmlns="" val="34523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2348</Words>
  <Application>Microsoft Office PowerPoint</Application>
  <PresentationFormat>Presentazione su schermo (4:3)</PresentationFormat>
  <Paragraphs>125</Paragraphs>
  <Slides>27</Slides>
  <Notes>0</Notes>
  <HiddenSlides>0</HiddenSlides>
  <MMClips>0</MMClip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Tema di Office</vt:lpstr>
      <vt:lpstr>LA SOCIETA’</vt:lpstr>
      <vt:lpstr>La società: caratteri generali</vt:lpstr>
      <vt:lpstr>La società come contratto.</vt:lpstr>
      <vt:lpstr>Caratteri essenziali della società</vt:lpstr>
      <vt:lpstr>Tipi di società</vt:lpstr>
      <vt:lpstr>La società semplice</vt:lpstr>
      <vt:lpstr>Costituzione della società semplice</vt:lpstr>
      <vt:lpstr>L’amministrazione della società semplice</vt:lpstr>
      <vt:lpstr>Obblighi degli amministratori</vt:lpstr>
      <vt:lpstr>La divisione degli utili e delle perdite</vt:lpstr>
      <vt:lpstr>Cause di estinzione della società</vt:lpstr>
      <vt:lpstr>Liquidazione ed estinzione della società</vt:lpstr>
      <vt:lpstr>Effetti della liquidazione della quota</vt:lpstr>
      <vt:lpstr>La società in nome collettivo (SNC)</vt:lpstr>
      <vt:lpstr>Diapositiva 15</vt:lpstr>
      <vt:lpstr>La società in accomandita semplice</vt:lpstr>
      <vt:lpstr>Le società per azioni</vt:lpstr>
      <vt:lpstr>Diapositiva 18</vt:lpstr>
      <vt:lpstr>La stipulazione dell’atto costitutivo</vt:lpstr>
      <vt:lpstr>Diapositiva 20</vt:lpstr>
      <vt:lpstr>Gli amministratori</vt:lpstr>
      <vt:lpstr>Responsabilità degli amministratori</vt:lpstr>
      <vt:lpstr>Il collegio sindacale</vt:lpstr>
      <vt:lpstr>Le altre società di capitali </vt:lpstr>
      <vt:lpstr>La società in accomandita per azioni</vt:lpstr>
      <vt:lpstr>Liquidazione delle società</vt:lpstr>
      <vt:lpstr>Compiti dei liquidatori</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SOCIETA’</dc:title>
  <dc:creator>Microsoft</dc:creator>
  <cp:lastModifiedBy>maria.ieraci</cp:lastModifiedBy>
  <cp:revision>40</cp:revision>
  <dcterms:created xsi:type="dcterms:W3CDTF">2017-11-01T13:53:32Z</dcterms:created>
  <dcterms:modified xsi:type="dcterms:W3CDTF">2017-11-09T10:52:03Z</dcterms:modified>
</cp:coreProperties>
</file>