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74" r:id="rId2"/>
    <p:sldId id="675" r:id="rId3"/>
    <p:sldId id="683" r:id="rId4"/>
    <p:sldId id="684" r:id="rId5"/>
    <p:sldId id="685" r:id="rId6"/>
    <p:sldId id="686" r:id="rId7"/>
    <p:sldId id="687" r:id="rId8"/>
    <p:sldId id="694" r:id="rId9"/>
    <p:sldId id="697" r:id="rId10"/>
    <p:sldId id="698" r:id="rId11"/>
    <p:sldId id="699" r:id="rId12"/>
    <p:sldId id="700" r:id="rId13"/>
    <p:sldId id="701" r:id="rId14"/>
    <p:sldId id="702" r:id="rId15"/>
    <p:sldId id="688" r:id="rId16"/>
    <p:sldId id="704" r:id="rId17"/>
    <p:sldId id="705" r:id="rId18"/>
    <p:sldId id="706" r:id="rId19"/>
    <p:sldId id="707" r:id="rId20"/>
    <p:sldId id="708" r:id="rId21"/>
    <p:sldId id="689" r:id="rId22"/>
    <p:sldId id="690" r:id="rId23"/>
    <p:sldId id="691" r:id="rId24"/>
    <p:sldId id="692" r:id="rId25"/>
    <p:sldId id="693" r:id="rId26"/>
    <p:sldId id="709" r:id="rId27"/>
    <p:sldId id="695" r:id="rId28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9" autoAdjust="0"/>
    <p:restoredTop sz="86408" autoAdjust="0"/>
  </p:normalViewPr>
  <p:slideViewPr>
    <p:cSldViewPr snapToGrid="0">
      <p:cViewPr varScale="1">
        <p:scale>
          <a:sx n="69" d="100"/>
          <a:sy n="69" d="100"/>
        </p:scale>
        <p:origin x="880" y="192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744DE4-EED6-4910-9F71-8573D58FF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D603DB-79EC-48EB-A79E-59E75C847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C555ED-93D3-4D1B-9F75-F69288B50E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08A4D-FC77-4913-8CD7-37913FF1AC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2379880-6B7D-4935-BF8A-15095776B9A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E3607-C26C-4B93-8B8A-346D598724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29CFD11-68C8-42FC-A6D5-9D7692E972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91C85-1255-4D11-896E-97D1C1E8A0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C515CA-69D5-42C9-8EE1-E25FD05F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7721E7-15E5-4C8A-810F-2AE41DC8DF1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8D965-132D-4C1B-B3DF-0DE59EA07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89619B-7FFA-4A79-A637-9CE17B57B8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AB63DB6-1D5D-4E24-8B7D-56FCA8C9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D828E7BC-A41C-41D1-AC32-42390B1121D8}" type="slidenum">
              <a:rPr lang="it-IT" altLang="it-IT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9DCC08-3E25-4093-9A0A-FD6D14D8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E2E33A-B948-47F6-9BAE-EF03809F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02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9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9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8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798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5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81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7DD3E1F-354D-43B9-A4CD-175D8298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A33826D0-4966-4D45-9FD7-794AC2F0A3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Image" r:id="rId11" imgW="2144821" imgH="1268683" progId="Photoshop.Image.7">
                  <p:embed/>
                </p:oleObj>
              </mc:Choice>
              <mc:Fallback>
                <p:oleObj name="Image" r:id="rId11" imgW="2144821" imgH="1268683" progId="Photoshop.Image.7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7D4E8C3F-8399-475F-8F6E-B512489765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/>
              <a:t>Corso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Informatica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6B8F1FA-2B7D-4DBF-B1DA-80849EC35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417002"/>
            <a:ext cx="7618412" cy="192087"/>
          </a:xfrm>
          <a:noFill/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Elaborato Ricerca Operativa</a:t>
            </a:r>
            <a:endParaRPr lang="it-IT" altLang="it-IT" sz="1000" dirty="0">
              <a:effectLst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E203A736-B05F-4D59-9F10-B2B969C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773336"/>
            <a:ext cx="7685087" cy="1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Studenti del gruppo:</a:t>
            </a:r>
          </a:p>
          <a:p>
            <a:pPr>
              <a:buFont typeface="Monotype Sorts" pitchFamily="2" charset="2"/>
              <a:buNone/>
            </a:pPr>
            <a:endParaRPr lang="it-IT" altLang="it-IT" sz="1200" dirty="0"/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Michele Maresca M63/1151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Vincenzo Riccardi M63/1146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987EF5C-97E0-482A-80A8-072350D57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8819" y="2892044"/>
            <a:ext cx="7726362" cy="3522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Simulated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Annealing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Salesman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0BB4589C-ED28-419A-ACFD-B3FE8E43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618147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Anno Accademico 2020/2021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7ACCC-69D8-2843-8B70-F951BBBA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3EA49A4-8CA6-A349-970F-E25EE6D8E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998" y="2286000"/>
            <a:ext cx="44240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1AD3C-C67A-F640-B9AF-49B1E5FE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3D53D90-3BEF-584C-930B-30022C614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998" y="2286000"/>
            <a:ext cx="44240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0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EE5198-97EA-9949-81D8-2E324B65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B9F3C1F-4CA8-3946-8194-118B14330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998" y="2286000"/>
            <a:ext cx="44240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0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0265E-29BE-3845-8495-D8A62FA9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594D455-430E-974F-9F73-E2B42E4ED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998" y="2286000"/>
            <a:ext cx="44240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8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0C3D2F-E4EC-774B-9206-D87609D7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0DA8E43-495C-9F42-BB38-453CC8122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998" y="2286000"/>
            <a:ext cx="44240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9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851FB-D705-6647-A6EF-7C9B5CAF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D93CACB-0976-A744-83FA-C1AE28E5B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302" y="2286000"/>
            <a:ext cx="701539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1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0C3D2F-E4EC-774B-9206-D87609D7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0DA8E43-495C-9F42-BB38-453CC8122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998" y="2286000"/>
            <a:ext cx="44240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1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42D27E-4121-DE4E-8E3B-8B0D3A64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BDF6D04-7833-494E-8C6E-8B9E29188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350" y="2438400"/>
            <a:ext cx="4051300" cy="3810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CDEAFA-F8A3-AC44-A21C-FCD90D85BF60}"/>
              </a:ext>
            </a:extLst>
          </p:cNvPr>
          <p:cNvSpPr txBox="1"/>
          <p:nvPr/>
        </p:nvSpPr>
        <p:spPr>
          <a:xfrm>
            <a:off x="786063" y="20690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[1, 3, 4, 2, 0]</a:t>
            </a:r>
          </a:p>
        </p:txBody>
      </p:sp>
    </p:spTree>
    <p:extLst>
      <p:ext uri="{BB962C8B-B14F-4D97-AF65-F5344CB8AC3E}">
        <p14:creationId xmlns:p14="http://schemas.microsoft.com/office/powerpoint/2010/main" val="377566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6C479-F4B0-F54E-8EC2-F6598C52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C6A3559-C1F8-3F4F-A2FC-A5B5483E7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350" y="2438400"/>
            <a:ext cx="4051300" cy="3810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C868881-622B-B848-9C59-FEFD9151D0FC}"/>
              </a:ext>
            </a:extLst>
          </p:cNvPr>
          <p:cNvSpPr txBox="1"/>
          <p:nvPr/>
        </p:nvSpPr>
        <p:spPr>
          <a:xfrm>
            <a:off x="802105" y="1925053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[1, 3, 4, 2, 0] sono scelti in modo random 3 e 0</a:t>
            </a:r>
          </a:p>
        </p:txBody>
      </p:sp>
    </p:spTree>
    <p:extLst>
      <p:ext uri="{BB962C8B-B14F-4D97-AF65-F5344CB8AC3E}">
        <p14:creationId xmlns:p14="http://schemas.microsoft.com/office/powerpoint/2010/main" val="3892822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18302D-7665-DC40-BB44-79D9DF48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5639053-EB5C-D047-974D-75EDB1EA8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350" y="2438400"/>
            <a:ext cx="4051300" cy="3810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179ED7-7A06-7F4D-9E3F-31276F106E14}"/>
              </a:ext>
            </a:extLst>
          </p:cNvPr>
          <p:cNvSpPr txBox="1"/>
          <p:nvPr/>
        </p:nvSpPr>
        <p:spPr>
          <a:xfrm>
            <a:off x="994611" y="205338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[1, 3, 2, 4, 0]</a:t>
            </a:r>
          </a:p>
        </p:txBody>
      </p:sp>
    </p:spTree>
    <p:extLst>
      <p:ext uri="{BB962C8B-B14F-4D97-AF65-F5344CB8AC3E}">
        <p14:creationId xmlns:p14="http://schemas.microsoft.com/office/powerpoint/2010/main" val="256290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76949"/>
            <a:ext cx="3719528" cy="3402020"/>
          </a:xfrm>
        </p:spPr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Dato un grafo </a:t>
            </a:r>
            <a:r>
              <a:rPr lang="it-IT" sz="1600" b="0" i="1" dirty="0">
                <a:effectLst/>
                <a:latin typeface="Times New Roman" panose="02020603050405020304" pitchFamily="18" charset="0"/>
              </a:rPr>
              <a:t>G(V,E)</a:t>
            </a:r>
            <a:r>
              <a:rPr lang="it-IT" sz="1600" b="0" dirty="0">
                <a:effectLst/>
                <a:latin typeface="Times New Roman" panose="02020603050405020304" pitchFamily="18" charset="0"/>
              </a:rPr>
              <a:t> a cui è associato un costo ad ogni arco. Il problema del commesso viaggiatore consiste nel cercare il circuito Hamiltoniano di costo minimo.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Un ciclo Hamiltoniano è un ciclo che attraversa tutti i nodi del grafo una ed una sola volta.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Il costo di un ciclo Hamiltoniano è dato dalla somma dei costi degli archi che lo compongono</a:t>
            </a:r>
          </a:p>
          <a:p>
            <a:pPr marL="0" indent="0">
              <a:buNone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Traveling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Salesman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Problem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C25F39-595B-4FAC-BB73-C52931E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2076949"/>
            <a:ext cx="313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1F7FE6-9ECC-7946-B4A9-6562C181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5989B8A-E694-6E49-B723-923B44BC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350" y="2438400"/>
            <a:ext cx="4051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8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89DDDA-F0D8-2449-9879-AC26FAFA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F6ABB73-08E8-EF4B-B145-48C1C7791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889169"/>
            <a:ext cx="7772400" cy="290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51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3D311B-9E9F-1A49-946F-AB78F28C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76C61-3843-394E-95B7-AE9D54F1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811014"/>
            <a:ext cx="7772400" cy="199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/>
              <p:nvPr/>
            </p:nvSpPr>
            <p:spPr>
              <a:xfrm>
                <a:off x="685800" y="2534653"/>
                <a:ext cx="7772400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𝑎𝑐𝑐𝑒𝑡𝑡𝑎𝑧𝑖𝑜𝑛𝑒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34653"/>
                <a:ext cx="7772400" cy="1253613"/>
              </a:xfrm>
              <a:prstGeom prst="rect">
                <a:avLst/>
              </a:prstGeom>
              <a:blipFill>
                <a:blip r:embed="rId3"/>
                <a:stretch>
                  <a:fillRect t="-159000" b="-20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2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07BC811-A175-AB45-B289-AE8E68B87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650" y="3486150"/>
            <a:ext cx="3568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10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7DDC9-1570-0441-A403-CE17A56C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1F645FF-7A59-6B40-9313-A2CB585D3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943377"/>
            <a:ext cx="7772400" cy="280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10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634F3F-2438-EE4B-A02C-D0940FDF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E16EA07-A0EE-2D43-84EF-1EF9398D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429000"/>
            <a:ext cx="7772400" cy="11307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2BD646-3119-8D44-A521-7F361DE8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867727"/>
            <a:ext cx="5750170" cy="72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/>
              <p:nvPr/>
            </p:nvSpPr>
            <p:spPr>
              <a:xfrm>
                <a:off x="914400" y="2135159"/>
                <a:ext cx="2143407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135159"/>
                <a:ext cx="2143407" cy="800219"/>
              </a:xfrm>
              <a:prstGeom prst="rect">
                <a:avLst/>
              </a:prstGeom>
              <a:blipFill>
                <a:blip r:embed="rId4"/>
                <a:stretch>
                  <a:fillRect l="-4734" t="-117188" b="-1578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71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381E20-E114-0342-AD91-79B99C51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269EBC-A9D7-3B4D-B0E9-A6F3B3903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68612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85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04AF64-3FDC-5248-83FE-F153C689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5F967C-C9B5-A140-BD62-2632B9E9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DA AGGIUNGERE:</a:t>
            </a:r>
          </a:p>
          <a:p>
            <a:r>
              <a:rPr lang="it-IT" dirty="0"/>
              <a:t>I TEST CON TUNING PARAMETRI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794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</p:spPr>
            <p:txBody>
              <a:bodyPr/>
              <a:lstStyle/>
              <a:p>
                <a:pPr marL="0" indent="0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TSP è un problema di ottimizzazione combinatoria e comprende: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ground-set che coincide con l’insieme degli archi del grafo: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𝐵=𝐸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subset-system, costituito da tutti i sottoinsiemi di B che compongono un circuito Hamiltoniano: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∑={𝐻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,…,𝐻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𝑚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La funzione obiettivo è:           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𝑚𝑖𝑛 𝑤(𝐻)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14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  <a:blipFill>
                <a:blip r:embed="rId2"/>
                <a:stretch>
                  <a:fillRect l="-613" t="-855" b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>
                <a:solidFill>
                  <a:srgbClr val="FF0000"/>
                </a:solidFill>
                <a:latin typeface="+mn-lt"/>
              </a:rPr>
              <a:t>Ottimizzazione Combinatoria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60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1" y="1984670"/>
            <a:ext cx="7653965" cy="23356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è una metaeuristica di ricerca locale, basata sull’analogia tra la soluzione di problemi di ottimizzazione combinatoria e il processo di tempra di un solido.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L’algoritmo ha come obbiettivo l’esplorazione del dominio di ammissibilità puntando l’ottimo assoluto accettando soluzioni peggiorative per uscire dai punti di ottimo locale.</a:t>
            </a: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24459EC-28BC-4C19-A58D-FDE191C9074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6AA958-FFF0-4DEA-BC90-6B86B1ED9DD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91E675-29ED-4180-84B2-903D41DD18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D7B5F0-69B3-4F2F-9598-1F206C2A3A2C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1D9DAE-D2B1-483F-A3C6-538F7B25A2E8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7D54-3DCC-4B99-9446-CB12D9F7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6" y="4513278"/>
            <a:ext cx="3971544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60170"/>
            <a:ext cx="8106970" cy="397151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Assunzioni: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pieno e simmetrico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Rappresentazione dati: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circuito Hamiltoniano è reso come una lista di 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nodo è reso come coppia di coordinate (</a:t>
            </a:r>
            <a:r>
              <a:rPr lang="it-IT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Soluzione Iniziale: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Ottenuta con un euristica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tipo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Mossa: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mossa scelta per generare una nuove soluzione è la mossa 2-opt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Scelta della distanza: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scelta ricade sulla distanza euclidea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for TSP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4199CE-933C-4F80-B9E0-C5BA16A01952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E550B0-3E81-45C0-943B-67DA0944BAF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FC4385-D0D5-40AF-B08A-89954C76DA6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CCE514E-4844-48FC-8BEC-338F8632D513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8453E8F-C36E-4582-8314-650113DDE563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9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" y="1984667"/>
            <a:ext cx="3924742" cy="393308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Passaggio parametri di input, temperatura iniziale, temperatura finale, alpha, iterazioni alla stessa temperatura, nodi e coordinate.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Calcolo soluzione iniziale con 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condizione d’uscita il raggiungimento della temperatura finale: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Applicazione mossa 2-opt per nuova soluzione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probabilistica di accettazioni o rifiuto di una soluzione se peggiorativa, accettazione con probabilità 1 se migliorativa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Aggiornamento temperatura con una funzione di decrescita lineare a tratti</a:t>
            </a:r>
          </a:p>
          <a:p>
            <a:pPr marL="0" indent="0">
              <a:buClrTx/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Ottenimento del miglior ciclo hamiltoniano secondo l’euristica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it-IT" b="0" dirty="0">
              <a:effectLst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Flowchart generale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4F02DB-DC0D-4E89-9D5B-F01B2C60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8" t="3842" r="25369" b="6033"/>
          <a:stretch/>
        </p:blipFill>
        <p:spPr>
          <a:xfrm>
            <a:off x="4658152" y="1984668"/>
            <a:ext cx="4174148" cy="39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D14A-015C-4D4A-BB9A-EA8CD57B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F456B0-4A92-9145-A2EF-75D57FE4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050" y="3238500"/>
            <a:ext cx="5803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8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2F64A-6A4F-0D42-BA97-FA2A1203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8B653A-C02C-4448-9E76-5EE0FF1D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690" y="2286000"/>
            <a:ext cx="421461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FF762-D79D-B848-93F5-5D7065F4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2A5B4B7-9503-9745-8E8A-2D215F610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998" y="2286000"/>
            <a:ext cx="442400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52100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18</Pages>
  <Words>446</Words>
  <Application>Microsoft Macintosh PowerPoint</Application>
  <PresentationFormat>Presentazione su schermo (4:3)</PresentationFormat>
  <Paragraphs>91</Paragraphs>
  <Slides>27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5" baseType="lpstr">
      <vt:lpstr>Arial</vt:lpstr>
      <vt:lpstr>Book Antiqua</vt:lpstr>
      <vt:lpstr>Cambria Math</vt:lpstr>
      <vt:lpstr>Helvetica</vt:lpstr>
      <vt:lpstr>Monotype Sorts</vt:lpstr>
      <vt:lpstr>Times New Roman</vt:lpstr>
      <vt:lpstr>bludiags.ppt - Blue Diagonals</vt:lpstr>
      <vt:lpstr>Image</vt:lpstr>
      <vt:lpstr>Simulated Annealing for Traveling Salesman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2013-11-20T15:49:25Z</dcterms:created>
  <dcterms:modified xsi:type="dcterms:W3CDTF">2021-06-03T10:57:31Z</dcterms:modified>
</cp:coreProperties>
</file>