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74" r:id="rId2"/>
    <p:sldId id="675" r:id="rId3"/>
    <p:sldId id="683" r:id="rId4"/>
    <p:sldId id="684" r:id="rId5"/>
    <p:sldId id="685" r:id="rId6"/>
    <p:sldId id="686" r:id="rId7"/>
    <p:sldId id="692" r:id="rId8"/>
    <p:sldId id="693" r:id="rId9"/>
    <p:sldId id="687" r:id="rId10"/>
    <p:sldId id="694" r:id="rId11"/>
    <p:sldId id="697" r:id="rId12"/>
    <p:sldId id="698" r:id="rId13"/>
    <p:sldId id="700" r:id="rId14"/>
    <p:sldId id="701" r:id="rId15"/>
    <p:sldId id="702" r:id="rId16"/>
    <p:sldId id="699" r:id="rId17"/>
    <p:sldId id="690" r:id="rId18"/>
    <p:sldId id="709" r:id="rId19"/>
    <p:sldId id="695" r:id="rId20"/>
    <p:sldId id="710" r:id="rId21"/>
    <p:sldId id="711" r:id="rId22"/>
    <p:sldId id="718" r:id="rId23"/>
    <p:sldId id="719" r:id="rId24"/>
    <p:sldId id="716" r:id="rId25"/>
    <p:sldId id="717" r:id="rId26"/>
    <p:sldId id="714" r:id="rId27"/>
    <p:sldId id="720" r:id="rId28"/>
    <p:sldId id="713" r:id="rId29"/>
    <p:sldId id="721" r:id="rId30"/>
    <p:sldId id="722" r:id="rId31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28" autoAdjust="0"/>
  </p:normalViewPr>
  <p:slideViewPr>
    <p:cSldViewPr snapToGrid="0">
      <p:cViewPr>
        <p:scale>
          <a:sx n="148" d="100"/>
          <a:sy n="148" d="100"/>
        </p:scale>
        <p:origin x="480" y="-1504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MARESCA" userId="a404185f-7c0c-41c8-aca6-b938107372a7" providerId="ADAL" clId="{59B38A33-1A60-9949-9243-8ABB59DA001A}"/>
    <pc:docChg chg="delSld modSld">
      <pc:chgData name="MICHELE MARESCA" userId="a404185f-7c0c-41c8-aca6-b938107372a7" providerId="ADAL" clId="{59B38A33-1A60-9949-9243-8ABB59DA001A}" dt="2021-06-06T11:12:40.024" v="119" actId="14100"/>
      <pc:docMkLst>
        <pc:docMk/>
      </pc:docMkLst>
      <pc:sldChg chg="addSp delSp modSp mod">
        <pc:chgData name="MICHELE MARESCA" userId="a404185f-7c0c-41c8-aca6-b938107372a7" providerId="ADAL" clId="{59B38A33-1A60-9949-9243-8ABB59DA001A}" dt="2021-06-06T11:12:40.024" v="119" actId="14100"/>
        <pc:sldMkLst>
          <pc:docMk/>
          <pc:sldMk cId="3162308186" sldId="699"/>
        </pc:sldMkLst>
        <pc:picChg chg="add mod">
          <ac:chgData name="MICHELE MARESCA" userId="a404185f-7c0c-41c8-aca6-b938107372a7" providerId="ADAL" clId="{59B38A33-1A60-9949-9243-8ABB59DA001A}" dt="2021-06-06T11:12:40.024" v="119" actId="14100"/>
          <ac:picMkLst>
            <pc:docMk/>
            <pc:sldMk cId="3162308186" sldId="699"/>
            <ac:picMk id="2" creationId="{ED3BBE07-BE22-1642-BFB6-F1833694861F}"/>
          </ac:picMkLst>
        </pc:picChg>
        <pc:picChg chg="del">
          <ac:chgData name="MICHELE MARESCA" userId="a404185f-7c0c-41c8-aca6-b938107372a7" providerId="ADAL" clId="{59B38A33-1A60-9949-9243-8ABB59DA001A}" dt="2021-06-06T11:03:44.638" v="95" actId="478"/>
          <ac:picMkLst>
            <pc:docMk/>
            <pc:sldMk cId="3162308186" sldId="699"/>
            <ac:picMk id="6" creationId="{CD0ABACA-FA79-4C98-8F91-07E09566C9FF}"/>
          </ac:picMkLst>
        </pc:picChg>
      </pc:sldChg>
      <pc:sldChg chg="modSp mod">
        <pc:chgData name="MICHELE MARESCA" userId="a404185f-7c0c-41c8-aca6-b938107372a7" providerId="ADAL" clId="{59B38A33-1A60-9949-9243-8ABB59DA001A}" dt="2021-06-06T09:21:54.763" v="1" actId="20577"/>
        <pc:sldMkLst>
          <pc:docMk/>
          <pc:sldMk cId="1925807012" sldId="700"/>
        </pc:sldMkLst>
        <pc:spChg chg="mod">
          <ac:chgData name="MICHELE MARESCA" userId="a404185f-7c0c-41c8-aca6-b938107372a7" providerId="ADAL" clId="{59B38A33-1A60-9949-9243-8ABB59DA001A}" dt="2021-06-06T09:21:54.763" v="1" actId="20577"/>
          <ac:spMkLst>
            <pc:docMk/>
            <pc:sldMk cId="1925807012" sldId="700"/>
            <ac:spMk id="11" creationId="{038A17F2-BC94-44A7-AEF4-C8EF3981602F}"/>
          </ac:spMkLst>
        </pc:spChg>
      </pc:sldChg>
      <pc:sldChg chg="modSp mod">
        <pc:chgData name="MICHELE MARESCA" userId="a404185f-7c0c-41c8-aca6-b938107372a7" providerId="ADAL" clId="{59B38A33-1A60-9949-9243-8ABB59DA001A}" dt="2021-06-06T11:11:45.407" v="116" actId="20577"/>
        <pc:sldMkLst>
          <pc:docMk/>
          <pc:sldMk cId="3838491244" sldId="702"/>
        </pc:sldMkLst>
        <pc:spChg chg="mod">
          <ac:chgData name="MICHELE MARESCA" userId="a404185f-7c0c-41c8-aca6-b938107372a7" providerId="ADAL" clId="{59B38A33-1A60-9949-9243-8ABB59DA001A}" dt="2021-06-06T11:11:45.407" v="116" actId="20577"/>
          <ac:spMkLst>
            <pc:docMk/>
            <pc:sldMk cId="3838491244" sldId="702"/>
            <ac:spMk id="7" creationId="{E4932937-7FC9-492A-A63F-BF0137D2D51D}"/>
          </ac:spMkLst>
        </pc:spChg>
        <pc:spChg chg="mod">
          <ac:chgData name="MICHELE MARESCA" userId="a404185f-7c0c-41c8-aca6-b938107372a7" providerId="ADAL" clId="{59B38A33-1A60-9949-9243-8ABB59DA001A}" dt="2021-06-06T11:11:00.311" v="108" actId="20577"/>
          <ac:spMkLst>
            <pc:docMk/>
            <pc:sldMk cId="3838491244" sldId="702"/>
            <ac:spMk id="16" creationId="{CD358164-AEE0-46B1-8A24-2545F14BB558}"/>
          </ac:spMkLst>
        </pc:spChg>
      </pc:sldChg>
      <pc:sldChg chg="modSp mod">
        <pc:chgData name="MICHELE MARESCA" userId="a404185f-7c0c-41c8-aca6-b938107372a7" providerId="ADAL" clId="{59B38A33-1A60-9949-9243-8ABB59DA001A}" dt="2021-06-06T09:23:02.985" v="2" actId="20577"/>
        <pc:sldMkLst>
          <pc:docMk/>
          <pc:sldMk cId="647785659" sldId="709"/>
        </pc:sldMkLst>
        <pc:spChg chg="mod">
          <ac:chgData name="MICHELE MARESCA" userId="a404185f-7c0c-41c8-aca6-b938107372a7" providerId="ADAL" clId="{59B38A33-1A60-9949-9243-8ABB59DA001A}" dt="2021-06-06T09:23:02.985" v="2" actId="20577"/>
          <ac:spMkLst>
            <pc:docMk/>
            <pc:sldMk cId="647785659" sldId="709"/>
            <ac:spMk id="9" creationId="{7A24AD0A-EB5B-48E8-96C2-8971F31BEE8E}"/>
          </ac:spMkLst>
        </pc:spChg>
      </pc:sldChg>
      <pc:sldChg chg="del">
        <pc:chgData name="MICHELE MARESCA" userId="a404185f-7c0c-41c8-aca6-b938107372a7" providerId="ADAL" clId="{59B38A33-1A60-9949-9243-8ABB59DA001A}" dt="2021-06-06T09:31:53.239" v="9" actId="2696"/>
        <pc:sldMkLst>
          <pc:docMk/>
          <pc:sldMk cId="2502924551" sldId="712"/>
        </pc:sldMkLst>
      </pc:sldChg>
      <pc:sldChg chg="modSp mod">
        <pc:chgData name="MICHELE MARESCA" userId="a404185f-7c0c-41c8-aca6-b938107372a7" providerId="ADAL" clId="{59B38A33-1A60-9949-9243-8ABB59DA001A}" dt="2021-06-06T09:57:57.535" v="79" actId="20577"/>
        <pc:sldMkLst>
          <pc:docMk/>
          <pc:sldMk cId="3976500223" sldId="714"/>
        </pc:sldMkLst>
        <pc:graphicFrameChg chg="modGraphic">
          <ac:chgData name="MICHELE MARESCA" userId="a404185f-7c0c-41c8-aca6-b938107372a7" providerId="ADAL" clId="{59B38A33-1A60-9949-9243-8ABB59DA001A}" dt="2021-06-06T09:57:57.535" v="79" actId="20577"/>
          <ac:graphicFrameMkLst>
            <pc:docMk/>
            <pc:sldMk cId="3976500223" sldId="714"/>
            <ac:graphicFrameMk id="6" creationId="{BEBC38ED-6CD3-42F1-8752-CD395EBD122F}"/>
          </ac:graphicFrameMkLst>
        </pc:graphicFrameChg>
      </pc:sldChg>
      <pc:sldChg chg="del">
        <pc:chgData name="MICHELE MARESCA" userId="a404185f-7c0c-41c8-aca6-b938107372a7" providerId="ADAL" clId="{59B38A33-1A60-9949-9243-8ABB59DA001A}" dt="2021-06-06T09:31:53.239" v="9" actId="2696"/>
        <pc:sldMkLst>
          <pc:docMk/>
          <pc:sldMk cId="3554569037" sldId="715"/>
        </pc:sldMkLst>
      </pc:sldChg>
      <pc:sldChg chg="modSp mod">
        <pc:chgData name="MICHELE MARESCA" userId="a404185f-7c0c-41c8-aca6-b938107372a7" providerId="ADAL" clId="{59B38A33-1A60-9949-9243-8ABB59DA001A}" dt="2021-06-06T09:58:02.797" v="86" actId="20577"/>
        <pc:sldMkLst>
          <pc:docMk/>
          <pc:sldMk cId="825233335" sldId="720"/>
        </pc:sldMkLst>
        <pc:graphicFrameChg chg="modGraphic">
          <ac:chgData name="MICHELE MARESCA" userId="a404185f-7c0c-41c8-aca6-b938107372a7" providerId="ADAL" clId="{59B38A33-1A60-9949-9243-8ABB59DA001A}" dt="2021-06-06T09:58:02.797" v="86" actId="20577"/>
          <ac:graphicFrameMkLst>
            <pc:docMk/>
            <pc:sldMk cId="825233335" sldId="720"/>
            <ac:graphicFrameMk id="5" creationId="{7E5CF6E3-995D-4D5E-B1A7-6E771E451FC0}"/>
          </ac:graphicFrameMkLst>
        </pc:graphicFrameChg>
      </pc:sldChg>
      <pc:sldChg chg="modSp mod">
        <pc:chgData name="MICHELE MARESCA" userId="a404185f-7c0c-41c8-aca6-b938107372a7" providerId="ADAL" clId="{59B38A33-1A60-9949-9243-8ABB59DA001A}" dt="2021-06-06T09:30:05.049" v="8" actId="20577"/>
        <pc:sldMkLst>
          <pc:docMk/>
          <pc:sldMk cId="2079668501" sldId="721"/>
        </pc:sldMkLst>
        <pc:spChg chg="mod">
          <ac:chgData name="MICHELE MARESCA" userId="a404185f-7c0c-41c8-aca6-b938107372a7" providerId="ADAL" clId="{59B38A33-1A60-9949-9243-8ABB59DA001A}" dt="2021-06-06T09:30:05.049" v="8" actId="20577"/>
          <ac:spMkLst>
            <pc:docMk/>
            <pc:sldMk cId="2079668501" sldId="721"/>
            <ac:spMk id="6" creationId="{7442502D-48D8-4DD1-92FD-B41A8107FF5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Image" r:id="rId11" imgW="2144821" imgH="1268683" progId="Photoshop.Image.7">
                  <p:embed/>
                </p:oleObj>
              </mc:Choice>
              <mc:Fallback>
                <p:oleObj name="Image" r:id="rId11" imgW="2144821" imgH="1268683" progId="Photoshop.Image.7">
                  <p:embed/>
                  <p:pic>
                    <p:nvPicPr>
                      <p:cNvPr id="1028" name="Object 14">
                        <a:extLst>
                          <a:ext uri="{FF2B5EF4-FFF2-40B4-BE49-F238E27FC236}">
                            <a16:creationId xmlns:a16="http://schemas.microsoft.com/office/drawing/2014/main" id="{A33826D0-4966-4D45-9FD7-794AC2F0A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lib.zib.de/pub/mp-testdata/tsp/tsplib/tspli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2F64A-6A4F-0D42-BA97-FA2A120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8B653A-C02C-4448-9E76-5EE0FF1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988" y="1979047"/>
            <a:ext cx="2074935" cy="2025793"/>
          </a:xfrm>
          <a:prstGeom prst="rect">
            <a:avLst/>
          </a:prstGeom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E34CF839-B769-484D-A518-0A74F3CC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2566" y="4374172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1C93A3-9798-4107-B57C-F78C9A67CEB0}"/>
              </a:ext>
            </a:extLst>
          </p:cNvPr>
          <p:cNvSpPr txBox="1"/>
          <p:nvPr/>
        </p:nvSpPr>
        <p:spPr>
          <a:xfrm>
            <a:off x="1157469" y="2198438"/>
            <a:ext cx="37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Dato il grafo orientato in figura: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1260E2-6E06-435D-80EE-D9EB96C6FB76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1: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4F423B-5188-4840-BA6C-5E5AAECB820F}"/>
              </a:ext>
            </a:extLst>
          </p:cNvPr>
          <p:cNvSpPr txBox="1"/>
          <p:nvPr/>
        </p:nvSpPr>
        <p:spPr>
          <a:xfrm>
            <a:off x="5681211" y="4396792"/>
            <a:ext cx="2074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(0,1) di costo 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5</a:t>
            </a:r>
          </a:p>
          <a:p>
            <a:endParaRPr lang="it-IT" sz="1600" b="0" dirty="0"/>
          </a:p>
          <a:p>
            <a:r>
              <a:rPr lang="it-IT" sz="1600" b="0" dirty="0"/>
              <a:t>Solution = [0, 1]</a:t>
            </a:r>
          </a:p>
        </p:txBody>
      </p:sp>
    </p:spTree>
    <p:extLst>
      <p:ext uri="{BB962C8B-B14F-4D97-AF65-F5344CB8AC3E}">
        <p14:creationId xmlns:p14="http://schemas.microsoft.com/office/powerpoint/2010/main" val="31292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DB72CBA-BF86-4CA7-A8D8-EACCB7B9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BF64F1-F2FE-4064-B3CB-D3E3DCFFB282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2: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9A3CBE-D88C-4F99-9A67-A7F6220572B0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3: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2F6114-9F7E-47B0-828C-1CCBF829886B}"/>
              </a:ext>
            </a:extLst>
          </p:cNvPr>
          <p:cNvSpPr txBox="1"/>
          <p:nvPr/>
        </p:nvSpPr>
        <p:spPr>
          <a:xfrm>
            <a:off x="5681211" y="4396792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(3,4) di costo 3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10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4]</a:t>
            </a:r>
          </a:p>
          <a:p>
            <a:endParaRPr lang="it-IT" sz="1600" b="0" dirty="0"/>
          </a:p>
        </p:txBody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31920F9A-2431-4EA0-A247-330F59DE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829107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Segnaposto contenuto 3">
            <a:extLst>
              <a:ext uri="{FF2B5EF4-FFF2-40B4-BE49-F238E27FC236}">
                <a16:creationId xmlns:a16="http://schemas.microsoft.com/office/drawing/2014/main" id="{E43B01C3-2731-4903-9892-28C62DA2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374171"/>
            <a:ext cx="2218421" cy="206337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7A9A69-3FF3-472F-B485-AD712E6CAD9E}"/>
              </a:ext>
            </a:extLst>
          </p:cNvPr>
          <p:cNvSpPr txBox="1"/>
          <p:nvPr/>
        </p:nvSpPr>
        <p:spPr>
          <a:xfrm>
            <a:off x="5681211" y="1942737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(1,3) di costo 2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7</a:t>
            </a:r>
          </a:p>
          <a:p>
            <a:endParaRPr lang="it-IT" sz="1600" b="0" dirty="0"/>
          </a:p>
          <a:p>
            <a:r>
              <a:rPr lang="it-IT" sz="1600" b="0" dirty="0"/>
              <a:t>Solution = [0, 1, 3]</a:t>
            </a:r>
          </a:p>
          <a:p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19422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D80B5FE-73E3-415B-B977-2C2D9DF4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73980C-B81B-4105-A749-030ED0E20FC3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4: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133241-F6A6-49A0-BFAE-1FFF64E8FF6F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5: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BB15E6-1C19-4AEF-9107-CFD8E4B5C1F8}"/>
              </a:ext>
            </a:extLst>
          </p:cNvPr>
          <p:cNvSpPr txBox="1"/>
          <p:nvPr/>
        </p:nvSpPr>
        <p:spPr>
          <a:xfrm>
            <a:off x="5681211" y="4396792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(2,0) di costo 15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26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B40A11-4FE4-469C-A26A-AF2D71465961}"/>
              </a:ext>
            </a:extLst>
          </p:cNvPr>
          <p:cNvSpPr txBox="1"/>
          <p:nvPr/>
        </p:nvSpPr>
        <p:spPr>
          <a:xfrm>
            <a:off x="5681211" y="1942737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(4,2) di costo 1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11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pic>
        <p:nvPicPr>
          <p:cNvPr id="12" name="Segnaposto contenuto 3">
            <a:extLst>
              <a:ext uri="{FF2B5EF4-FFF2-40B4-BE49-F238E27FC236}">
                <a16:creationId xmlns:a16="http://schemas.microsoft.com/office/drawing/2014/main" id="{6E41A1D9-AA90-41F3-B60C-309BAC36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900390"/>
            <a:ext cx="221705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Segnaposto contenuto 3">
            <a:extLst>
              <a:ext uri="{FF2B5EF4-FFF2-40B4-BE49-F238E27FC236}">
                <a16:creationId xmlns:a16="http://schemas.microsoft.com/office/drawing/2014/main" id="{5C81531A-5C42-4FEC-AA63-6F2CA69E2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189506"/>
            <a:ext cx="2217058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C97C67C-01E5-4F59-B439-DBEA6AC2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274ECFD3-1B16-4FD9-9181-19015AE7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352" y="1829107"/>
            <a:ext cx="2383113" cy="2216552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E282FBC-07A6-41B7-87AA-1CE94B13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43442" y="4399043"/>
            <a:ext cx="2356934" cy="221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B1CCA0-D928-4D35-80CF-166DA2428245}"/>
              </a:ext>
            </a:extLst>
          </p:cNvPr>
          <p:cNvSpPr txBox="1"/>
          <p:nvPr/>
        </p:nvSpPr>
        <p:spPr>
          <a:xfrm>
            <a:off x="1158319" y="2059939"/>
            <a:ext cx="29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La soluzione finale risulta: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8A17F2-BC94-44A7-AEF4-C8EF3981602F}"/>
              </a:ext>
            </a:extLst>
          </p:cNvPr>
          <p:cNvSpPr txBox="1"/>
          <p:nvPr/>
        </p:nvSpPr>
        <p:spPr>
          <a:xfrm>
            <a:off x="1075337" y="4428729"/>
            <a:ext cx="307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Il ciclo hamiltoniano di riferimento è ottenuto pulendo gli archi inesplorati:</a:t>
            </a:r>
          </a:p>
        </p:txBody>
      </p:sp>
    </p:spTree>
    <p:extLst>
      <p:ext uri="{BB962C8B-B14F-4D97-AF65-F5344CB8AC3E}">
        <p14:creationId xmlns:p14="http://schemas.microsoft.com/office/powerpoint/2010/main" val="19258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5D19CFA-534F-4CB4-9FA6-D9337AE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F5AEF90-E4EF-4E0E-ADED-130B4EBE0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40" y="2395960"/>
            <a:ext cx="6531915" cy="38312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809D9-9D4F-4A85-AD4B-4CB37F65735E}"/>
              </a:ext>
            </a:extLst>
          </p:cNvPr>
          <p:cNvSpPr txBox="1"/>
          <p:nvPr/>
        </p:nvSpPr>
        <p:spPr>
          <a:xfrm>
            <a:off x="457199" y="1887752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il codice python per l’esecuzione dell’euristica greedy:</a:t>
            </a:r>
          </a:p>
        </p:txBody>
      </p:sp>
    </p:spTree>
    <p:extLst>
      <p:ext uri="{BB962C8B-B14F-4D97-AF65-F5344CB8AC3E}">
        <p14:creationId xmlns:p14="http://schemas.microsoft.com/office/powerpoint/2010/main" val="363728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634AC5-D7A3-4582-818D-2E4F3B75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Mossa 2-opt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932937-7FC9-492A-A63F-BF0137D2D51D}"/>
              </a:ext>
            </a:extLst>
          </p:cNvPr>
          <p:cNvSpPr txBox="1"/>
          <p:nvPr/>
        </p:nvSpPr>
        <p:spPr>
          <a:xfrm>
            <a:off x="457200" y="182910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Si parte da un ciclo hamiltoniano e si definisce la mossa di scambio 2-opt con tre passaggi principali:</a:t>
            </a:r>
          </a:p>
          <a:p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Sceglie una coppia di archi non adiacenti es. (4,3) e (2,0);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Rimuove la coppia di archi dal ciclo;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Aggiunge i nuovi archi es. (2,3) e (4,0).</a:t>
            </a: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8ABF49B9-C038-4764-ACC2-2ABA0096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2" y="4490350"/>
            <a:ext cx="1946165" cy="1830249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D20CBE4-E5C1-47B3-A908-E41509E6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18380" y="4490350"/>
            <a:ext cx="1946166" cy="18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Segnaposto contenuto 3">
            <a:extLst>
              <a:ext uri="{FF2B5EF4-FFF2-40B4-BE49-F238E27FC236}">
                <a16:creationId xmlns:a16="http://schemas.microsoft.com/office/drawing/2014/main" id="{153FB587-6467-482C-8EDE-A9ABA725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57069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A387C48E-E808-4750-AEB0-DBF3B1414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895757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EAFA0B-CDD0-4069-8388-829B5A023DD7}"/>
              </a:ext>
            </a:extLst>
          </p:cNvPr>
          <p:cNvSpPr txBox="1"/>
          <p:nvPr/>
        </p:nvSpPr>
        <p:spPr>
          <a:xfrm>
            <a:off x="302078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1.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67FE85-0893-4478-957E-CC73D6B799EC}"/>
              </a:ext>
            </a:extLst>
          </p:cNvPr>
          <p:cNvSpPr txBox="1"/>
          <p:nvPr/>
        </p:nvSpPr>
        <p:spPr>
          <a:xfrm>
            <a:off x="2529717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2.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28E41C-FD11-4F3E-AD6E-B071AAE71224}"/>
              </a:ext>
            </a:extLst>
          </p:cNvPr>
          <p:cNvSpPr txBox="1"/>
          <p:nvPr/>
        </p:nvSpPr>
        <p:spPr>
          <a:xfrm>
            <a:off x="4868693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3.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4CA2F6-0E97-461D-93D0-73E89C2ECCBA}"/>
              </a:ext>
            </a:extLst>
          </p:cNvPr>
          <p:cNvSpPr txBox="1"/>
          <p:nvPr/>
        </p:nvSpPr>
        <p:spPr>
          <a:xfrm>
            <a:off x="7091113" y="6320598"/>
            <a:ext cx="175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Ciclo risultante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358164-AEE0-46B1-8A24-2545F14BB558}"/>
              </a:ext>
            </a:extLst>
          </p:cNvPr>
          <p:cNvSpPr txBox="1"/>
          <p:nvPr/>
        </p:nvSpPr>
        <p:spPr>
          <a:xfrm>
            <a:off x="457200" y="391758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3, 4, 2, 0]</a:t>
            </a:r>
          </a:p>
          <a:p>
            <a:r>
              <a:rPr lang="it-IT" sz="1600" b="0" dirty="0"/>
              <a:t>Object = 26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768231-D17A-4E14-82C4-240C21610DB9}"/>
              </a:ext>
            </a:extLst>
          </p:cNvPr>
          <p:cNvSpPr txBox="1"/>
          <p:nvPr/>
        </p:nvSpPr>
        <p:spPr>
          <a:xfrm>
            <a:off x="7203432" y="389121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3, 2, 4, 0]</a:t>
            </a:r>
          </a:p>
          <a:p>
            <a:r>
              <a:rPr lang="it-IT" sz="1600" b="0" dirty="0"/>
              <a:t>Object = 19</a:t>
            </a:r>
          </a:p>
        </p:txBody>
      </p:sp>
    </p:spTree>
    <p:extLst>
      <p:ext uri="{BB962C8B-B14F-4D97-AF65-F5344CB8AC3E}">
        <p14:creationId xmlns:p14="http://schemas.microsoft.com/office/powerpoint/2010/main" val="3838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6A1A8-3C20-4DAC-AB67-304F110B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7184"/>
            <a:ext cx="7772400" cy="478427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è riportato il codice python per implementare la mossa 2-opt.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916ECC5-F274-4E44-9B2A-A78A338F81C9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>
                <a:solidFill>
                  <a:srgbClr val="FF0000"/>
                </a:solidFill>
              </a:rPr>
              <a:t>Mossa 2-opt</a:t>
            </a:r>
            <a:endParaRPr lang="it-IT" kern="0" dirty="0">
              <a:solidFill>
                <a:srgbClr val="FF0000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D3BBE07-BE22-1642-BFB6-F1833694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54" y="2924355"/>
            <a:ext cx="6741428" cy="258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0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76C61-3843-394E-95B7-AE9D54F1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54082"/>
            <a:ext cx="7772400" cy="199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/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𝑎𝑐𝑐𝑒𝑡𝑡𝑎𝑧𝑖𝑜𝑛𝑒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">
            <a:extLst>
              <a:ext uri="{FF2B5EF4-FFF2-40B4-BE49-F238E27FC236}">
                <a16:creationId xmlns:a16="http://schemas.microsoft.com/office/drawing/2014/main" id="{C03549D9-BD97-4323-ADAF-422D5BEEAA33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Probabilità di accettazione soluzione candidata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1C777E5-6275-4F55-AE9C-97B6D97530EF}"/>
              </a:ext>
            </a:extLst>
          </p:cNvPr>
          <p:cNvSpPr txBox="1">
            <a:spLocks/>
          </p:cNvSpPr>
          <p:nvPr/>
        </p:nvSpPr>
        <p:spPr bwMode="auto">
          <a:xfrm>
            <a:off x="685800" y="1927184"/>
            <a:ext cx="7772400" cy="6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it-IT" sz="1600" b="0" kern="0" dirty="0">
                <a:effectLst/>
              </a:rPr>
              <a:t>Di seguito è riportato l’equazione probabilistica ed il codice python per implementare la probabilità di accettazione di una soluzione candidata.</a:t>
            </a:r>
          </a:p>
        </p:txBody>
      </p:sp>
    </p:spTree>
    <p:extLst>
      <p:ext uri="{BB962C8B-B14F-4D97-AF65-F5344CB8AC3E}">
        <p14:creationId xmlns:p14="http://schemas.microsoft.com/office/powerpoint/2010/main" val="6032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5F313-BE8C-4F4D-94A5-9D574023896C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Risultato finale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136C24-EB2D-4177-AE07-2E1CDD78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75" y="3018242"/>
            <a:ext cx="4687774" cy="3515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24AD0A-EB5B-48E8-96C2-8971F31BEE8E}"/>
              </a:ext>
            </a:extLst>
          </p:cNvPr>
          <p:cNvSpPr txBox="1"/>
          <p:nvPr/>
        </p:nvSpPr>
        <p:spPr>
          <a:xfrm>
            <a:off x="550877" y="2005606"/>
            <a:ext cx="813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l’esito dell’esecuzione su un istanza benchmark, precisamente berlin52.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8ACAA34A-8FAF-43E9-8A9D-4C67CC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1641"/>
              </p:ext>
            </p:extLst>
          </p:nvPr>
        </p:nvGraphicFramePr>
        <p:xfrm>
          <a:off x="550877" y="3091449"/>
          <a:ext cx="3511066" cy="344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berlin52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Dimension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Tour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[6, 41, 20, 16, 2, 17, 30, 21, 0, 48, 31, 44, 18, 40, 7, 8, 9, 42, 32, 50, 10, 51, 13, 12, 46, 25, 26, 27, 11, 24, 3, 5, 14, 4, 23, 47, 37, 36, 39, 38, 35, 34, 33, 43, 45, 15, 28, 49, 19, 22, 29, 1]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5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8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5647505-352D-4F37-88EA-0EA84F3A2DD5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 err="1">
                <a:solidFill>
                  <a:srgbClr val="FF0000"/>
                </a:solidFill>
              </a:rPr>
              <a:t>Cooling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schedules</a:t>
            </a:r>
            <a:endParaRPr lang="it-IT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/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0" dirty="0"/>
                  <a:t>La fase più delicata del progetto è il settaggio dei parametri, vediamo quali sono i parametri che possiamo modificare:</a:t>
                </a:r>
              </a:p>
              <a:p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iniziale, di default è pari a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10∗ </m:t>
                    </m:r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d>
                              <m:d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𝑖𝑛𝑖𝑧𝑖𝑎𝑙𝑒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finale, di default pari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d>
                          <m:d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𝑠𝑜</m:t>
                            </m:r>
                            <m:sSub>
                              <m:sSub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𝑖𝑛𝑖𝑧𝑖𝑎𝑙𝑒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Numero di iterazioni alla stessa temperatura, nominato L, di default pari alla dimensione dell’istanza e costante;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Parametro alpha che definisce la legge di decremento, di default è pari a 0,99 per istanze con iterazioni alla stessa temperatura minori di mille altrimenti è 0,8.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blipFill>
                <a:blip r:embed="rId2"/>
                <a:stretch>
                  <a:fillRect l="-365" t="-576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320330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Sono state selezionate 4 istanze di test ed i primi tentativi sono mirati a dimostrare l’efficacia dell’euristica </a:t>
            </a:r>
            <a:r>
              <a:rPr lang="it-IT" sz="1600" b="0" dirty="0" err="1">
                <a:effectLst/>
              </a:rPr>
              <a:t>greedy</a:t>
            </a:r>
            <a:r>
              <a:rPr lang="it-IT" sz="1600" b="0" dirty="0">
                <a:effectLst/>
              </a:rPr>
              <a:t> per la soluzione iniziale.</a:t>
            </a:r>
          </a:p>
          <a:p>
            <a:pPr marL="0" indent="0">
              <a:buNone/>
            </a:pPr>
            <a:br>
              <a:rPr lang="it-IT" sz="1600" b="0" dirty="0">
                <a:effectLst/>
              </a:rPr>
            </a:br>
            <a:r>
              <a:rPr lang="it-IT" sz="1600" b="0" dirty="0">
                <a:effectLst/>
              </a:rPr>
              <a:t>Le istanze scelte sono:</a:t>
            </a:r>
          </a:p>
          <a:p>
            <a:pPr marL="0" indent="0">
              <a:buNone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Burma14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Berlin52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A280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Vm1084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 marL="0" indent="0">
              <a:buClrTx/>
              <a:buNone/>
            </a:pPr>
            <a:r>
              <a:rPr lang="it-IT" sz="1600" b="0" dirty="0">
                <a:effectLst/>
              </a:rPr>
              <a:t>I test sono stati eseguiti con i parametri di default.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78426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sono presenti le tabelle risultanti dall’esecuzione delle 4 istanze.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E168D26-5892-412B-A77A-41A25350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55927"/>
              </p:ext>
            </p:extLst>
          </p:nvPr>
        </p:nvGraphicFramePr>
        <p:xfrm>
          <a:off x="330841" y="2701203"/>
          <a:ext cx="3644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02394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3875151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91195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burma14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91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27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090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340,2857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180,6413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09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0,0068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413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68,06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36,13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451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02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174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17619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DD870A-5F90-4A57-B7BA-C6465923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28128"/>
              </p:ext>
            </p:extLst>
          </p:nvPr>
        </p:nvGraphicFramePr>
        <p:xfrm>
          <a:off x="502291" y="4832059"/>
          <a:ext cx="33020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925326729"/>
                    </a:ext>
                  </a:extLst>
                </a:gridCol>
                <a:gridCol w="1221297">
                  <a:extLst>
                    <a:ext uri="{9D8B030D-6E8A-4147-A177-3AD203B41FA5}">
                      <a16:colId xmlns:a16="http://schemas.microsoft.com/office/drawing/2014/main" val="1047576093"/>
                    </a:ext>
                  </a:extLst>
                </a:gridCol>
                <a:gridCol w="1128203">
                  <a:extLst>
                    <a:ext uri="{9D8B030D-6E8A-4147-A177-3AD203B41FA5}">
                      <a16:colId xmlns:a16="http://schemas.microsoft.com/office/drawing/2014/main" val="26993061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berlin52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85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68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669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147168,332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45571,295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975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2,943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0,911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4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29433,67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9114,26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879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7544,66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64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65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86042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C03D4AA-0D07-4B77-B306-DC0C35F1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07514"/>
              </p:ext>
            </p:extLst>
          </p:nvPr>
        </p:nvGraphicFramePr>
        <p:xfrm>
          <a:off x="5129574" y="2701203"/>
          <a:ext cx="3330431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648">
                  <a:extLst>
                    <a:ext uri="{9D8B030D-6E8A-4147-A177-3AD203B41FA5}">
                      <a16:colId xmlns:a16="http://schemas.microsoft.com/office/drawing/2014/main" val="4181494254"/>
                    </a:ext>
                  </a:extLst>
                </a:gridCol>
                <a:gridCol w="1052035">
                  <a:extLst>
                    <a:ext uri="{9D8B030D-6E8A-4147-A177-3AD203B41FA5}">
                      <a16:colId xmlns:a16="http://schemas.microsoft.com/office/drawing/2014/main" val="2331431358"/>
                    </a:ext>
                  </a:extLst>
                </a:gridCol>
                <a:gridCol w="1035748">
                  <a:extLst>
                    <a:ext uri="{9D8B030D-6E8A-4147-A177-3AD203B41FA5}">
                      <a16:colId xmlns:a16="http://schemas.microsoft.com/office/drawing/2014/main" val="2219399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a280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0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28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034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167469,712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16079,273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264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3,349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0,322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519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33493,94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3215,85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080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4426,26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3135,54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99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29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71,63%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21,58%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32409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4A08915-8151-44B3-81E3-C73C49442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8642"/>
              </p:ext>
            </p:extLst>
          </p:nvPr>
        </p:nvGraphicFramePr>
        <p:xfrm>
          <a:off x="5129575" y="4832059"/>
          <a:ext cx="333043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417">
                  <a:extLst>
                    <a:ext uri="{9D8B030D-6E8A-4147-A177-3AD203B41FA5}">
                      <a16:colId xmlns:a16="http://schemas.microsoft.com/office/drawing/2014/main" val="2770518531"/>
                    </a:ext>
                  </a:extLst>
                </a:gridCol>
                <a:gridCol w="1050651">
                  <a:extLst>
                    <a:ext uri="{9D8B030D-6E8A-4147-A177-3AD203B41FA5}">
                      <a16:colId xmlns:a16="http://schemas.microsoft.com/office/drawing/2014/main" val="4181662208"/>
                    </a:ext>
                  </a:extLst>
                </a:gridCol>
                <a:gridCol w="956362">
                  <a:extLst>
                    <a:ext uri="{9D8B030D-6E8A-4147-A177-3AD203B41FA5}">
                      <a16:colId xmlns:a16="http://schemas.microsoft.com/office/drawing/2014/main" val="28595250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vm1084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43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748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42832151,437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1530733,286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33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856,643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30,615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889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8566430,29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647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1727382,36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547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021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621,86%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27,94%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7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6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52 nodi, alterando separatamente i parametri di temperatura, il dato alpha ed il dato L. Di seguito è riportata la media su 30 esecuzioni variando il parametro di temperatura, analogamente si è eseguito per gli altri parametri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63A8681-C1A5-42DF-92CB-4EAD7D93D864}"/>
              </a:ext>
            </a:extLst>
          </p:cNvPr>
          <p:cNvGraphicFramePr>
            <a:graphicFrameLocks noGrp="1"/>
          </p:cNvGraphicFramePr>
          <p:nvPr/>
        </p:nvGraphicFramePr>
        <p:xfrm>
          <a:off x="1009475" y="3229440"/>
          <a:ext cx="6705600" cy="26098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701087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13797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1067339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931670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979736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7061882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9258677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7709807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berlin52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15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7958,995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66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7985,445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053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7608,176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55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7673,176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3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7951,055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929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7904,193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595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7774,962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21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7771,310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64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7622,021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22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7777,557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28865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6B413287-1D0B-4C4E-AFF3-C81F03DC7927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</p:spTree>
    <p:extLst>
      <p:ext uri="{BB962C8B-B14F-4D97-AF65-F5344CB8AC3E}">
        <p14:creationId xmlns:p14="http://schemas.microsoft.com/office/powerpoint/2010/main" val="1807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3A9BB79-A634-4AE6-AD16-89FF8E6D577A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/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</p:spTree>
    <p:extLst>
      <p:ext uri="{BB962C8B-B14F-4D97-AF65-F5344CB8AC3E}">
        <p14:creationId xmlns:p14="http://schemas.microsoft.com/office/powerpoint/2010/main" val="314324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D2FDAFC-3C55-4EC1-B66F-37591E9AC342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280 nodi, testando separatamente i parametri di temperatura, il dato alpha ed il dato L. Di seguito è riportata la media su 30 esecuzioni variando il parametro di alpha, analogamente si è eseguito per gli altri parametri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A67E8F7-D339-4555-83AF-3238D0CA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97740"/>
              </p:ext>
            </p:extLst>
          </p:nvPr>
        </p:nvGraphicFramePr>
        <p:xfrm>
          <a:off x="887046" y="3249645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94473577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6597604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903522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214932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600158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574490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029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173972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937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3489,111878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323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191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3515,713876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979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10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3220,091494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914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3273,33108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8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3344,41613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598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3113,114577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20,71%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66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3185,188319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32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3183,347413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6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7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1649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2992,65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16,04 %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79FC1B7-2D82-4EAA-930F-96C311A79DCE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</p:spTree>
    <p:extLst>
      <p:ext uri="{BB962C8B-B14F-4D97-AF65-F5344CB8AC3E}">
        <p14:creationId xmlns:p14="http://schemas.microsoft.com/office/powerpoint/2010/main" val="1959173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EBC38ED-6CD3-42F1-8752-CD395EBD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71571"/>
              </p:ext>
            </p:extLst>
          </p:nvPr>
        </p:nvGraphicFramePr>
        <p:xfrm>
          <a:off x="887046" y="3229440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42728131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127209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4925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66273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273588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4559166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970212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152904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vm1084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5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290482,188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194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283755,5193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835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300006,7936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25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300703,5739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667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305527,258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299418,135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640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299405,415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4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30255668,19%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894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307182,5967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842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299996,7003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33892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483D6E0-A06A-4DA0-9035-F8868AD2B046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905FE8-DC8D-42DE-817B-AB0AD8340EBD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1084 nodi, testando separatamente i parametri di temperatura, il dato alpha ed il dato L. Di seguito è riportata la media su 30 esecuzioni variando il parametro di temperatura, analogamente si è eseguito per gli altri parametri.</a:t>
            </a:r>
          </a:p>
        </p:txBody>
      </p:sp>
    </p:spTree>
    <p:extLst>
      <p:ext uri="{BB962C8B-B14F-4D97-AF65-F5344CB8AC3E}">
        <p14:creationId xmlns:p14="http://schemas.microsoft.com/office/powerpoint/2010/main" val="397650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22027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281384,52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239297</a:t>
                      </a:r>
                      <a:endParaRPr lang="it-IT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17,58 %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C8F535E4-1C07-4E36-9EDF-62525767740D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</p:spTree>
    <p:extLst>
      <p:ext uri="{BB962C8B-B14F-4D97-AF65-F5344CB8AC3E}">
        <p14:creationId xmlns:p14="http://schemas.microsoft.com/office/powerpoint/2010/main" val="825233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CDB19CF-3034-8F47-AE51-6BAD57AC8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52689"/>
              </p:ext>
            </p:extLst>
          </p:nvPr>
        </p:nvGraphicFramePr>
        <p:xfrm>
          <a:off x="2749021" y="3429000"/>
          <a:ext cx="3642047" cy="196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istanze grandi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rl5934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usa13509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88540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795624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temp_iniz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750685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temp_finale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5607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673225,9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25220949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554070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19947008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361890"/>
                  </a:ext>
                </a:extLst>
              </a:tr>
              <a:tr h="23021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26,44%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209838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6C154286-A871-46FC-BB34-875CC2482260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istanze rl5934 e usa13509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B44118-A5C1-4874-BF45-417F3B6A7120}"/>
              </a:ext>
            </a:extLst>
          </p:cNvPr>
          <p:cNvSpPr txBox="1"/>
          <p:nvPr/>
        </p:nvSpPr>
        <p:spPr>
          <a:xfrm>
            <a:off x="455246" y="216978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0" dirty="0"/>
              <a:t>Abbiamo infine testato l’algoritmo su due istanze una con cardinalità 5934 e l’altra con cardinalità 13509, ottenendo i risultati riportati in tabella.</a:t>
            </a:r>
          </a:p>
        </p:txBody>
      </p:sp>
    </p:spTree>
    <p:extLst>
      <p:ext uri="{BB962C8B-B14F-4D97-AF65-F5344CB8AC3E}">
        <p14:creationId xmlns:p14="http://schemas.microsoft.com/office/powerpoint/2010/main" val="540621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91E1067-D36B-4B91-AD0A-0CB53B68CAB4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confronto </a:t>
            </a:r>
            <a:r>
              <a:rPr lang="it-IT" kern="0" dirty="0" err="1">
                <a:solidFill>
                  <a:srgbClr val="FF0000"/>
                </a:solidFill>
              </a:rPr>
              <a:t>Gurobi</a:t>
            </a:r>
            <a:r>
              <a:rPr lang="it-IT" kern="0" dirty="0">
                <a:solidFill>
                  <a:srgbClr val="FF0000"/>
                </a:solidFill>
              </a:rPr>
              <a:t> vs </a:t>
            </a:r>
            <a:r>
              <a:rPr lang="it-IT" kern="0" dirty="0" err="1">
                <a:solidFill>
                  <a:srgbClr val="FF0000"/>
                </a:solidFill>
              </a:rPr>
              <a:t>Simulated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Annealing</a:t>
            </a:r>
            <a:endParaRPr lang="it-IT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42502D-48D8-4DD1-92FD-B41A8107FF59}"/>
              </a:ext>
            </a:extLst>
          </p:cNvPr>
          <p:cNvSpPr txBox="1"/>
          <p:nvPr/>
        </p:nvSpPr>
        <p:spPr>
          <a:xfrm>
            <a:off x="455246" y="200496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Abbiamo risolto l’istanza burma14 con 14 nodi sia con Gurobi che con l’euristica Simulated Annealing, di seguito i risultati </a:t>
            </a:r>
          </a:p>
        </p:txBody>
      </p:sp>
      <p:graphicFrame>
        <p:nvGraphicFramePr>
          <p:cNvPr id="8" name="Segnaposto contenuto 3">
            <a:extLst>
              <a:ext uri="{FF2B5EF4-FFF2-40B4-BE49-F238E27FC236}">
                <a16:creationId xmlns:a16="http://schemas.microsoft.com/office/drawing/2014/main" id="{075AD8EB-FC8F-483D-8B3F-D3CB0D10A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580522"/>
              </p:ext>
            </p:extLst>
          </p:nvPr>
        </p:nvGraphicFramePr>
        <p:xfrm>
          <a:off x="2749022" y="5345973"/>
          <a:ext cx="3642047" cy="1007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Gurobi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Euristica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1271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Ciclo hamiltoniano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[0, 9, 8, 10, 7, 12, 6, 11, 5, 4, 3, 2, 13, 1]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[8, 10, 7, 12, 6, 11, 5, 4, 3, 2, 13, 1, 0, 9]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249464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400E123A-F2AF-48B4-8417-C56450E4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5" y="2419242"/>
            <a:ext cx="3783436" cy="28375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AA10B7D-2D83-4E5F-8726-FFE0211AE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4" y="2525283"/>
            <a:ext cx="3642048" cy="273153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9DB8BC6-44FA-46D5-B63E-0C4AB8B317E1}"/>
              </a:ext>
            </a:extLst>
          </p:cNvPr>
          <p:cNvSpPr txBox="1"/>
          <p:nvPr/>
        </p:nvSpPr>
        <p:spPr>
          <a:xfrm>
            <a:off x="1798261" y="2589744"/>
            <a:ext cx="81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Gurobi</a:t>
            </a:r>
            <a:endParaRPr lang="it-IT" b="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9FFCE1-4F0D-46D5-8335-4DCDF68D9EA4}"/>
              </a:ext>
            </a:extLst>
          </p:cNvPr>
          <p:cNvSpPr txBox="1"/>
          <p:nvPr/>
        </p:nvSpPr>
        <p:spPr>
          <a:xfrm>
            <a:off x="5766699" y="2490408"/>
            <a:ext cx="2043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20796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BB2FD4-A221-429C-A303-A03D90A4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1304488"/>
          </a:xfrm>
        </p:spPr>
        <p:txBody>
          <a:bodyPr/>
          <a:lstStyle/>
          <a:p>
            <a:pPr marL="0" indent="0" algn="l">
              <a:buNone/>
            </a:pPr>
            <a:r>
              <a:rPr lang="it-IT" sz="1600" b="0" i="0" dirty="0">
                <a:effectLst/>
                <a:latin typeface="Helvetica" panose="020B0604020202020204" pitchFamily="34" charset="0"/>
              </a:rPr>
              <a:t>Link per istanze benchmark</a:t>
            </a:r>
          </a:p>
          <a:p>
            <a:pPr marL="0" indent="0" algn="l">
              <a:buNone/>
            </a:pPr>
            <a:endParaRPr lang="it-IT" sz="1600" b="0" i="0" dirty="0">
              <a:effectLst/>
              <a:latin typeface="Helvetica" panose="020B0604020202020204" pitchFamily="34" charset="0"/>
            </a:endParaRPr>
          </a:p>
          <a:p>
            <a:pPr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1600" b="0" i="0" u="none" strike="noStrike" dirty="0">
                <a:solidFill>
                  <a:srgbClr val="589DF6"/>
                </a:solidFill>
                <a:effectLst/>
                <a:latin typeface="Helvetica" panose="020B0604020202020204" pitchFamily="34" charset="0"/>
                <a:hlinkClick r:id="rId2"/>
              </a:rPr>
              <a:t>http://elib.zib.de/pub/mp-testdata/tsp/tsplib/tsplib.html</a:t>
            </a:r>
            <a:endParaRPr lang="it-IT" sz="1600" b="0" i="0" dirty="0">
              <a:solidFill>
                <a:srgbClr val="CCCCCC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F401B78-4D3C-4719-8CBF-0E9C56BD8452}"/>
              </a:ext>
            </a:extLst>
          </p:cNvPr>
          <p:cNvSpPr txBox="1">
            <a:spLocks/>
          </p:cNvSpPr>
          <p:nvPr/>
        </p:nvSpPr>
        <p:spPr>
          <a:xfrm>
            <a:off x="457200" y="1429623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Riferimenti</a:t>
            </a:r>
          </a:p>
        </p:txBody>
      </p:sp>
    </p:spTree>
    <p:extLst>
      <p:ext uri="{BB962C8B-B14F-4D97-AF65-F5344CB8AC3E}">
        <p14:creationId xmlns:p14="http://schemas.microsoft.com/office/powerpoint/2010/main" val="27440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è una metaeuristica di ricerca locale,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</a:t>
            </a:r>
            <a:r>
              <a:rPr lang="it-IT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1285D746-A8A7-4DC2-969B-31D53E62CBB0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Implementazione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7F4455-AD9A-4174-B64F-C22C3D37FCD9}"/>
              </a:ext>
            </a:extLst>
          </p:cNvPr>
          <p:cNvSpPr txBox="1"/>
          <p:nvPr/>
        </p:nvSpPr>
        <p:spPr>
          <a:xfrm>
            <a:off x="306857" y="2106592"/>
            <a:ext cx="7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Per definire l’istanza del problema abbiamo utilizzato una classe chiamata TSP e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638FE00-0B70-4C74-8D6B-E12576D2D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12276"/>
            <a:ext cx="7772400" cy="3062247"/>
          </a:xfrm>
        </p:spPr>
      </p:pic>
    </p:spTree>
    <p:extLst>
      <p:ext uri="{BB962C8B-B14F-4D97-AF65-F5344CB8AC3E}">
        <p14:creationId xmlns:p14="http://schemas.microsoft.com/office/powerpoint/2010/main" val="7267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16EA07-A0EE-2D43-84EF-1EF9398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78511"/>
            <a:ext cx="7772400" cy="11307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2BD646-3119-8D44-A521-7F361DE8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91153"/>
            <a:ext cx="5750170" cy="72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/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/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85;p18">
            <a:extLst>
              <a:ext uri="{FF2B5EF4-FFF2-40B4-BE49-F238E27FC236}">
                <a16:creationId xmlns:a16="http://schemas.microsoft.com/office/drawing/2014/main" id="{0B5322A1-4E5B-4312-967E-D60C0D5DBD7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Funzione obiettivo e distanza euclidea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651477-8EBD-41D9-9468-DC10CF59F1EE}"/>
              </a:ext>
            </a:extLst>
          </p:cNvPr>
          <p:cNvSpPr txBox="1"/>
          <p:nvPr/>
        </p:nvSpPr>
        <p:spPr>
          <a:xfrm>
            <a:off x="567159" y="2111031"/>
            <a:ext cx="754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sono riportate la funzione obiettivo e la formula della distanza euclidea con le rispettive impetrazioni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7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F456B0-4A92-9145-A2EF-75D57FE4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9" y="3145909"/>
            <a:ext cx="5803900" cy="2209800"/>
          </a:xfrm>
          <a:prstGeom prst="rect">
            <a:avLst/>
          </a:prstGeom>
        </p:spPr>
      </p:pic>
      <p:sp>
        <p:nvSpPr>
          <p:cNvPr id="4" name="Google Shape;85;p18">
            <a:extLst>
              <a:ext uri="{FF2B5EF4-FFF2-40B4-BE49-F238E27FC236}">
                <a16:creationId xmlns:a16="http://schemas.microsoft.com/office/drawing/2014/main" id="{225D43D8-53E6-42CB-9933-3C1F6A1FB543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07991-2380-45CA-AA7C-DE4A2B6B149E}"/>
              </a:ext>
            </a:extLst>
          </p:cNvPr>
          <p:cNvSpPr txBox="1"/>
          <p:nvPr/>
        </p:nvSpPr>
        <p:spPr>
          <a:xfrm>
            <a:off x="311699" y="2268638"/>
            <a:ext cx="786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riportata la funzione </a:t>
            </a:r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r>
              <a:rPr lang="it-IT" sz="1600" b="0" dirty="0"/>
              <a:t>,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9EF4989-3D99-449E-B5B9-71E477FE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6265" y="4855704"/>
            <a:ext cx="3336550" cy="160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685316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2032</Words>
  <Application>Microsoft Macintosh PowerPoint</Application>
  <PresentationFormat>Presentazione su schermo (4:3)</PresentationFormat>
  <Paragraphs>660</Paragraphs>
  <Slides>30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Book Antiqua</vt:lpstr>
      <vt:lpstr>Calibri</vt:lpstr>
      <vt:lpstr>Cambria Math</vt:lpstr>
      <vt:lpstr>Helvetica</vt:lpstr>
      <vt:lpstr>Monotype Sorts</vt:lpstr>
      <vt:lpstr>Segoe UI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Euristica Greedy Nearest Neighbour</vt:lpstr>
      <vt:lpstr>Euristica Greedy Nearest Neighbour</vt:lpstr>
      <vt:lpstr>Euristica Greedy Nearest Neighbour</vt:lpstr>
      <vt:lpstr>Euristica Greedy Nearest Neighbour</vt:lpstr>
      <vt:lpstr>Euristica Greedy Nearest Neighbour</vt:lpstr>
      <vt:lpstr>Mossa 2-opt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2021-06-06T11:12:44Z</dcterms:modified>
</cp:coreProperties>
</file>