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74" r:id="rId2"/>
    <p:sldId id="675" r:id="rId3"/>
    <p:sldId id="683" r:id="rId4"/>
    <p:sldId id="684" r:id="rId5"/>
    <p:sldId id="685" r:id="rId6"/>
    <p:sldId id="686" r:id="rId7"/>
    <p:sldId id="692" r:id="rId8"/>
    <p:sldId id="693" r:id="rId9"/>
    <p:sldId id="687" r:id="rId10"/>
    <p:sldId id="694" r:id="rId11"/>
    <p:sldId id="697" r:id="rId12"/>
    <p:sldId id="698" r:id="rId13"/>
    <p:sldId id="700" r:id="rId14"/>
    <p:sldId id="701" r:id="rId15"/>
    <p:sldId id="702" r:id="rId16"/>
    <p:sldId id="699" r:id="rId17"/>
    <p:sldId id="690" r:id="rId18"/>
    <p:sldId id="709" r:id="rId19"/>
    <p:sldId id="695" r:id="rId20"/>
    <p:sldId id="710" r:id="rId21"/>
    <p:sldId id="711" r:id="rId22"/>
    <p:sldId id="712" r:id="rId23"/>
  </p:sldIdLst>
  <p:sldSz cx="9144000" cy="6858000" type="screen4x3"/>
  <p:notesSz cx="6858000" cy="965835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0">
          <p15:clr>
            <a:srgbClr val="A4A3A4"/>
          </p15:clr>
        </p15:guide>
        <p15:guide id="2" pos="43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e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FF5050"/>
    <a:srgbClr val="FF96A1"/>
    <a:srgbClr val="0000CC"/>
    <a:srgbClr val="9900CC"/>
    <a:srgbClr val="990099"/>
    <a:srgbClr val="6FE57A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408" autoAdjust="0"/>
  </p:normalViewPr>
  <p:slideViewPr>
    <p:cSldViewPr snapToGrid="0">
      <p:cViewPr varScale="1">
        <p:scale>
          <a:sx n="114" d="100"/>
          <a:sy n="114" d="100"/>
        </p:scale>
        <p:origin x="1506" y="102"/>
      </p:cViewPr>
      <p:guideLst>
        <p:guide orient="horz" pos="390"/>
        <p:guide pos="4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744DE4-EED6-4910-9F71-8573D58FF34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33338" y="12700"/>
            <a:ext cx="2990851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0D603DB-79EC-48EB-A79E-59E75C84780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12700"/>
            <a:ext cx="29908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8C555ED-93D3-4D1B-9F75-F69288B50E9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33338" y="9194800"/>
            <a:ext cx="2990851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CC308A4D-FC77-4913-8CD7-37913FF1AC5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9194800"/>
            <a:ext cx="29908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b="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92379880-6B7D-4935-BF8A-15095776B9A4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AE4E3607-C26C-4B93-8B8A-346D5987240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33338" y="12700"/>
            <a:ext cx="2990851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E29CFD11-68C8-42FC-A6D5-9D7692E9722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12700"/>
            <a:ext cx="29908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05E91C85-1255-4D11-896E-97D1C1E8A08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33338" y="9194800"/>
            <a:ext cx="2990851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C5C515CA-69D5-42C9-8EE1-E25FD05F38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9194800"/>
            <a:ext cx="29908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b="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6D7721E7-15E5-4C8A-810F-2AE41DC8DF17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0728D965-132D-4C1B-B3DF-0DE59EA07F6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587875"/>
            <a:ext cx="5029200" cy="434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noProof="0"/>
              <a:t>Click to edit Master notes styles</a:t>
            </a:r>
          </a:p>
          <a:p>
            <a:pPr lvl="1"/>
            <a:r>
              <a:rPr lang="it-IT" altLang="it-IT" noProof="0"/>
              <a:t>Second Level</a:t>
            </a:r>
          </a:p>
          <a:p>
            <a:pPr lvl="2"/>
            <a:r>
              <a:rPr lang="it-IT" altLang="it-IT" noProof="0"/>
              <a:t>Third Level</a:t>
            </a:r>
          </a:p>
          <a:p>
            <a:pPr lvl="3"/>
            <a:r>
              <a:rPr lang="it-IT" altLang="it-IT" noProof="0"/>
              <a:t>Fourth Level</a:t>
            </a:r>
          </a:p>
          <a:p>
            <a:pPr lvl="4"/>
            <a:r>
              <a:rPr lang="it-IT" altLang="it-IT" noProof="0"/>
              <a:t>Fifth Level</a:t>
            </a:r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FE89619B-7FFA-4A79-A637-9CE17B57B84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841375"/>
            <a:ext cx="4521200" cy="3387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>
            <a:extLst>
              <a:ext uri="{FF2B5EF4-FFF2-40B4-BE49-F238E27FC236}">
                <a16:creationId xmlns:a16="http://schemas.microsoft.com/office/drawing/2014/main" id="{DAB63DB6-1D5D-4E24-8B7D-56FCA8C91E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62000"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defTabSz="762000"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defTabSz="762000"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defTabSz="762000"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defTabSz="762000"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fld id="{D828E7BC-A41C-41D1-AC32-42390B1121D8}" type="slidenum">
              <a:rPr lang="it-IT" altLang="it-IT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</a:t>
            </a:fld>
            <a:endParaRPr lang="it-IT" altLang="it-IT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2C9DCC08-3E25-4093-9A0A-FD6D14D85E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841375"/>
            <a:ext cx="4518025" cy="3387725"/>
          </a:xfrm>
          <a:ln cap="flat"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92E2E33A-B948-47F6-9BAE-EF03809FE9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630210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469947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13968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2286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2286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91842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479849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0524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0491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olo, testo e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685800" y="2286000"/>
            <a:ext cx="3810000" cy="41148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48200" y="2286000"/>
            <a:ext cx="3810000" cy="19812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4648200" y="4419600"/>
            <a:ext cx="3810000" cy="19812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4181150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>
            <a:extLst>
              <a:ext uri="{FF2B5EF4-FFF2-40B4-BE49-F238E27FC236}">
                <a16:creationId xmlns:a16="http://schemas.microsoft.com/office/drawing/2014/main" id="{E7DD3E1F-354D-43B9-A4CD-175D82982B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286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Fai click per editare il testo </a:t>
            </a:r>
          </a:p>
          <a:p>
            <a:pPr lvl="1"/>
            <a:r>
              <a:rPr lang="it-IT" altLang="it-IT"/>
              <a:t>Fai click per editare il testo del Second Level</a:t>
            </a:r>
          </a:p>
          <a:p>
            <a:pPr lvl="2"/>
            <a:r>
              <a:rPr lang="it-IT" altLang="it-IT"/>
              <a:t>Third Level</a:t>
            </a:r>
          </a:p>
          <a:p>
            <a:pPr lvl="3"/>
            <a:r>
              <a:rPr lang="it-IT" altLang="it-IT"/>
              <a:t>Fourth Level</a:t>
            </a:r>
          </a:p>
          <a:p>
            <a:pPr lvl="4"/>
            <a:r>
              <a:rPr lang="it-IT" altLang="it-IT"/>
              <a:t>Fifth Level</a:t>
            </a:r>
          </a:p>
        </p:txBody>
      </p:sp>
      <p:graphicFrame>
        <p:nvGraphicFramePr>
          <p:cNvPr id="1028" name="Object 14">
            <a:extLst>
              <a:ext uri="{FF2B5EF4-FFF2-40B4-BE49-F238E27FC236}">
                <a16:creationId xmlns:a16="http://schemas.microsoft.com/office/drawing/2014/main" id="{A33826D0-4966-4D45-9FD7-794AC2F0A3FD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684213" y="260350"/>
          <a:ext cx="2144712" cy="126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10" imgW="2144821" imgH="1268683" progId="Photoshop.Image.7">
                  <p:embed/>
                </p:oleObj>
              </mc:Choice>
              <mc:Fallback>
                <p:oleObj name="Image" r:id="rId10" imgW="2144821" imgH="1268683" progId="Photoshop.Image.7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60350"/>
                        <a:ext cx="2144712" cy="1268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16">
            <a:extLst>
              <a:ext uri="{FF2B5EF4-FFF2-40B4-BE49-F238E27FC236}">
                <a16:creationId xmlns:a16="http://schemas.microsoft.com/office/drawing/2014/main" id="{7D4E8C3F-8399-475F-8F6E-B5124897659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11188" y="930275"/>
            <a:ext cx="38163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pPr>
              <a:defRPr/>
            </a:pPr>
            <a:r>
              <a:rPr lang="it-IT" altLang="it-IT" sz="900" dirty="0"/>
              <a:t>Scuola Politecnica e delle Scienze di Base</a:t>
            </a:r>
          </a:p>
          <a:p>
            <a:pPr>
              <a:defRPr/>
            </a:pPr>
            <a:r>
              <a:rPr lang="en-US" altLang="it-IT" sz="900" dirty="0"/>
              <a:t>Corso di </a:t>
            </a:r>
            <a:r>
              <a:rPr lang="en-US" altLang="it-IT" sz="900" dirty="0" err="1"/>
              <a:t>Laurea</a:t>
            </a:r>
            <a:r>
              <a:rPr lang="en-US" altLang="it-IT" sz="900" dirty="0"/>
              <a:t> </a:t>
            </a:r>
            <a:r>
              <a:rPr lang="en-US" altLang="it-IT" sz="900" dirty="0" err="1"/>
              <a:t>Magistrale</a:t>
            </a:r>
            <a:r>
              <a:rPr lang="en-US" altLang="it-IT" sz="900" dirty="0"/>
              <a:t> in </a:t>
            </a:r>
            <a:r>
              <a:rPr lang="en-US" altLang="it-IT" sz="900" dirty="0" err="1"/>
              <a:t>Ingegneria</a:t>
            </a:r>
            <a:r>
              <a:rPr lang="en-US" altLang="it-IT" sz="900" dirty="0"/>
              <a:t> Informatica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Monotype Sorts" pitchFamily="2" charset="2"/>
        <a:buBlip>
          <a:blip r:embed="rId12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2"/>
        </a:buBlip>
        <a:defRPr sz="14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2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Monotype Sorts" pitchFamily="2" charset="2"/>
        <a:buBlip>
          <a:blip r:embed="rId12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2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2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2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2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2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>
            <a:extLst>
              <a:ext uri="{FF2B5EF4-FFF2-40B4-BE49-F238E27FC236}">
                <a16:creationId xmlns:a16="http://schemas.microsoft.com/office/drawing/2014/main" id="{26B8F1FA-2B7D-4DBF-B1DA-80849EC351F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90563" y="2417002"/>
            <a:ext cx="7618412" cy="192087"/>
          </a:xfrm>
          <a:noFill/>
        </p:spPr>
        <p:txBody>
          <a:bodyPr/>
          <a:lstStyle/>
          <a:p>
            <a:pPr marL="609600" indent="-609600" algn="l"/>
            <a:r>
              <a:rPr lang="it-IT" altLang="it-IT" sz="1200" b="0" dirty="0">
                <a:effectLst/>
              </a:rPr>
              <a:t>Elaborato Ricerca Operativa</a:t>
            </a:r>
            <a:endParaRPr lang="it-IT" altLang="it-IT" sz="1000" dirty="0">
              <a:effectLst/>
            </a:endParaRPr>
          </a:p>
        </p:txBody>
      </p:sp>
      <p:sp>
        <p:nvSpPr>
          <p:cNvPr id="2053" name="Rectangle 11">
            <a:extLst>
              <a:ext uri="{FF2B5EF4-FFF2-40B4-BE49-F238E27FC236}">
                <a16:creationId xmlns:a16="http://schemas.microsoft.com/office/drawing/2014/main" id="{E203A736-B05F-4D59-9F10-B2B969CA5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63" y="4773336"/>
            <a:ext cx="7685087" cy="1543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1017588" indent="-5334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sz="1400" b="1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417638" indent="-4572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760538" indent="-381000"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209800" indent="-3810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it-IT" altLang="it-IT" sz="1200" dirty="0"/>
              <a:t>Studenti del gruppo:</a:t>
            </a:r>
          </a:p>
          <a:p>
            <a:pPr>
              <a:buFont typeface="Monotype Sorts" pitchFamily="2" charset="2"/>
              <a:buNone/>
            </a:pPr>
            <a:endParaRPr lang="it-IT" altLang="it-IT" sz="1200" dirty="0"/>
          </a:p>
          <a:p>
            <a:pPr marL="0" indent="0">
              <a:lnSpc>
                <a:spcPts val="1200"/>
              </a:lnSpc>
              <a:buNone/>
            </a:pPr>
            <a:r>
              <a:rPr lang="it-IT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Michele Maresca M63/1151</a:t>
            </a: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it-IT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it-IT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Vincenzo Riccardi M63/1146</a:t>
            </a: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4" name="Rectangle 13">
            <a:extLst>
              <a:ext uri="{FF2B5EF4-FFF2-40B4-BE49-F238E27FC236}">
                <a16:creationId xmlns:a16="http://schemas.microsoft.com/office/drawing/2014/main" id="{6987EF5C-97E0-482A-80A8-072350D572D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708819" y="2892044"/>
            <a:ext cx="7726362" cy="35227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it-IT" sz="1800" i="1" kern="1600" dirty="0" err="1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Simulated</a:t>
            </a:r>
            <a:r>
              <a:rPr lang="it-IT" sz="1800" i="1" kern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it-IT" sz="1800" i="1" kern="1600" dirty="0" err="1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Annealing</a:t>
            </a:r>
            <a:r>
              <a:rPr lang="it-IT" sz="1800" i="1" kern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for </a:t>
            </a:r>
            <a:r>
              <a:rPr lang="it-IT" sz="1800" i="1" kern="1600" dirty="0" err="1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Traveling</a:t>
            </a:r>
            <a:r>
              <a:rPr lang="it-IT" sz="1800" i="1" kern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Salesman </a:t>
            </a:r>
            <a:r>
              <a:rPr lang="it-IT" sz="1800" i="1" kern="1600" dirty="0" err="1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Problem</a:t>
            </a:r>
            <a:endParaRPr lang="it-IT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55" name="Rectangle 14">
            <a:extLst>
              <a:ext uri="{FF2B5EF4-FFF2-40B4-BE49-F238E27FC236}">
                <a16:creationId xmlns:a16="http://schemas.microsoft.com/office/drawing/2014/main" id="{0BB4589C-ED28-419A-ACFD-B3FE8E43B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88" y="3618147"/>
            <a:ext cx="76120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1017588" indent="-5334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sz="1400" b="1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417638" indent="-4572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760538" indent="-381000"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209800" indent="-3810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it-IT" altLang="it-IT" sz="1200" b="0" dirty="0"/>
              <a:t>Anno Accademico 2020/2021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D2F64A-6A4F-0D42-BA97-FA2A12033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50681"/>
            <a:ext cx="8229600" cy="478426"/>
          </a:xfrm>
        </p:spPr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Euristica </a:t>
            </a:r>
            <a:r>
              <a:rPr lang="it-IT" dirty="0" err="1">
                <a:solidFill>
                  <a:srgbClr val="FF0000"/>
                </a:solidFill>
              </a:rPr>
              <a:t>Greedy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Nearest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Neighbour</a:t>
            </a:r>
            <a:endParaRPr lang="it-IT" dirty="0">
              <a:solidFill>
                <a:srgbClr val="FF0000"/>
              </a:solidFill>
            </a:endParaRP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C38B653A-C02C-4448-9E76-5EE0FF1D7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0988" y="1979047"/>
            <a:ext cx="2074935" cy="2025793"/>
          </a:xfrm>
          <a:prstGeom prst="rect">
            <a:avLst/>
          </a:prstGeom>
        </p:spPr>
      </p:pic>
      <p:pic>
        <p:nvPicPr>
          <p:cNvPr id="5" name="Segnaposto contenuto 3">
            <a:extLst>
              <a:ext uri="{FF2B5EF4-FFF2-40B4-BE49-F238E27FC236}">
                <a16:creationId xmlns:a16="http://schemas.microsoft.com/office/drawing/2014/main" id="{E34CF839-B769-484D-A518-0A74F3CC3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032566" y="4374172"/>
            <a:ext cx="2218422" cy="2063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461C93A3-9798-4107-B57C-F78C9A67CEB0}"/>
              </a:ext>
            </a:extLst>
          </p:cNvPr>
          <p:cNvSpPr txBox="1"/>
          <p:nvPr/>
        </p:nvSpPr>
        <p:spPr>
          <a:xfrm>
            <a:off x="1157469" y="2198438"/>
            <a:ext cx="3761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/>
              <a:t>Dato il grafo orientato in figura: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51260E2-6E06-435D-80EE-D9EB96C6FB76}"/>
              </a:ext>
            </a:extLst>
          </p:cNvPr>
          <p:cNvSpPr txBox="1"/>
          <p:nvPr/>
        </p:nvSpPr>
        <p:spPr>
          <a:xfrm>
            <a:off x="1387853" y="4004840"/>
            <a:ext cx="1644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/>
              <a:t>Iterazione 1: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44F423B-5188-4840-BA6C-5E5AAECB820F}"/>
              </a:ext>
            </a:extLst>
          </p:cNvPr>
          <p:cNvSpPr txBox="1"/>
          <p:nvPr/>
        </p:nvSpPr>
        <p:spPr>
          <a:xfrm>
            <a:off x="5681211" y="4396792"/>
            <a:ext cx="20749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L’arco (0,1) di costo 5 è aggiunto alla soluzione</a:t>
            </a:r>
          </a:p>
          <a:p>
            <a:endParaRPr lang="it-IT" sz="1600" b="0" dirty="0"/>
          </a:p>
          <a:p>
            <a:r>
              <a:rPr lang="it-IT" sz="1600" b="0" dirty="0"/>
              <a:t>Object = 5</a:t>
            </a:r>
          </a:p>
          <a:p>
            <a:endParaRPr lang="it-IT" sz="1600" b="0" dirty="0"/>
          </a:p>
          <a:p>
            <a:r>
              <a:rPr lang="it-IT" sz="1600" b="0" dirty="0"/>
              <a:t>Solution = [0, 1]</a:t>
            </a:r>
          </a:p>
        </p:txBody>
      </p:sp>
    </p:spTree>
    <p:extLst>
      <p:ext uri="{BB962C8B-B14F-4D97-AF65-F5344CB8AC3E}">
        <p14:creationId xmlns:p14="http://schemas.microsoft.com/office/powerpoint/2010/main" val="3129260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3DB72CBA-BF86-4CA7-A8D8-EACCB7B94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50681"/>
            <a:ext cx="8229600" cy="478426"/>
          </a:xfrm>
        </p:spPr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Euristica </a:t>
            </a:r>
            <a:r>
              <a:rPr lang="it-IT" dirty="0" err="1">
                <a:solidFill>
                  <a:srgbClr val="FF0000"/>
                </a:solidFill>
              </a:rPr>
              <a:t>Greedy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Nearest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Neighbour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8BF64F1-F2FE-4064-B3CB-D3E3DCFFB282}"/>
              </a:ext>
            </a:extLst>
          </p:cNvPr>
          <p:cNvSpPr txBox="1"/>
          <p:nvPr/>
        </p:nvSpPr>
        <p:spPr>
          <a:xfrm>
            <a:off x="1345474" y="2094266"/>
            <a:ext cx="153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/>
              <a:t>Iterazione 2: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F9A3CBE-D88C-4F99-9A67-A7F6220572B0}"/>
              </a:ext>
            </a:extLst>
          </p:cNvPr>
          <p:cNvSpPr txBox="1"/>
          <p:nvPr/>
        </p:nvSpPr>
        <p:spPr>
          <a:xfrm>
            <a:off x="1387853" y="4004840"/>
            <a:ext cx="1644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/>
              <a:t>Iterazione 3: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B2F6114-9F7E-47B0-828C-1CCBF829886B}"/>
              </a:ext>
            </a:extLst>
          </p:cNvPr>
          <p:cNvSpPr txBox="1"/>
          <p:nvPr/>
        </p:nvSpPr>
        <p:spPr>
          <a:xfrm>
            <a:off x="5681211" y="4396792"/>
            <a:ext cx="207493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L’arco (3,4) di costo 3 è aggiunto alla soluzione</a:t>
            </a:r>
          </a:p>
          <a:p>
            <a:endParaRPr lang="it-IT" sz="1600" b="0" dirty="0"/>
          </a:p>
          <a:p>
            <a:r>
              <a:rPr lang="it-IT" sz="1600" b="0" dirty="0"/>
              <a:t>Object = 10</a:t>
            </a:r>
          </a:p>
          <a:p>
            <a:endParaRPr lang="it-IT" sz="1600" b="0" dirty="0"/>
          </a:p>
          <a:p>
            <a:r>
              <a:rPr lang="it-IT" sz="1600" b="0" dirty="0"/>
              <a:t>Solution = [0, 1, 3, 4]</a:t>
            </a:r>
          </a:p>
          <a:p>
            <a:endParaRPr lang="it-IT" sz="1600" b="0" dirty="0"/>
          </a:p>
        </p:txBody>
      </p:sp>
      <p:pic>
        <p:nvPicPr>
          <p:cNvPr id="11" name="Segnaposto contenuto 3">
            <a:extLst>
              <a:ext uri="{FF2B5EF4-FFF2-40B4-BE49-F238E27FC236}">
                <a16:creationId xmlns:a16="http://schemas.microsoft.com/office/drawing/2014/main" id="{31920F9A-2431-4EA0-A247-330F59DE7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32566" y="1829107"/>
            <a:ext cx="2218422" cy="2063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Segnaposto contenuto 3">
            <a:extLst>
              <a:ext uri="{FF2B5EF4-FFF2-40B4-BE49-F238E27FC236}">
                <a16:creationId xmlns:a16="http://schemas.microsoft.com/office/drawing/2014/main" id="{E43B01C3-2731-4903-9892-28C62DA28F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32566" y="4374171"/>
            <a:ext cx="2218421" cy="2063371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97A9A69-3FF3-472F-B485-AD712E6CAD9E}"/>
              </a:ext>
            </a:extLst>
          </p:cNvPr>
          <p:cNvSpPr txBox="1"/>
          <p:nvPr/>
        </p:nvSpPr>
        <p:spPr>
          <a:xfrm>
            <a:off x="5681211" y="1942737"/>
            <a:ext cx="207493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L’arco (1,3) di costo 2 è aggiunto alla soluzione</a:t>
            </a:r>
          </a:p>
          <a:p>
            <a:endParaRPr lang="it-IT" sz="1600" b="0" dirty="0"/>
          </a:p>
          <a:p>
            <a:r>
              <a:rPr lang="it-IT" sz="1600" b="0" dirty="0"/>
              <a:t>Object = 7</a:t>
            </a:r>
          </a:p>
          <a:p>
            <a:endParaRPr lang="it-IT" sz="1600" b="0" dirty="0"/>
          </a:p>
          <a:p>
            <a:r>
              <a:rPr lang="it-IT" sz="1600" b="0" dirty="0"/>
              <a:t>Solution = [0, 1, 3]</a:t>
            </a:r>
          </a:p>
          <a:p>
            <a:endParaRPr lang="it-IT" sz="1600" b="0" dirty="0"/>
          </a:p>
        </p:txBody>
      </p:sp>
    </p:spTree>
    <p:extLst>
      <p:ext uri="{BB962C8B-B14F-4D97-AF65-F5344CB8AC3E}">
        <p14:creationId xmlns:p14="http://schemas.microsoft.com/office/powerpoint/2010/main" val="1942252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0D80B5FE-73E3-415B-B977-2C2D9DF43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50681"/>
            <a:ext cx="8229600" cy="478426"/>
          </a:xfrm>
        </p:spPr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Euristica </a:t>
            </a:r>
            <a:r>
              <a:rPr lang="it-IT" dirty="0" err="1">
                <a:solidFill>
                  <a:srgbClr val="FF0000"/>
                </a:solidFill>
              </a:rPr>
              <a:t>Greedy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Nearest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Neighbour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D73980C-B81B-4105-A749-030ED0E20FC3}"/>
              </a:ext>
            </a:extLst>
          </p:cNvPr>
          <p:cNvSpPr txBox="1"/>
          <p:nvPr/>
        </p:nvSpPr>
        <p:spPr>
          <a:xfrm>
            <a:off x="1345474" y="2094266"/>
            <a:ext cx="153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/>
              <a:t>Iterazione 4: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4133241-F6A6-49A0-BFAE-1FFF64E8FF6F}"/>
              </a:ext>
            </a:extLst>
          </p:cNvPr>
          <p:cNvSpPr txBox="1"/>
          <p:nvPr/>
        </p:nvSpPr>
        <p:spPr>
          <a:xfrm>
            <a:off x="1387853" y="4004840"/>
            <a:ext cx="1644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/>
              <a:t>Iterazione 5: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BBB15E6-1C19-4AEF-9107-CFD8E4B5C1F8}"/>
              </a:ext>
            </a:extLst>
          </p:cNvPr>
          <p:cNvSpPr txBox="1"/>
          <p:nvPr/>
        </p:nvSpPr>
        <p:spPr>
          <a:xfrm>
            <a:off x="5681211" y="4396792"/>
            <a:ext cx="24210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L’arco (2,0) di costo 15 è aggiunto alla soluzione</a:t>
            </a:r>
          </a:p>
          <a:p>
            <a:endParaRPr lang="it-IT" sz="1600" b="0" dirty="0"/>
          </a:p>
          <a:p>
            <a:r>
              <a:rPr lang="it-IT" sz="1600" b="0" dirty="0"/>
              <a:t>Object = 26</a:t>
            </a:r>
          </a:p>
          <a:p>
            <a:endParaRPr lang="it-IT" sz="1600" b="0" dirty="0"/>
          </a:p>
          <a:p>
            <a:r>
              <a:rPr lang="it-IT" sz="1600" b="0" dirty="0"/>
              <a:t>Solution = [0, 1, 3, 4, 2]</a:t>
            </a:r>
          </a:p>
          <a:p>
            <a:endParaRPr lang="it-IT" sz="1600" b="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8B40A11-4FE4-469C-A26A-AF2D71465961}"/>
              </a:ext>
            </a:extLst>
          </p:cNvPr>
          <p:cNvSpPr txBox="1"/>
          <p:nvPr/>
        </p:nvSpPr>
        <p:spPr>
          <a:xfrm>
            <a:off x="5681211" y="1942737"/>
            <a:ext cx="24210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L’arco (4,2) di costo 1 è aggiunto alla soluzione</a:t>
            </a:r>
          </a:p>
          <a:p>
            <a:endParaRPr lang="it-IT" sz="1600" b="0" dirty="0"/>
          </a:p>
          <a:p>
            <a:r>
              <a:rPr lang="it-IT" sz="1600" b="0" dirty="0"/>
              <a:t>Object = 11</a:t>
            </a:r>
          </a:p>
          <a:p>
            <a:endParaRPr lang="it-IT" sz="1600" b="0" dirty="0"/>
          </a:p>
          <a:p>
            <a:r>
              <a:rPr lang="it-IT" sz="1600" b="0" dirty="0"/>
              <a:t>Solution = [0, 1, 3, 4, 2]</a:t>
            </a:r>
          </a:p>
          <a:p>
            <a:endParaRPr lang="it-IT" sz="1600" b="0" dirty="0"/>
          </a:p>
        </p:txBody>
      </p:sp>
      <p:pic>
        <p:nvPicPr>
          <p:cNvPr id="12" name="Segnaposto contenuto 3">
            <a:extLst>
              <a:ext uri="{FF2B5EF4-FFF2-40B4-BE49-F238E27FC236}">
                <a16:creationId xmlns:a16="http://schemas.microsoft.com/office/drawing/2014/main" id="{6E41A1D9-AA90-41F3-B60C-309BAC363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32566" y="1900390"/>
            <a:ext cx="2217058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Segnaposto contenuto 3">
            <a:extLst>
              <a:ext uri="{FF2B5EF4-FFF2-40B4-BE49-F238E27FC236}">
                <a16:creationId xmlns:a16="http://schemas.microsoft.com/office/drawing/2014/main" id="{5C81531A-5C42-4FEC-AA63-6F2CA69E23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32566" y="4189506"/>
            <a:ext cx="2217058" cy="206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943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EC97C67C-01E5-4F59-B439-DBEA6AC28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50681"/>
            <a:ext cx="8229600" cy="478426"/>
          </a:xfrm>
        </p:spPr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Euristica </a:t>
            </a:r>
            <a:r>
              <a:rPr lang="it-IT" dirty="0" err="1">
                <a:solidFill>
                  <a:srgbClr val="FF0000"/>
                </a:solidFill>
              </a:rPr>
              <a:t>Greedy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Nearest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Neighbour</a:t>
            </a:r>
            <a:endParaRPr lang="it-IT" dirty="0">
              <a:solidFill>
                <a:srgbClr val="FF0000"/>
              </a:solidFill>
            </a:endParaRPr>
          </a:p>
        </p:txBody>
      </p:sp>
      <p:pic>
        <p:nvPicPr>
          <p:cNvPr id="8" name="Segnaposto contenuto 3">
            <a:extLst>
              <a:ext uri="{FF2B5EF4-FFF2-40B4-BE49-F238E27FC236}">
                <a16:creationId xmlns:a16="http://schemas.microsoft.com/office/drawing/2014/main" id="{274ECFD3-1B16-4FD9-9181-19015AE7B3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0352" y="1829107"/>
            <a:ext cx="2383113" cy="2216552"/>
          </a:xfrm>
          <a:prstGeom prst="rect">
            <a:avLst/>
          </a:prstGeom>
        </p:spPr>
      </p:pic>
      <p:pic>
        <p:nvPicPr>
          <p:cNvPr id="9" name="Segnaposto contenuto 3">
            <a:extLst>
              <a:ext uri="{FF2B5EF4-FFF2-40B4-BE49-F238E27FC236}">
                <a16:creationId xmlns:a16="http://schemas.microsoft.com/office/drawing/2014/main" id="{3E282FBC-07A6-41B7-87AA-1CE94B131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443442" y="4399043"/>
            <a:ext cx="2356934" cy="2216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AB1CCA0-D928-4D35-80CF-166DA2428245}"/>
              </a:ext>
            </a:extLst>
          </p:cNvPr>
          <p:cNvSpPr txBox="1"/>
          <p:nvPr/>
        </p:nvSpPr>
        <p:spPr>
          <a:xfrm>
            <a:off x="1158319" y="2059939"/>
            <a:ext cx="2914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/>
              <a:t>La soluzione finale risulta: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38A17F2-BC94-44A7-AEF4-C8EF3981602F}"/>
              </a:ext>
            </a:extLst>
          </p:cNvPr>
          <p:cNvSpPr txBox="1"/>
          <p:nvPr/>
        </p:nvSpPr>
        <p:spPr>
          <a:xfrm>
            <a:off x="1075337" y="4428729"/>
            <a:ext cx="3079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/>
              <a:t>Il </a:t>
            </a:r>
            <a:r>
              <a:rPr lang="it-IT" b="0" dirty="0" err="1"/>
              <a:t>cilco</a:t>
            </a:r>
            <a:r>
              <a:rPr lang="it-IT" b="0" dirty="0"/>
              <a:t> hamiltoniano di riferimento è ottenuto pulendo gli archi inesplorati:</a:t>
            </a:r>
          </a:p>
        </p:txBody>
      </p:sp>
    </p:spTree>
    <p:extLst>
      <p:ext uri="{BB962C8B-B14F-4D97-AF65-F5344CB8AC3E}">
        <p14:creationId xmlns:p14="http://schemas.microsoft.com/office/powerpoint/2010/main" val="1925807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85D19CFA-534F-4CB4-9FA6-D9337AE8D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50681"/>
            <a:ext cx="8229600" cy="478426"/>
          </a:xfrm>
        </p:spPr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Euristica </a:t>
            </a:r>
            <a:r>
              <a:rPr lang="it-IT" dirty="0" err="1">
                <a:solidFill>
                  <a:srgbClr val="FF0000"/>
                </a:solidFill>
              </a:rPr>
              <a:t>Greedy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Nearest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Neighbour</a:t>
            </a:r>
            <a:endParaRPr lang="it-IT" dirty="0">
              <a:solidFill>
                <a:srgbClr val="FF0000"/>
              </a:solidFill>
            </a:endParaRPr>
          </a:p>
        </p:txBody>
      </p:sp>
      <p:pic>
        <p:nvPicPr>
          <p:cNvPr id="7" name="Segnaposto contenuto 3">
            <a:extLst>
              <a:ext uri="{FF2B5EF4-FFF2-40B4-BE49-F238E27FC236}">
                <a16:creationId xmlns:a16="http://schemas.microsoft.com/office/drawing/2014/main" id="{BF5AEF90-E4EF-4E0E-ADED-130B4EBE0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6040" y="2395960"/>
            <a:ext cx="6531915" cy="383122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95A809D9-9D4F-4A85-AD4B-4CB37F65735E}"/>
              </a:ext>
            </a:extLst>
          </p:cNvPr>
          <p:cNvSpPr txBox="1"/>
          <p:nvPr/>
        </p:nvSpPr>
        <p:spPr>
          <a:xfrm>
            <a:off x="457199" y="1887752"/>
            <a:ext cx="8229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Di seguito è riportato il codice </a:t>
            </a:r>
            <a:r>
              <a:rPr lang="it-IT" sz="1600" b="0" dirty="0" err="1"/>
              <a:t>python</a:t>
            </a:r>
            <a:r>
              <a:rPr lang="it-IT" sz="1600" b="0" dirty="0"/>
              <a:t> per l’esecuzione dell’euristica </a:t>
            </a:r>
            <a:r>
              <a:rPr lang="it-IT" sz="1600" b="0" dirty="0" err="1"/>
              <a:t>greedy</a:t>
            </a:r>
            <a:r>
              <a:rPr lang="it-IT" sz="1600" b="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637287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90634AC5-D7A3-4582-818D-2E4F3B756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50681"/>
            <a:ext cx="8229600" cy="478426"/>
          </a:xfrm>
        </p:spPr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Mossa 2-opt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4932937-7FC9-492A-A63F-BF0137D2D51D}"/>
              </a:ext>
            </a:extLst>
          </p:cNvPr>
          <p:cNvSpPr txBox="1"/>
          <p:nvPr/>
        </p:nvSpPr>
        <p:spPr>
          <a:xfrm>
            <a:off x="457200" y="1829107"/>
            <a:ext cx="8229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Si parte da un ciclo hamiltoniano e si definisce la mossa di scambio 2-opt con tre passaggi principali:</a:t>
            </a:r>
          </a:p>
          <a:p>
            <a:endParaRPr lang="it-IT" sz="1600" b="0" dirty="0"/>
          </a:p>
          <a:p>
            <a:pPr marL="342900" indent="-342900">
              <a:buFont typeface="+mj-lt"/>
              <a:buAutoNum type="arabicPeriod"/>
            </a:pPr>
            <a:r>
              <a:rPr lang="it-IT" sz="1600" b="0" dirty="0"/>
              <a:t>Sceglie una coppia di archi non adiacenti es. (3,4) e (0,2);</a:t>
            </a:r>
          </a:p>
          <a:p>
            <a:pPr marL="342900" indent="-342900">
              <a:buFont typeface="+mj-lt"/>
              <a:buAutoNum type="arabicPeriod"/>
            </a:pPr>
            <a:endParaRPr lang="it-IT" sz="1600" b="0" dirty="0"/>
          </a:p>
          <a:p>
            <a:pPr marL="342900" indent="-342900">
              <a:buFont typeface="+mj-lt"/>
              <a:buAutoNum type="arabicPeriod"/>
            </a:pPr>
            <a:r>
              <a:rPr lang="it-IT" sz="1600" b="0" dirty="0"/>
              <a:t>Rimuove la coppia di archi dal ciclo;</a:t>
            </a:r>
          </a:p>
          <a:p>
            <a:pPr marL="342900" indent="-342900">
              <a:buFont typeface="+mj-lt"/>
              <a:buAutoNum type="arabicPeriod"/>
            </a:pPr>
            <a:endParaRPr lang="it-IT" sz="1600" b="0" dirty="0"/>
          </a:p>
          <a:p>
            <a:pPr marL="342900" indent="-342900">
              <a:buFont typeface="+mj-lt"/>
              <a:buAutoNum type="arabicPeriod"/>
            </a:pPr>
            <a:r>
              <a:rPr lang="it-IT" sz="1600" b="0" dirty="0"/>
              <a:t>Aggiunge i nuovi archi es. (3,2) e (0,4).</a:t>
            </a:r>
          </a:p>
        </p:txBody>
      </p:sp>
      <p:pic>
        <p:nvPicPr>
          <p:cNvPr id="8" name="Segnaposto contenuto 3">
            <a:extLst>
              <a:ext uri="{FF2B5EF4-FFF2-40B4-BE49-F238E27FC236}">
                <a16:creationId xmlns:a16="http://schemas.microsoft.com/office/drawing/2014/main" id="{8ABF49B9-C038-4764-ACC2-2ABA0096E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692" y="4490350"/>
            <a:ext cx="1946165" cy="1830249"/>
          </a:xfrm>
          <a:prstGeom prst="rect">
            <a:avLst/>
          </a:prstGeom>
        </p:spPr>
      </p:pic>
      <p:pic>
        <p:nvPicPr>
          <p:cNvPr id="9" name="Segnaposto contenuto 3">
            <a:extLst>
              <a:ext uri="{FF2B5EF4-FFF2-40B4-BE49-F238E27FC236}">
                <a16:creationId xmlns:a16="http://schemas.microsoft.com/office/drawing/2014/main" id="{3D20CBE4-E5C1-47B3-A908-E41509E61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418380" y="4490350"/>
            <a:ext cx="1946166" cy="18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Segnaposto contenuto 3">
            <a:extLst>
              <a:ext uri="{FF2B5EF4-FFF2-40B4-BE49-F238E27FC236}">
                <a16:creationId xmlns:a16="http://schemas.microsoft.com/office/drawing/2014/main" id="{153FB587-6467-482C-8EDE-A9ABA725B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657069" y="4490349"/>
            <a:ext cx="1946165" cy="1830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Segnaposto contenuto 3">
            <a:extLst>
              <a:ext uri="{FF2B5EF4-FFF2-40B4-BE49-F238E27FC236}">
                <a16:creationId xmlns:a16="http://schemas.microsoft.com/office/drawing/2014/main" id="{A387C48E-E808-4750-AEB0-DBF3B14147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6895757" y="4490349"/>
            <a:ext cx="1946165" cy="1830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4EAFA0B-CDD0-4069-8388-829B5A023DD7}"/>
              </a:ext>
            </a:extLst>
          </p:cNvPr>
          <p:cNvSpPr txBox="1"/>
          <p:nvPr/>
        </p:nvSpPr>
        <p:spPr>
          <a:xfrm>
            <a:off x="302078" y="6320598"/>
            <a:ext cx="17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0" dirty="0"/>
              <a:t>1.  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667FE85-0893-4478-957E-CC73D6B799EC}"/>
              </a:ext>
            </a:extLst>
          </p:cNvPr>
          <p:cNvSpPr txBox="1"/>
          <p:nvPr/>
        </p:nvSpPr>
        <p:spPr>
          <a:xfrm>
            <a:off x="2529717" y="6320598"/>
            <a:ext cx="17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0" dirty="0"/>
              <a:t>2.  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028E41C-FD11-4F3E-AD6E-B071AAE71224}"/>
              </a:ext>
            </a:extLst>
          </p:cNvPr>
          <p:cNvSpPr txBox="1"/>
          <p:nvPr/>
        </p:nvSpPr>
        <p:spPr>
          <a:xfrm>
            <a:off x="4868693" y="6320598"/>
            <a:ext cx="17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0" dirty="0"/>
              <a:t>3.  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54CA2F6-0E97-461D-93D0-73E89C2ECCBA}"/>
              </a:ext>
            </a:extLst>
          </p:cNvPr>
          <p:cNvSpPr txBox="1"/>
          <p:nvPr/>
        </p:nvSpPr>
        <p:spPr>
          <a:xfrm>
            <a:off x="7091113" y="6320598"/>
            <a:ext cx="1750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0" dirty="0"/>
              <a:t>Ciclo risultante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D358164-AEE0-46B1-8A24-2545F14BB558}"/>
              </a:ext>
            </a:extLst>
          </p:cNvPr>
          <p:cNvSpPr txBox="1"/>
          <p:nvPr/>
        </p:nvSpPr>
        <p:spPr>
          <a:xfrm>
            <a:off x="457200" y="3917580"/>
            <a:ext cx="1330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0" dirty="0"/>
              <a:t>[0, 1, 3, 4, 2]</a:t>
            </a:r>
          </a:p>
          <a:p>
            <a:r>
              <a:rPr lang="it-IT" sz="1600" b="0" dirty="0"/>
              <a:t>Object = 26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F2768231-D17A-4E14-82C4-240C21610DB9}"/>
              </a:ext>
            </a:extLst>
          </p:cNvPr>
          <p:cNvSpPr txBox="1"/>
          <p:nvPr/>
        </p:nvSpPr>
        <p:spPr>
          <a:xfrm>
            <a:off x="7203432" y="3891210"/>
            <a:ext cx="1330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0" dirty="0"/>
              <a:t>[1, 3, 2, 4, 0]</a:t>
            </a:r>
          </a:p>
          <a:p>
            <a:r>
              <a:rPr lang="it-IT" sz="1600" b="0" dirty="0"/>
              <a:t>Object = 19</a:t>
            </a:r>
          </a:p>
        </p:txBody>
      </p:sp>
    </p:spTree>
    <p:extLst>
      <p:ext uri="{BB962C8B-B14F-4D97-AF65-F5344CB8AC3E}">
        <p14:creationId xmlns:p14="http://schemas.microsoft.com/office/powerpoint/2010/main" val="3838491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A6A1A8-3C20-4DAC-AB67-304F110B8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27184"/>
            <a:ext cx="7772400" cy="478427"/>
          </a:xfrm>
        </p:spPr>
        <p:txBody>
          <a:bodyPr/>
          <a:lstStyle/>
          <a:p>
            <a:pPr marL="0" indent="0">
              <a:buNone/>
            </a:pPr>
            <a:r>
              <a:rPr lang="it-IT" sz="1600" b="0" dirty="0">
                <a:effectLst/>
              </a:rPr>
              <a:t>Di seguito è riportato il codice </a:t>
            </a:r>
            <a:r>
              <a:rPr lang="it-IT" sz="1600" b="0" dirty="0" err="1">
                <a:effectLst/>
              </a:rPr>
              <a:t>python</a:t>
            </a:r>
            <a:r>
              <a:rPr lang="it-IT" sz="1600" b="0" dirty="0">
                <a:effectLst/>
              </a:rPr>
              <a:t> per implementare la mossa 2-opt.</a:t>
            </a: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B916ECC5-F274-4E44-9B2A-A78A338F81C9}"/>
              </a:ext>
            </a:extLst>
          </p:cNvPr>
          <p:cNvSpPr txBox="1">
            <a:spLocks/>
          </p:cNvSpPr>
          <p:nvPr/>
        </p:nvSpPr>
        <p:spPr>
          <a:xfrm>
            <a:off x="457200" y="1350681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>
                <a:solidFill>
                  <a:srgbClr val="FF0000"/>
                </a:solidFill>
              </a:rPr>
              <a:t>Mossa 2-opt</a:t>
            </a:r>
            <a:endParaRPr lang="it-IT" kern="0" dirty="0">
              <a:solidFill>
                <a:srgbClr val="FF0000"/>
              </a:solidFill>
            </a:endParaRPr>
          </a:p>
        </p:txBody>
      </p:sp>
      <p:pic>
        <p:nvPicPr>
          <p:cNvPr id="6" name="Segnaposto contenuto 3">
            <a:extLst>
              <a:ext uri="{FF2B5EF4-FFF2-40B4-BE49-F238E27FC236}">
                <a16:creationId xmlns:a16="http://schemas.microsoft.com/office/drawing/2014/main" id="{CD0ABACA-FA79-4C98-8F91-07E09566C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5800" y="2703975"/>
            <a:ext cx="7772400" cy="2908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2308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9CC76C61-3843-394E-95B7-AE9D54F1DF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4054082"/>
            <a:ext cx="7772400" cy="19952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3A090A40-F3E5-614D-BFD2-98B2F06E110E}"/>
                  </a:ext>
                </a:extLst>
              </p:cNvPr>
              <p:cNvSpPr txBox="1"/>
              <p:nvPr/>
            </p:nvSpPr>
            <p:spPr>
              <a:xfrm>
                <a:off x="685800" y="2800469"/>
                <a:ext cx="7772400" cy="1253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t-IT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>
                              <a:latin typeface="Cambria Math" panose="02040503050406030204" pitchFamily="18" charset="0"/>
                            </a:rPr>
                            <m:t>𝑎𝑐𝑐𝑒𝑡𝑡𝑎𝑧𝑖𝑜𝑛𝑒</m:t>
                          </m:r>
                          <m:r>
                            <a:rPr lang="it-IT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>
                              <a:latin typeface="Cambria Math" panose="02040503050406030204" pitchFamily="18" charset="0"/>
                            </a:rPr>
                            <m:t>𝑑𝑖</m:t>
                          </m:r>
                          <m:r>
                            <a:rPr lang="it-IT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it-IT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it-IT" b="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it-IT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b="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it-IT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f>
                                    <m:fPr>
                                      <m:ctrlP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it-IT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it-IT" b="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it-IT" b="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it-IT" b="0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it-IT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it-IT" b="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den>
                                  </m:f>
                                </m:sup>
                              </m:sSup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t-IT" b="0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3A090A40-F3E5-614D-BFD2-98B2F06E1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800469"/>
                <a:ext cx="7772400" cy="12536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olo 1">
            <a:extLst>
              <a:ext uri="{FF2B5EF4-FFF2-40B4-BE49-F238E27FC236}">
                <a16:creationId xmlns:a16="http://schemas.microsoft.com/office/drawing/2014/main" id="{C03549D9-BD97-4323-ADAF-422D5BEEAA33}"/>
              </a:ext>
            </a:extLst>
          </p:cNvPr>
          <p:cNvSpPr txBox="1">
            <a:spLocks/>
          </p:cNvSpPr>
          <p:nvPr/>
        </p:nvSpPr>
        <p:spPr>
          <a:xfrm>
            <a:off x="457200" y="1350681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Probabilità di accettazione soluzione candidata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1C777E5-6275-4F55-AE9C-97B6D97530EF}"/>
              </a:ext>
            </a:extLst>
          </p:cNvPr>
          <p:cNvSpPr txBox="1">
            <a:spLocks/>
          </p:cNvSpPr>
          <p:nvPr/>
        </p:nvSpPr>
        <p:spPr bwMode="auto">
          <a:xfrm>
            <a:off x="685800" y="1927184"/>
            <a:ext cx="7772400" cy="630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Monotype Sorts" pitchFamily="2" charset="2"/>
              <a:buBlip>
                <a:blip r:embed="rId4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4"/>
              </a:buBlip>
              <a:defRPr sz="1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4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Monotype Sorts" pitchFamily="2" charset="2"/>
              <a:buBlip>
                <a:blip r:embed="rId4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4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4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4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4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4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9pPr>
          </a:lstStyle>
          <a:p>
            <a:pPr marL="0" indent="0">
              <a:buFont typeface="Monotype Sorts" pitchFamily="2" charset="2"/>
              <a:buNone/>
            </a:pPr>
            <a:r>
              <a:rPr lang="it-IT" sz="1600" b="0" kern="0" dirty="0">
                <a:effectLst/>
              </a:rPr>
              <a:t>Di seguito è riportato l’equazione probabilistica ed il codice </a:t>
            </a:r>
            <a:r>
              <a:rPr lang="it-IT" sz="1600" b="0" kern="0" dirty="0" err="1">
                <a:effectLst/>
              </a:rPr>
              <a:t>python</a:t>
            </a:r>
            <a:r>
              <a:rPr lang="it-IT" sz="1600" b="0" kern="0" dirty="0">
                <a:effectLst/>
              </a:rPr>
              <a:t> per implementare la probabilità di accettazione di una soluzione candidata.</a:t>
            </a:r>
          </a:p>
        </p:txBody>
      </p:sp>
    </p:spTree>
    <p:extLst>
      <p:ext uri="{BB962C8B-B14F-4D97-AF65-F5344CB8AC3E}">
        <p14:creationId xmlns:p14="http://schemas.microsoft.com/office/powerpoint/2010/main" val="60328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7365F313-BE8C-4F4D-94A5-9D574023896C}"/>
              </a:ext>
            </a:extLst>
          </p:cNvPr>
          <p:cNvSpPr txBox="1">
            <a:spLocks/>
          </p:cNvSpPr>
          <p:nvPr/>
        </p:nvSpPr>
        <p:spPr>
          <a:xfrm>
            <a:off x="457200" y="1350681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Risultato finale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D136C24-EB2D-4177-AE07-2E1CDD788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775" y="3018242"/>
            <a:ext cx="4687774" cy="3515831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7A24AD0A-EB5B-48E8-96C2-8971F31BEE8E}"/>
              </a:ext>
            </a:extLst>
          </p:cNvPr>
          <p:cNvSpPr txBox="1"/>
          <p:nvPr/>
        </p:nvSpPr>
        <p:spPr>
          <a:xfrm>
            <a:off x="550877" y="2005606"/>
            <a:ext cx="8135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Di seguito è riportato l’esito dell’esecuzione su un </a:t>
            </a:r>
            <a:r>
              <a:rPr lang="it-IT" sz="1600" b="0" dirty="0" err="1"/>
              <a:t>instanza</a:t>
            </a:r>
            <a:r>
              <a:rPr lang="it-IT" sz="1600" b="0" dirty="0"/>
              <a:t> benchmark, precisamente berlin52.</a:t>
            </a:r>
          </a:p>
        </p:txBody>
      </p:sp>
      <p:graphicFrame>
        <p:nvGraphicFramePr>
          <p:cNvPr id="10" name="Tabella 10">
            <a:extLst>
              <a:ext uri="{FF2B5EF4-FFF2-40B4-BE49-F238E27FC236}">
                <a16:creationId xmlns:a16="http://schemas.microsoft.com/office/drawing/2014/main" id="{8ACAA34A-8FAF-43E9-8A9D-4C67CCCE8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201641"/>
              </p:ext>
            </p:extLst>
          </p:nvPr>
        </p:nvGraphicFramePr>
        <p:xfrm>
          <a:off x="550877" y="3091449"/>
          <a:ext cx="3511066" cy="3442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5533">
                  <a:extLst>
                    <a:ext uri="{9D8B030D-6E8A-4147-A177-3AD203B41FA5}">
                      <a16:colId xmlns:a16="http://schemas.microsoft.com/office/drawing/2014/main" val="51318822"/>
                    </a:ext>
                  </a:extLst>
                </a:gridCol>
                <a:gridCol w="1755533">
                  <a:extLst>
                    <a:ext uri="{9D8B030D-6E8A-4147-A177-3AD203B41FA5}">
                      <a16:colId xmlns:a16="http://schemas.microsoft.com/office/drawing/2014/main" val="2243765655"/>
                    </a:ext>
                  </a:extLst>
                </a:gridCol>
              </a:tblGrid>
              <a:tr h="232195"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berlin52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157887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Dimension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688068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Esito euristica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7544.366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834250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Best </a:t>
                      </a:r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solution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7542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112659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Gap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0.03 %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753565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Tour euristica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1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[6, 41, 20, 16, 2, 17, 30, 21, 0, 48, 31, 44, 18, 40, 7, 8, 9, 42, 32, 50, 10, 51, 13, 12, 46, 25, 26, 27, 11, 24, 3, 5, 14, 4, 23, 47, 37, 36, 39, 38, 35, 34, 33, 43, 45, 15, 28, 49, 19, 22, 29, 1]</a:t>
                      </a:r>
                      <a:endParaRPr lang="it-IT" sz="11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950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785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15647505-352D-4F37-88EA-0EA84F3A2DD5}"/>
              </a:ext>
            </a:extLst>
          </p:cNvPr>
          <p:cNvSpPr txBox="1">
            <a:spLocks/>
          </p:cNvSpPr>
          <p:nvPr/>
        </p:nvSpPr>
        <p:spPr>
          <a:xfrm>
            <a:off x="404769" y="1459737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 err="1">
                <a:solidFill>
                  <a:srgbClr val="FF0000"/>
                </a:solidFill>
              </a:rPr>
              <a:t>Cooling</a:t>
            </a:r>
            <a:r>
              <a:rPr lang="it-IT" kern="0" dirty="0">
                <a:solidFill>
                  <a:srgbClr val="FF0000"/>
                </a:solidFill>
              </a:rPr>
              <a:t> </a:t>
            </a:r>
            <a:r>
              <a:rPr lang="it-IT" kern="0" dirty="0" err="1">
                <a:solidFill>
                  <a:srgbClr val="FF0000"/>
                </a:solidFill>
              </a:rPr>
              <a:t>schedules</a:t>
            </a:r>
            <a:endParaRPr lang="it-IT" kern="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55504493-D72F-4860-BE85-8E17C0DCB665}"/>
                  </a:ext>
                </a:extLst>
              </p:cNvPr>
              <p:cNvSpPr txBox="1"/>
              <p:nvPr/>
            </p:nvSpPr>
            <p:spPr>
              <a:xfrm>
                <a:off x="404769" y="2105637"/>
                <a:ext cx="8334462" cy="3172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0" dirty="0"/>
                  <a:t>La fase più delicata del progetto è il settaggio dei parametri, vediamo quali sono i parametri che possiamo modificare:</a:t>
                </a:r>
              </a:p>
              <a:p>
                <a:endParaRPr lang="it-IT" sz="16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1600" b="0" dirty="0"/>
                  <a:t>Temperatura iniziale, di default è pari a </a:t>
                </a:r>
                <a14:m>
                  <m:oMath xmlns:m="http://schemas.openxmlformats.org/officeDocument/2006/math">
                    <m:r>
                      <a:rPr lang="it-IT" sz="1600" b="0" i="0" smtClean="0">
                        <a:latin typeface="Cambria Math" panose="02040503050406030204" pitchFamily="18" charset="0"/>
                      </a:rPr>
                      <m:t>10∗ </m:t>
                    </m:r>
                    <m:d>
                      <m:dPr>
                        <m:begChr m:val="|"/>
                        <m:endChr m:val="|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it-IT" sz="16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1600" b="0" i="1">
                                <a:latin typeface="Cambria Math" panose="02040503050406030204" pitchFamily="18" charset="0"/>
                              </a:rPr>
                              <m:t>𝑜𝑏𝑗𝑒𝑐𝑡</m:t>
                            </m:r>
                            <m:d>
                              <m:dPr>
                                <m:ctrlPr>
                                  <a:rPr lang="it-IT" sz="1600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600" b="0" i="1">
                                    <a:latin typeface="Cambria Math" panose="02040503050406030204" pitchFamily="18" charset="0"/>
                                  </a:rPr>
                                  <m:t>𝑠𝑜</m:t>
                                </m:r>
                                <m:sSub>
                                  <m:sSubPr>
                                    <m:ctrlPr>
                                      <a:rPr lang="it-IT" sz="16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it-IT" sz="1600" b="0" i="1">
                                        <a:latin typeface="Cambria Math" panose="02040503050406030204" pitchFamily="18" charset="0"/>
                                      </a:rPr>
                                      <m:t>𝑖𝑛𝑖𝑧𝑖𝑎𝑙𝑒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it-IT" sz="1600" b="0" dirty="0"/>
                  <a:t>;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it-IT" sz="16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1600" b="0" dirty="0"/>
                  <a:t>Temperatura finale, di default pari a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>
                            <a:latin typeface="Cambria Math" panose="02040503050406030204" pitchFamily="18" charset="0"/>
                          </a:rPr>
                          <m:t>𝑜𝑏𝑗𝑒𝑐𝑡</m:t>
                        </m:r>
                        <m:d>
                          <m:dPr>
                            <m:ctrlPr>
                              <a:rPr lang="it-IT" sz="16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>
                                <a:latin typeface="Cambria Math" panose="02040503050406030204" pitchFamily="18" charset="0"/>
                              </a:rPr>
                              <m:t>𝑠𝑜</m:t>
                            </m:r>
                            <m:sSub>
                              <m:sSubPr>
                                <m:ctrlPr>
                                  <a:rPr lang="it-IT" sz="16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it-IT" sz="1600" b="0" i="1">
                                    <a:latin typeface="Cambria Math" panose="02040503050406030204" pitchFamily="18" charset="0"/>
                                  </a:rPr>
                                  <m:t>𝑖𝑛𝑖𝑧𝑖𝑎𝑙𝑒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∗ 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it-IT" sz="1600" b="0" dirty="0"/>
                  <a:t>;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it-IT" sz="16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1600" b="0" dirty="0"/>
                  <a:t>Numero di iterazioni alla stessa temperatura, nominato L, di default pari alla dimensione dell’istanza e costante;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it-IT" sz="16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1600" b="0" dirty="0"/>
                  <a:t>Parametro alpha che definisce la legge di decremento, di default è pari a 0,99 per istanze con iterazioni alla stessa temperatura minori di mille altrimenti è 0,8.</a:t>
                </a: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55504493-D72F-4860-BE85-8E17C0DCB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69" y="2105637"/>
                <a:ext cx="8334462" cy="3172856"/>
              </a:xfrm>
              <a:prstGeom prst="rect">
                <a:avLst/>
              </a:prstGeom>
              <a:blipFill>
                <a:blip r:embed="rId2"/>
                <a:stretch>
                  <a:fillRect l="-365" t="-576" b="-15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7945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contenuto 18">
            <a:extLst>
              <a:ext uri="{FF2B5EF4-FFF2-40B4-BE49-F238E27FC236}">
                <a16:creationId xmlns:a16="http://schemas.microsoft.com/office/drawing/2014/main" id="{5BD7BED1-1933-43DF-8F4C-B22424789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2" y="2076949"/>
            <a:ext cx="3719528" cy="3402020"/>
          </a:xfrm>
        </p:spPr>
        <p:txBody>
          <a:bodyPr/>
          <a:lstStyle/>
          <a:p>
            <a:pPr algn="l">
              <a:buClrTx/>
              <a:buFont typeface="Arial" panose="020B0604020202020204" pitchFamily="34" charset="0"/>
              <a:buChar char="•"/>
            </a:pPr>
            <a:r>
              <a:rPr lang="it-IT" sz="1600" b="0" dirty="0">
                <a:effectLst/>
                <a:latin typeface="Times New Roman" panose="02020603050405020304" pitchFamily="18" charset="0"/>
              </a:rPr>
              <a:t>Dato un grafo </a:t>
            </a:r>
            <a:r>
              <a:rPr lang="it-IT" sz="1600" b="0" i="1" dirty="0">
                <a:effectLst/>
                <a:latin typeface="Times New Roman" panose="02020603050405020304" pitchFamily="18" charset="0"/>
              </a:rPr>
              <a:t>G(V,E)</a:t>
            </a:r>
            <a:r>
              <a:rPr lang="it-IT" sz="1600" b="0" dirty="0">
                <a:effectLst/>
                <a:latin typeface="Times New Roman" panose="02020603050405020304" pitchFamily="18" charset="0"/>
              </a:rPr>
              <a:t> a cui è associato un costo ad ogni arco. Il problema del commesso viaggiatore consiste nel cercare il circuito Hamiltoniano di costo minimo.</a:t>
            </a:r>
          </a:p>
          <a:p>
            <a:pPr algn="l"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</a:endParaRPr>
          </a:p>
          <a:p>
            <a:pPr algn="l">
              <a:buClrTx/>
              <a:buFont typeface="Arial" panose="020B0604020202020204" pitchFamily="34" charset="0"/>
              <a:buChar char="•"/>
            </a:pPr>
            <a:r>
              <a:rPr lang="it-IT" sz="1600" b="0" dirty="0">
                <a:effectLst/>
                <a:latin typeface="Times New Roman" panose="02020603050405020304" pitchFamily="18" charset="0"/>
              </a:rPr>
              <a:t>Un ciclo Hamiltoniano è un ciclo che attraversa tutti i nodi del grafo una ed una sola volta.</a:t>
            </a:r>
          </a:p>
          <a:p>
            <a:pPr algn="l"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</a:endParaRPr>
          </a:p>
          <a:p>
            <a:pPr algn="l">
              <a:buClrTx/>
              <a:buFont typeface="Arial" panose="020B0604020202020204" pitchFamily="34" charset="0"/>
              <a:buChar char="•"/>
            </a:pPr>
            <a:r>
              <a:rPr lang="it-IT" sz="1600" b="0" dirty="0">
                <a:effectLst/>
                <a:latin typeface="Times New Roman" panose="02020603050405020304" pitchFamily="18" charset="0"/>
              </a:rPr>
              <a:t>Il costo di un ciclo Hamiltoniano è dato dalla somma dei costi degli archi che lo compongono</a:t>
            </a:r>
          </a:p>
          <a:p>
            <a:pPr marL="0" indent="0">
              <a:buNone/>
            </a:pP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Google Shape;85;p18">
            <a:extLst>
              <a:ext uri="{FF2B5EF4-FFF2-40B4-BE49-F238E27FC236}">
                <a16:creationId xmlns:a16="http://schemas.microsoft.com/office/drawing/2014/main" id="{71C3CD16-3993-4150-A3AD-03A13D6B91FB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dirty="0" err="1">
                <a:solidFill>
                  <a:srgbClr val="FF0000"/>
                </a:solidFill>
                <a:latin typeface="+mn-lt"/>
              </a:rPr>
              <a:t>Traveling</a:t>
            </a:r>
            <a:r>
              <a:rPr lang="it-IT" sz="2800" dirty="0">
                <a:solidFill>
                  <a:srgbClr val="FF0000"/>
                </a:solidFill>
                <a:latin typeface="+mn-lt"/>
              </a:rPr>
              <a:t> Salesman </a:t>
            </a:r>
            <a:r>
              <a:rPr lang="it-IT" sz="2800" dirty="0" err="1">
                <a:solidFill>
                  <a:srgbClr val="FF0000"/>
                </a:solidFill>
                <a:latin typeface="+mn-lt"/>
              </a:rPr>
              <a:t>Problem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6A2D279-2EE4-4480-AD40-C90FFC94D719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D1F9D9AC-77B3-4100-9F21-A90AEB40CE07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8D395A0-9A77-45B6-83A2-758DB38C7F6B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Analisi temporale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E507149A-2200-457E-8AB6-72C8C19818B9}"/>
              </a:ext>
            </a:extLst>
          </p:cNvPr>
          <p:cNvCxnSpPr>
            <a:stCxn id="5" idx="3"/>
            <a:endCxn id="7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D0F7E4D6-5D80-4132-8AB0-040AB7BA864C}"/>
              </a:ext>
            </a:extLst>
          </p:cNvPr>
          <p:cNvCxnSpPr>
            <a:stCxn id="7" idx="3"/>
            <a:endCxn id="8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Immagine 3" descr="Immagine che contiene mappa&#10;&#10;Descrizione generata automaticamente">
            <a:extLst>
              <a:ext uri="{FF2B5EF4-FFF2-40B4-BE49-F238E27FC236}">
                <a16:creationId xmlns:a16="http://schemas.microsoft.com/office/drawing/2014/main" id="{57C25F39-595B-4FAC-BB73-C52931E68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608" y="2076949"/>
            <a:ext cx="31337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515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4EBC99-41D0-488D-ADC3-9454F152B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769" y="2080470"/>
            <a:ext cx="8229600" cy="4320330"/>
          </a:xfrm>
        </p:spPr>
        <p:txBody>
          <a:bodyPr/>
          <a:lstStyle/>
          <a:p>
            <a:pPr marL="0" indent="0">
              <a:buNone/>
            </a:pPr>
            <a:r>
              <a:rPr lang="it-IT" sz="1600" b="0" dirty="0">
                <a:effectLst/>
              </a:rPr>
              <a:t>Sono state selezionate 4 istanze di test ed i primi tentativi sono mirati a dimostrare l’efficacia dell’euristica </a:t>
            </a:r>
            <a:r>
              <a:rPr lang="it-IT" sz="1600" b="0" dirty="0" err="1">
                <a:effectLst/>
              </a:rPr>
              <a:t>greedy</a:t>
            </a:r>
            <a:r>
              <a:rPr lang="it-IT" sz="1600" b="0" dirty="0">
                <a:effectLst/>
              </a:rPr>
              <a:t> per la soluzione iniziale.</a:t>
            </a:r>
          </a:p>
          <a:p>
            <a:pPr marL="0" indent="0">
              <a:buNone/>
            </a:pPr>
            <a:br>
              <a:rPr lang="it-IT" sz="1600" b="0" dirty="0">
                <a:effectLst/>
              </a:rPr>
            </a:br>
            <a:r>
              <a:rPr lang="it-IT" sz="1600" b="0" dirty="0">
                <a:effectLst/>
              </a:rPr>
              <a:t>Le istanze scelte sono:</a:t>
            </a:r>
          </a:p>
          <a:p>
            <a:pPr marL="0" indent="0">
              <a:buNone/>
            </a:pPr>
            <a:endParaRPr lang="it-IT" sz="1600" b="0" dirty="0">
              <a:effectLst/>
            </a:endParaRPr>
          </a:p>
          <a:p>
            <a:pPr>
              <a:buClrTx/>
              <a:buFont typeface="+mj-lt"/>
              <a:buAutoNum type="arabicPeriod"/>
            </a:pPr>
            <a:r>
              <a:rPr lang="it-IT" sz="1600" b="0" dirty="0">
                <a:effectLst/>
              </a:rPr>
              <a:t>Burma14</a:t>
            </a:r>
          </a:p>
          <a:p>
            <a:pPr>
              <a:buClrTx/>
              <a:buFont typeface="+mj-lt"/>
              <a:buAutoNum type="arabicPeriod"/>
            </a:pPr>
            <a:endParaRPr lang="it-IT" sz="1600" b="0" dirty="0">
              <a:effectLst/>
            </a:endParaRPr>
          </a:p>
          <a:p>
            <a:pPr>
              <a:buClrTx/>
              <a:buFont typeface="+mj-lt"/>
              <a:buAutoNum type="arabicPeriod"/>
            </a:pPr>
            <a:r>
              <a:rPr lang="it-IT" sz="1600" b="0" dirty="0">
                <a:effectLst/>
              </a:rPr>
              <a:t>Berlin52</a:t>
            </a:r>
          </a:p>
          <a:p>
            <a:pPr>
              <a:buClrTx/>
              <a:buFont typeface="+mj-lt"/>
              <a:buAutoNum type="arabicPeriod"/>
            </a:pPr>
            <a:endParaRPr lang="it-IT" sz="1600" b="0" dirty="0">
              <a:effectLst/>
            </a:endParaRPr>
          </a:p>
          <a:p>
            <a:pPr>
              <a:buClrTx/>
              <a:buFont typeface="+mj-lt"/>
              <a:buAutoNum type="arabicPeriod"/>
            </a:pPr>
            <a:r>
              <a:rPr lang="it-IT" sz="1600" b="0" dirty="0">
                <a:effectLst/>
              </a:rPr>
              <a:t>A280</a:t>
            </a:r>
          </a:p>
          <a:p>
            <a:pPr>
              <a:buClrTx/>
              <a:buFont typeface="+mj-lt"/>
              <a:buAutoNum type="arabicPeriod"/>
            </a:pPr>
            <a:endParaRPr lang="it-IT" sz="1600" b="0" dirty="0">
              <a:effectLst/>
            </a:endParaRPr>
          </a:p>
          <a:p>
            <a:pPr>
              <a:buClrTx/>
              <a:buFont typeface="+mj-lt"/>
              <a:buAutoNum type="arabicPeriod"/>
            </a:pPr>
            <a:r>
              <a:rPr lang="it-IT" sz="1600" b="0" dirty="0">
                <a:effectLst/>
              </a:rPr>
              <a:t>Vm1084</a:t>
            </a:r>
          </a:p>
          <a:p>
            <a:pPr>
              <a:buClrTx/>
              <a:buFont typeface="+mj-lt"/>
              <a:buAutoNum type="arabicPeriod"/>
            </a:pPr>
            <a:endParaRPr lang="it-IT" sz="1600" b="0" dirty="0">
              <a:effectLst/>
            </a:endParaRPr>
          </a:p>
          <a:p>
            <a:pPr marL="0" indent="0">
              <a:buClrTx/>
              <a:buNone/>
            </a:pPr>
            <a:r>
              <a:rPr lang="it-IT" sz="1600" b="0" dirty="0">
                <a:effectLst/>
              </a:rPr>
              <a:t>I test sono stati eseguiti con i parametri di default.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28418B14-6089-4E4B-8243-5514BB1E480A}"/>
              </a:ext>
            </a:extLst>
          </p:cNvPr>
          <p:cNvSpPr txBox="1">
            <a:spLocks/>
          </p:cNvSpPr>
          <p:nvPr/>
        </p:nvSpPr>
        <p:spPr>
          <a:xfrm>
            <a:off x="404769" y="1459737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soluzione iniziale random vs </a:t>
            </a:r>
            <a:r>
              <a:rPr lang="it-IT" kern="0" dirty="0" err="1">
                <a:solidFill>
                  <a:srgbClr val="FF0000"/>
                </a:solidFill>
              </a:rPr>
              <a:t>greedy</a:t>
            </a:r>
            <a:endParaRPr lang="it-IT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93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4EBC99-41D0-488D-ADC3-9454F152B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769" y="2080470"/>
            <a:ext cx="8229600" cy="478426"/>
          </a:xfrm>
        </p:spPr>
        <p:txBody>
          <a:bodyPr/>
          <a:lstStyle/>
          <a:p>
            <a:pPr marL="0" indent="0">
              <a:buNone/>
            </a:pPr>
            <a:r>
              <a:rPr lang="it-IT" sz="1600" b="0" dirty="0">
                <a:effectLst/>
              </a:rPr>
              <a:t>Di seguito sono presenti le tabelle risultanti dall’esecuzione delle 4 istanze.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28418B14-6089-4E4B-8243-5514BB1E480A}"/>
              </a:ext>
            </a:extLst>
          </p:cNvPr>
          <p:cNvSpPr txBox="1">
            <a:spLocks/>
          </p:cNvSpPr>
          <p:nvPr/>
        </p:nvSpPr>
        <p:spPr>
          <a:xfrm>
            <a:off x="404769" y="1459737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soluzione iniziale random vs </a:t>
            </a:r>
            <a:r>
              <a:rPr lang="it-IT" kern="0" dirty="0" err="1">
                <a:solidFill>
                  <a:srgbClr val="FF0000"/>
                </a:solidFill>
              </a:rPr>
              <a:t>greedy</a:t>
            </a:r>
            <a:endParaRPr lang="it-IT" kern="0" dirty="0">
              <a:solidFill>
                <a:srgbClr val="FF0000"/>
              </a:solidFill>
            </a:endParaRP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9E168D26-5892-412B-A77A-41A25350E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48855"/>
              </p:ext>
            </p:extLst>
          </p:nvPr>
        </p:nvGraphicFramePr>
        <p:xfrm>
          <a:off x="330841" y="2701203"/>
          <a:ext cx="3644900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40239428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3387515192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79119565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burma14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random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greedy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2914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32774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alpha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60905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temp_iniz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340,2857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180,6413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62099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temp_finale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0,0068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0,0036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7413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obj_sol_in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68,06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36,13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04512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obj_sol_fin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30,88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30,88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70276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best_solution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30,87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30,87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11745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gap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0,03%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0,03%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2176192"/>
                  </a:ext>
                </a:extLst>
              </a:tr>
            </a:tbl>
          </a:graphicData>
        </a:graphic>
      </p:graphicFrame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4ADD870A-5F90-4A57-B7BA-C6465923F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428128"/>
              </p:ext>
            </p:extLst>
          </p:nvPr>
        </p:nvGraphicFramePr>
        <p:xfrm>
          <a:off x="502291" y="4832059"/>
          <a:ext cx="3302000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925326729"/>
                    </a:ext>
                  </a:extLst>
                </a:gridCol>
                <a:gridCol w="1221297">
                  <a:extLst>
                    <a:ext uri="{9D8B030D-6E8A-4147-A177-3AD203B41FA5}">
                      <a16:colId xmlns:a16="http://schemas.microsoft.com/office/drawing/2014/main" val="1047576093"/>
                    </a:ext>
                  </a:extLst>
                </a:gridCol>
                <a:gridCol w="1128203">
                  <a:extLst>
                    <a:ext uri="{9D8B030D-6E8A-4147-A177-3AD203B41FA5}">
                      <a16:colId xmlns:a16="http://schemas.microsoft.com/office/drawing/2014/main" val="269930618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berlin52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random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greedy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5850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it-IT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52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52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9681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alpha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06697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temp_iniz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147168,332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45571,295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09753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temp_finale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2,943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0,911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78487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obj_sol_in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29433,67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9114,26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48797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obj_sol_fin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7544,66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7544.366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96468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best_solution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7542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7542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35653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gap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0,04%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0.03%</a:t>
                      </a:r>
                      <a:endParaRPr lang="it-IT" sz="1100" dirty="0">
                        <a:solidFill>
                          <a:srgbClr val="000000"/>
                        </a:solidFill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8860426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7C03D4AA-0D07-4B77-B306-DC0C35F12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807514"/>
              </p:ext>
            </p:extLst>
          </p:nvPr>
        </p:nvGraphicFramePr>
        <p:xfrm>
          <a:off x="5129574" y="2701203"/>
          <a:ext cx="3330431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2648">
                  <a:extLst>
                    <a:ext uri="{9D8B030D-6E8A-4147-A177-3AD203B41FA5}">
                      <a16:colId xmlns:a16="http://schemas.microsoft.com/office/drawing/2014/main" val="4181494254"/>
                    </a:ext>
                  </a:extLst>
                </a:gridCol>
                <a:gridCol w="1052035">
                  <a:extLst>
                    <a:ext uri="{9D8B030D-6E8A-4147-A177-3AD203B41FA5}">
                      <a16:colId xmlns:a16="http://schemas.microsoft.com/office/drawing/2014/main" val="2331431358"/>
                    </a:ext>
                  </a:extLst>
                </a:gridCol>
                <a:gridCol w="1035748">
                  <a:extLst>
                    <a:ext uri="{9D8B030D-6E8A-4147-A177-3AD203B41FA5}">
                      <a16:colId xmlns:a16="http://schemas.microsoft.com/office/drawing/2014/main" val="221939992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a280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random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greedy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6059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280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280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9283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alpha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50346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temp_iniz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167469,712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16079,273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92645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temp_finale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3,349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0,322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45198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obj_sol_in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33493,94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3215,85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910809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obj_sol_fin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4426,26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3135,54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39960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best_solution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2579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2579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32954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gap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71,63%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21,58%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8324098"/>
                  </a:ext>
                </a:extLst>
              </a:tr>
            </a:tbl>
          </a:graphicData>
        </a:graphic>
      </p:graphicFrame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14A08915-8151-44B3-81E3-C73C494421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458642"/>
              </p:ext>
            </p:extLst>
          </p:nvPr>
        </p:nvGraphicFramePr>
        <p:xfrm>
          <a:off x="5129575" y="4832059"/>
          <a:ext cx="3330430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3417">
                  <a:extLst>
                    <a:ext uri="{9D8B030D-6E8A-4147-A177-3AD203B41FA5}">
                      <a16:colId xmlns:a16="http://schemas.microsoft.com/office/drawing/2014/main" val="2770518531"/>
                    </a:ext>
                  </a:extLst>
                </a:gridCol>
                <a:gridCol w="1050651">
                  <a:extLst>
                    <a:ext uri="{9D8B030D-6E8A-4147-A177-3AD203B41FA5}">
                      <a16:colId xmlns:a16="http://schemas.microsoft.com/office/drawing/2014/main" val="4181662208"/>
                    </a:ext>
                  </a:extLst>
                </a:gridCol>
                <a:gridCol w="956362">
                  <a:extLst>
                    <a:ext uri="{9D8B030D-6E8A-4147-A177-3AD203B41FA5}">
                      <a16:colId xmlns:a16="http://schemas.microsoft.com/office/drawing/2014/main" val="285952509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vm1084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random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greedy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0814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1084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1084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6439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chemeClr val="tx1"/>
                          </a:solidFill>
                          <a:effectLst/>
                        </a:rPr>
                        <a:t>alpha</a:t>
                      </a:r>
                      <a:endParaRPr lang="it-IT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97486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temp_iniz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42832151,437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1530733,286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51335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temp_finale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856,643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30,615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88892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chemeClr val="tx1"/>
                          </a:solidFill>
                          <a:effectLst/>
                        </a:rPr>
                        <a:t>obj_sol_in</a:t>
                      </a:r>
                      <a:endParaRPr lang="it-IT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8566430,29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306146,66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56473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obj_sol_fin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1727382,36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306146,66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65471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best_solution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239297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239297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40215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gap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621,86%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27,94%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5725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461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BEDE4B-FA22-4D7B-9D3A-6C0143C1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9DFDA7-756D-43AE-9FC5-CB67CC83B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02924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Segnaposto contenuto 18">
                <a:extLst>
                  <a:ext uri="{FF2B5EF4-FFF2-40B4-BE49-F238E27FC236}">
                    <a16:creationId xmlns:a16="http://schemas.microsoft.com/office/drawing/2014/main" id="{5BD7BED1-1933-43DF-8F4C-B224247898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4692" y="1984670"/>
                <a:ext cx="7955020" cy="4284894"/>
              </a:xfrm>
            </p:spPr>
            <p:txBody>
              <a:bodyPr/>
              <a:lstStyle/>
              <a:p>
                <a:pPr marL="0" indent="0">
                  <a:buClrTx/>
                  <a:buNone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Il TSP è un problema di ottimizzazione combinatoria e comprende:</a:t>
                </a:r>
              </a:p>
              <a:p>
                <a:pPr marL="0" indent="0" algn="ctr">
                  <a:buClrTx/>
                  <a:buNone/>
                </a:pPr>
                <a:endParaRPr lang="it-IT" b="0" dirty="0">
                  <a:effectLst/>
                  <a:latin typeface="Times New Roman" panose="02020603050405020304" pitchFamily="18" charset="0"/>
                </a:endParaRPr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Il ground-set che coincide con l’insieme degli archi del grafo:</a:t>
                </a:r>
              </a:p>
              <a:p>
                <a:pPr marL="0" indent="0" algn="ctr">
                  <a:buClrTx/>
                  <a:buNone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𝐵=𝐸</a:t>
                </a:r>
              </a:p>
              <a:p>
                <a:pPr marL="0" indent="0" algn="ctr">
                  <a:buClrTx/>
                  <a:buNone/>
                </a:pPr>
                <a:endParaRPr lang="it-IT" b="0" dirty="0">
                  <a:effectLst/>
                  <a:latin typeface="Times New Roman" panose="02020603050405020304" pitchFamily="18" charset="0"/>
                </a:endParaRPr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Il subset-system, costituito da tutti i sottoinsiemi di B che compongono un circuito Hamiltoniano:</a:t>
                </a:r>
              </a:p>
              <a:p>
                <a:pPr marL="0" indent="0" algn="ctr">
                  <a:buClrTx/>
                  <a:buNone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∑={𝐻</a:t>
                </a:r>
                <a:r>
                  <a:rPr lang="it-IT" b="0" baseline="-25000" dirty="0">
                    <a:effectLst/>
                    <a:latin typeface="Times New Roman" panose="02020603050405020304" pitchFamily="18" charset="0"/>
                  </a:rPr>
                  <a:t>0</a:t>
                </a: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,𝐻</a:t>
                </a:r>
                <a:r>
                  <a:rPr lang="it-IT" b="0" baseline="-25000" dirty="0">
                    <a:effectLst/>
                    <a:latin typeface="Times New Roman" panose="02020603050405020304" pitchFamily="18" charset="0"/>
                  </a:rPr>
                  <a:t>1</a:t>
                </a: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,…,𝐻</a:t>
                </a:r>
                <a:r>
                  <a:rPr lang="it-IT" b="0" baseline="-25000" dirty="0">
                    <a:effectLst/>
                    <a:latin typeface="Times New Roman" panose="02020603050405020304" pitchFamily="18" charset="0"/>
                  </a:rPr>
                  <a:t>𝑚</a:t>
                </a: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}</a:t>
                </a:r>
              </a:p>
              <a:p>
                <a:pPr marL="0" indent="0" algn="ctr">
                  <a:buClrTx/>
                  <a:buNone/>
                </a:pPr>
                <a:endParaRPr lang="it-IT" b="0" dirty="0">
                  <a:effectLst/>
                  <a:latin typeface="Times New Roman" panose="02020603050405020304" pitchFamily="18" charset="0"/>
                </a:endParaRPr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La funzione obiettivo è:           </a:t>
                </a:r>
              </a:p>
              <a:p>
                <a:pPr marL="0" indent="0" algn="ctr">
                  <a:buClrTx/>
                  <a:buNone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𝑚𝑖𝑛 𝑤(𝐻)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it-IT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7"/>
                          </m:rPr>
                          <a:rPr lang="it-IT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 </m:t>
                        </m:r>
                        <m:r>
                          <a:rPr lang="it-IT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it-IT" sz="1400" b="0" dirty="0">
                  <a:effectLst/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Segnaposto contenuto 18">
                <a:extLst>
                  <a:ext uri="{FF2B5EF4-FFF2-40B4-BE49-F238E27FC236}">
                    <a16:creationId xmlns:a16="http://schemas.microsoft.com/office/drawing/2014/main" id="{5BD7BED1-1933-43DF-8F4C-B224247898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692" y="1984670"/>
                <a:ext cx="7955020" cy="4284894"/>
              </a:xfrm>
              <a:blipFill>
                <a:blip r:embed="rId2"/>
                <a:stretch>
                  <a:fillRect l="-613" t="-855" b="-57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85;p18">
            <a:extLst>
              <a:ext uri="{FF2B5EF4-FFF2-40B4-BE49-F238E27FC236}">
                <a16:creationId xmlns:a16="http://schemas.microsoft.com/office/drawing/2014/main" id="{71C3CD16-3993-4150-A3AD-03A13D6B91FB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dirty="0">
                <a:solidFill>
                  <a:srgbClr val="FF0000"/>
                </a:solidFill>
                <a:latin typeface="+mn-lt"/>
              </a:rPr>
              <a:t>Ottimizzazione Combinatoria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6A2D279-2EE4-4480-AD40-C90FFC94D719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D1F9D9AC-77B3-4100-9F21-A90AEB40CE07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8D395A0-9A77-45B6-83A2-758DB38C7F6B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Analisi temporale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E507149A-2200-457E-8AB6-72C8C19818B9}"/>
              </a:ext>
            </a:extLst>
          </p:cNvPr>
          <p:cNvCxnSpPr>
            <a:stCxn id="5" idx="3"/>
            <a:endCxn id="7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D0F7E4D6-5D80-4132-8AB0-040AB7BA864C}"/>
              </a:ext>
            </a:extLst>
          </p:cNvPr>
          <p:cNvCxnSpPr>
            <a:stCxn id="7" idx="3"/>
            <a:endCxn id="8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9601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contenuto 18">
            <a:extLst>
              <a:ext uri="{FF2B5EF4-FFF2-40B4-BE49-F238E27FC236}">
                <a16:creationId xmlns:a16="http://schemas.microsoft.com/office/drawing/2014/main" id="{5BD7BED1-1933-43DF-8F4C-B22424789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691" y="1984670"/>
            <a:ext cx="7653965" cy="2335660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Il </a:t>
            </a:r>
            <a:r>
              <a:rPr lang="it-IT" sz="1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simulated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t-IT" sz="1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annealing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è una metaeuristica di ricerca locale, basata sull’analogia tra la soluzione di problemi di ottimizzazione combinatoria e il processo di tempra di un solido.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L’algoritmo ha come obbiettivo l’esplorazione del dominio di ammissibilità puntando l’ottimo assoluto accettando soluzioni peggiorative per uscire dai punti di ottimo locale.</a:t>
            </a:r>
          </a:p>
          <a:p>
            <a:pPr marL="0" indent="0">
              <a:buNone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Google Shape;85;p18">
            <a:extLst>
              <a:ext uri="{FF2B5EF4-FFF2-40B4-BE49-F238E27FC236}">
                <a16:creationId xmlns:a16="http://schemas.microsoft.com/office/drawing/2014/main" id="{71C3CD16-3993-4150-A3AD-03A13D6B91FB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dirty="0" err="1">
                <a:solidFill>
                  <a:srgbClr val="FF0000"/>
                </a:solidFill>
                <a:latin typeface="+mn-lt"/>
              </a:rPr>
              <a:t>Simulated</a:t>
            </a:r>
            <a:r>
              <a:rPr lang="it-IT" sz="2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it-IT" sz="2800" dirty="0" err="1">
                <a:solidFill>
                  <a:srgbClr val="FF0000"/>
                </a:solidFill>
                <a:latin typeface="+mn-lt"/>
              </a:rPr>
              <a:t>annealing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524459EC-28BC-4C19-A58D-FDE191C90740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D66AA958-FFF0-4DEA-BC90-6B86B1ED9DD0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7A91E675-29ED-4180-84B2-903D41DD18ED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Analisi temporale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A5D7B5F0-69B3-4F2F-9598-1F206C2A3A2C}"/>
              </a:ext>
            </a:extLst>
          </p:cNvPr>
          <p:cNvCxnSpPr>
            <a:stCxn id="13" idx="3"/>
            <a:endCxn id="15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71D9DAE-D2B1-483F-A3C6-538F7B25A2E8}"/>
              </a:ext>
            </a:extLst>
          </p:cNvPr>
          <p:cNvCxnSpPr>
            <a:stCxn id="15" idx="3"/>
            <a:endCxn id="17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BA687D54-3DCC-4B99-9446-CB12D9F7A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436" y="4513278"/>
            <a:ext cx="3971544" cy="220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372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contenuto 18">
            <a:extLst>
              <a:ext uri="{FF2B5EF4-FFF2-40B4-BE49-F238E27FC236}">
                <a16:creationId xmlns:a16="http://schemas.microsoft.com/office/drawing/2014/main" id="{5BD7BED1-1933-43DF-8F4C-B22424789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2" y="2060170"/>
            <a:ext cx="8106970" cy="3971514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Assunzioni: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 nodi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grafo pieno e simmetrico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Rappresentazione dati: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 circuito Hamiltoniano è reso come una lista di N nodi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Ogni nodo è reso come coppia di coordinate (</a:t>
            </a:r>
            <a:r>
              <a:rPr lang="it-IT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x,y</a:t>
            </a:r>
            <a:r>
              <a:rPr lang="it-IT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Soluzione Iniziale: 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Ottenuta con un euristica </a:t>
            </a:r>
            <a:r>
              <a:rPr lang="it-IT" sz="1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greedy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 tipo </a:t>
            </a:r>
            <a:r>
              <a:rPr lang="it-IT" sz="1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nearest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t-IT" sz="1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neighbour</a:t>
            </a: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Mossa: 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 mossa scelta per generare una nuove soluzione è la mossa 2-opt </a:t>
            </a:r>
            <a:endParaRPr lang="it-IT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Scelta della distanza: 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 scelta ricade sulla distanza euclidea</a:t>
            </a:r>
            <a:endParaRPr lang="it-IT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Google Shape;85;p18">
            <a:extLst>
              <a:ext uri="{FF2B5EF4-FFF2-40B4-BE49-F238E27FC236}">
                <a16:creationId xmlns:a16="http://schemas.microsoft.com/office/drawing/2014/main" id="{71C3CD16-3993-4150-A3AD-03A13D6B91FB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dirty="0" err="1">
                <a:solidFill>
                  <a:srgbClr val="FF0000"/>
                </a:solidFill>
                <a:latin typeface="+mn-lt"/>
              </a:rPr>
              <a:t>Simulated</a:t>
            </a:r>
            <a:r>
              <a:rPr lang="it-IT" sz="2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it-IT" sz="2800" dirty="0" err="1">
                <a:solidFill>
                  <a:srgbClr val="FF0000"/>
                </a:solidFill>
                <a:latin typeface="+mn-lt"/>
              </a:rPr>
              <a:t>annealing</a:t>
            </a:r>
            <a:r>
              <a:rPr lang="it-IT" sz="2800" dirty="0">
                <a:solidFill>
                  <a:srgbClr val="FF0000"/>
                </a:solidFill>
                <a:latin typeface="+mn-lt"/>
              </a:rPr>
              <a:t> for TSP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B4199CE-933C-4F80-B9E0-C5BA16A01952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C1E550B0-3E81-45C0-943B-67DA0944BAF3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ACFC4385-D0D5-40AF-B08A-89954C76DA66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Analisi temporale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BCCE514E-4844-48FC-8BEC-338F8632D513}"/>
              </a:ext>
            </a:extLst>
          </p:cNvPr>
          <p:cNvCxnSpPr>
            <a:stCxn id="12" idx="3"/>
            <a:endCxn id="14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98453E8F-C36E-4582-8314-650113DDE563}"/>
              </a:ext>
            </a:extLst>
          </p:cNvPr>
          <p:cNvCxnSpPr>
            <a:stCxn id="14" idx="3"/>
            <a:endCxn id="15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04949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contenuto 18">
            <a:extLst>
              <a:ext uri="{FF2B5EF4-FFF2-40B4-BE49-F238E27FC236}">
                <a16:creationId xmlns:a16="http://schemas.microsoft.com/office/drawing/2014/main" id="{5BD7BED1-1933-43DF-8F4C-B22424789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423" y="1984667"/>
            <a:ext cx="3924742" cy="3933089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Passaggio parametri di input, temperatura iniziale, temperatura finale, alpha, iterazioni alla stessa temperatura, nodi e coordinate.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Calcolo soluzione iniziale con euristica </a:t>
            </a:r>
            <a:r>
              <a:rPr lang="it-IT" sz="1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greedy</a:t>
            </a: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Ciclo </a:t>
            </a:r>
            <a:r>
              <a:rPr lang="it-IT" sz="1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while</a:t>
            </a:r>
            <a:r>
              <a:rPr lang="it-IT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con condizione d’uscita il raggiungimento della temperatura finale: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sz="11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Applicazione mossa 2-opt per nuova soluzione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sz="11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Valutazione probabilistica di accettazioni o rifiuto di una soluzione se peggiorativa, accettazione con probabilità 1 se migliorativa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sz="11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Aggiornamento temperatura con una funzione di decrescita lineare a tratti</a:t>
            </a:r>
          </a:p>
          <a:p>
            <a:pPr marL="0" indent="0">
              <a:buClrTx/>
              <a:buNone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Ottenimento del miglior ciclo hamiltoniano secondo l’euristica </a:t>
            </a:r>
            <a:r>
              <a:rPr lang="it-IT" sz="1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simulated</a:t>
            </a:r>
            <a:r>
              <a:rPr lang="it-IT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t-IT" sz="1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annealing</a:t>
            </a: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 indent="0">
              <a:buClrTx/>
              <a:buNone/>
            </a:pPr>
            <a:endParaRPr lang="it-IT" b="0" dirty="0">
              <a:effectLst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6" name="Google Shape;85;p18">
            <a:extLst>
              <a:ext uri="{FF2B5EF4-FFF2-40B4-BE49-F238E27FC236}">
                <a16:creationId xmlns:a16="http://schemas.microsoft.com/office/drawing/2014/main" id="{71C3CD16-3993-4150-A3AD-03A13D6B91FB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kern="0" dirty="0">
                <a:solidFill>
                  <a:srgbClr val="FF0000"/>
                </a:solidFill>
                <a:latin typeface="+mn-lt"/>
              </a:rPr>
              <a:t>Flowchart generale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A4F02DB-DC0D-4E89-9D5B-F01B2C6072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28" t="3842" r="25369" b="6033"/>
          <a:stretch/>
        </p:blipFill>
        <p:spPr>
          <a:xfrm>
            <a:off x="4658152" y="1984668"/>
            <a:ext cx="4174148" cy="393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356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C1F645FF-7A59-6B40-9313-A2CB585D31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857" y="2943377"/>
            <a:ext cx="8151343" cy="2936562"/>
          </a:xfrm>
          <a:prstGeom prst="rect">
            <a:avLst/>
          </a:prstGeom>
        </p:spPr>
      </p:pic>
      <p:sp>
        <p:nvSpPr>
          <p:cNvPr id="5" name="Google Shape;85;p18">
            <a:extLst>
              <a:ext uri="{FF2B5EF4-FFF2-40B4-BE49-F238E27FC236}">
                <a16:creationId xmlns:a16="http://schemas.microsoft.com/office/drawing/2014/main" id="{1285D746-A8A7-4DC2-969B-31D53E62CBB0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kern="0" dirty="0">
                <a:solidFill>
                  <a:srgbClr val="FF0000"/>
                </a:solidFill>
                <a:latin typeface="+mn-lt"/>
              </a:rPr>
              <a:t>Implementazione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F7F4455-AD9A-4174-B64F-C22C3D37FCD9}"/>
              </a:ext>
            </a:extLst>
          </p:cNvPr>
          <p:cNvSpPr txBox="1"/>
          <p:nvPr/>
        </p:nvSpPr>
        <p:spPr>
          <a:xfrm>
            <a:off x="306857" y="2106592"/>
            <a:ext cx="7725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Per definire l’istanza del problema abbiamo utilizzato una classe chiamata TSP e programmata in </a:t>
            </a:r>
            <a:r>
              <a:rPr lang="it-IT" sz="1600" b="0" dirty="0" err="1"/>
              <a:t>python</a:t>
            </a:r>
            <a:r>
              <a:rPr lang="it-IT" sz="16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6710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AE16EA07-A0EE-2D43-84EF-1EF9398D8B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4078511"/>
            <a:ext cx="7772400" cy="113071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82BD646-3119-8D44-A521-7F361DE85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5391153"/>
            <a:ext cx="5750170" cy="7225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05DD0FC3-3464-3D40-A3BF-2AA24F7CAB6B}"/>
                  </a:ext>
                </a:extLst>
              </p:cNvPr>
              <p:cNvSpPr txBox="1"/>
              <p:nvPr/>
            </p:nvSpPr>
            <p:spPr>
              <a:xfrm>
                <a:off x="685800" y="3009583"/>
                <a:ext cx="2143407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)∈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05DD0FC3-3464-3D40-A3BF-2AA24F7CA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009583"/>
                <a:ext cx="2143407" cy="8002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7A9226F1-49AB-49C2-AA63-48047FBA99CF}"/>
                  </a:ext>
                </a:extLst>
              </p:cNvPr>
              <p:cNvSpPr txBox="1"/>
              <p:nvPr/>
            </p:nvSpPr>
            <p:spPr>
              <a:xfrm>
                <a:off x="4475093" y="3246122"/>
                <a:ext cx="3187347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g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+(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7A9226F1-49AB-49C2-AA63-48047FBA9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093" y="3246122"/>
                <a:ext cx="3187347" cy="5636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Google Shape;85;p18">
            <a:extLst>
              <a:ext uri="{FF2B5EF4-FFF2-40B4-BE49-F238E27FC236}">
                <a16:creationId xmlns:a16="http://schemas.microsoft.com/office/drawing/2014/main" id="{0B5322A1-4E5B-4312-967E-D60C0D5DBD7B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kern="0" dirty="0">
                <a:solidFill>
                  <a:srgbClr val="FF0000"/>
                </a:solidFill>
                <a:latin typeface="+mn-lt"/>
              </a:rPr>
              <a:t>Funzione obiettivo e distanza euclidea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B651477-8EBD-41D9-9468-DC10CF59F1EE}"/>
              </a:ext>
            </a:extLst>
          </p:cNvPr>
          <p:cNvSpPr txBox="1"/>
          <p:nvPr/>
        </p:nvSpPr>
        <p:spPr>
          <a:xfrm>
            <a:off x="567159" y="2111031"/>
            <a:ext cx="7546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Di seguito sono riportate la funzione obiettivo e la formula della distanza euclidea con le rispettive impetrazioni in </a:t>
            </a:r>
            <a:r>
              <a:rPr lang="it-IT" sz="1600" b="0" dirty="0" err="1"/>
              <a:t>python</a:t>
            </a:r>
            <a:r>
              <a:rPr lang="it-IT" sz="16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171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5F456B0-4A92-9145-A2EF-75D57FE4D0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699" y="3145909"/>
            <a:ext cx="5803900" cy="2209800"/>
          </a:xfrm>
          <a:prstGeom prst="rect">
            <a:avLst/>
          </a:prstGeom>
        </p:spPr>
      </p:pic>
      <p:sp>
        <p:nvSpPr>
          <p:cNvPr id="4" name="Google Shape;85;p18">
            <a:extLst>
              <a:ext uri="{FF2B5EF4-FFF2-40B4-BE49-F238E27FC236}">
                <a16:creationId xmlns:a16="http://schemas.microsoft.com/office/drawing/2014/main" id="{225D43D8-53E6-42CB-9933-3C1F6A1FB543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kern="0" dirty="0" err="1">
                <a:solidFill>
                  <a:srgbClr val="FF0000"/>
                </a:solidFill>
                <a:latin typeface="+mn-lt"/>
              </a:rPr>
              <a:t>Simulated</a:t>
            </a:r>
            <a:r>
              <a:rPr lang="it-IT" sz="2800" kern="0" dirty="0">
                <a:solidFill>
                  <a:srgbClr val="FF0000"/>
                </a:solidFill>
                <a:latin typeface="+mn-lt"/>
              </a:rPr>
              <a:t> </a:t>
            </a:r>
            <a:r>
              <a:rPr lang="it-IT" sz="2800" kern="0" dirty="0" err="1">
                <a:solidFill>
                  <a:srgbClr val="FF0000"/>
                </a:solidFill>
                <a:latin typeface="+mn-lt"/>
              </a:rPr>
              <a:t>annealing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A207991-2380-45CA-AA7C-DE4A2B6B149E}"/>
              </a:ext>
            </a:extLst>
          </p:cNvPr>
          <p:cNvSpPr txBox="1"/>
          <p:nvPr/>
        </p:nvSpPr>
        <p:spPr>
          <a:xfrm>
            <a:off x="311699" y="2268638"/>
            <a:ext cx="7860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Di seguito è riportata la funzione </a:t>
            </a:r>
            <a:r>
              <a:rPr lang="it-IT" sz="1600" b="0" dirty="0" err="1"/>
              <a:t>simulated</a:t>
            </a:r>
            <a:r>
              <a:rPr lang="it-IT" sz="1600" b="0" dirty="0"/>
              <a:t> </a:t>
            </a:r>
            <a:r>
              <a:rPr lang="it-IT" sz="1600" b="0" dirty="0" err="1"/>
              <a:t>annealing</a:t>
            </a:r>
            <a:r>
              <a:rPr lang="it-IT" sz="1600" b="0" dirty="0"/>
              <a:t>, programmata in </a:t>
            </a:r>
            <a:r>
              <a:rPr lang="it-IT" sz="1600" b="0" dirty="0" err="1"/>
              <a:t>python</a:t>
            </a:r>
            <a:r>
              <a:rPr lang="it-IT" sz="1600" b="0" dirty="0"/>
              <a:t>.</a:t>
            </a:r>
          </a:p>
        </p:txBody>
      </p:sp>
      <p:pic>
        <p:nvPicPr>
          <p:cNvPr id="6" name="Segnaposto contenuto 3">
            <a:extLst>
              <a:ext uri="{FF2B5EF4-FFF2-40B4-BE49-F238E27FC236}">
                <a16:creationId xmlns:a16="http://schemas.microsoft.com/office/drawing/2014/main" id="{C9EF4989-3D99-449E-B5B9-71E477FEA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96265" y="4855704"/>
            <a:ext cx="3336550" cy="1602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9685316"/>
      </p:ext>
    </p:extLst>
  </p:cSld>
  <p:clrMapOvr>
    <a:masterClrMapping/>
  </p:clrMapOvr>
</p:sld>
</file>

<file path=ppt/theme/theme1.xml><?xml version="1.0" encoding="utf-8"?>
<a:theme xmlns:a="http://schemas.openxmlformats.org/drawingml/2006/main" name="bludiags.ppt - Blue Diagonals">
  <a:themeElements>
    <a:clrScheme name="">
      <a:dk1>
        <a:srgbClr val="081D58"/>
      </a:dk1>
      <a:lt1>
        <a:srgbClr val="FFFFFF"/>
      </a:lt1>
      <a:dk2>
        <a:srgbClr val="3365FB"/>
      </a:dk2>
      <a:lt2>
        <a:srgbClr val="FAFD00"/>
      </a:lt2>
      <a:accent1>
        <a:srgbClr val="F57B49"/>
      </a:accent1>
      <a:accent2>
        <a:srgbClr val="F95AB7"/>
      </a:accent2>
      <a:accent3>
        <a:srgbClr val="ADB8FD"/>
      </a:accent3>
      <a:accent4>
        <a:srgbClr val="DADADA"/>
      </a:accent4>
      <a:accent5>
        <a:srgbClr val="F9BFB1"/>
      </a:accent5>
      <a:accent6>
        <a:srgbClr val="E251A6"/>
      </a:accent6>
      <a:hlink>
        <a:srgbClr val="FC0128"/>
      </a:hlink>
      <a:folHlink>
        <a:srgbClr val="618FFD"/>
      </a:folHlink>
    </a:clrScheme>
    <a:fontScheme name="bludiags.ppt - Blue Diagonals">
      <a:majorFont>
        <a:latin typeface="Book Antiqu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elvetica" pitchFamily="34" charset="0"/>
          </a:defRPr>
        </a:defPPr>
      </a:lstStyle>
    </a:lnDef>
  </a:objectDefaults>
  <a:extraClrSchemeLst>
    <a:extraClrScheme>
      <a:clrScheme name="bludiags.ppt - Blue Diagonals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diags.ppt - Blue Diagonal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diags.ppt - Blue Diagonals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diags.ppt - Blue Diagonals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diags.ppt - Blue Diagonals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diags.ppt - Blue Diagonals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diags.ppt - Blue Diagonals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18</Pages>
  <Words>1256</Words>
  <Application>Microsoft Office PowerPoint</Application>
  <PresentationFormat>Presentazione su schermo (4:3)</PresentationFormat>
  <Paragraphs>299</Paragraphs>
  <Slides>22</Slides>
  <Notes>1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32" baseType="lpstr">
      <vt:lpstr>Arial</vt:lpstr>
      <vt:lpstr>Book Antiqua</vt:lpstr>
      <vt:lpstr>Calibri</vt:lpstr>
      <vt:lpstr>Cambria Math</vt:lpstr>
      <vt:lpstr>Helvetica</vt:lpstr>
      <vt:lpstr>Monotype Sorts</vt:lpstr>
      <vt:lpstr>Segoe UI</vt:lpstr>
      <vt:lpstr>Times New Roman</vt:lpstr>
      <vt:lpstr>bludiags.ppt - Blue Diagonals</vt:lpstr>
      <vt:lpstr>Image</vt:lpstr>
      <vt:lpstr>Simulated Annealing for Traveling Salesman Problem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Euristica Greedy Nearest Neighbour</vt:lpstr>
      <vt:lpstr>Euristica Greedy Nearest Neighbour</vt:lpstr>
      <vt:lpstr>Euristica Greedy Nearest Neighbour</vt:lpstr>
      <vt:lpstr>Euristica Greedy Nearest Neighbour</vt:lpstr>
      <vt:lpstr>Euristica Greedy Nearest Neighbour</vt:lpstr>
      <vt:lpstr>Mossa 2-opt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2013-11-20T15:49:25Z</dcterms:created>
  <dcterms:modified xsi:type="dcterms:W3CDTF">2021-06-03T15:48:35Z</dcterms:modified>
</cp:coreProperties>
</file>