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8" r:id="rId23"/>
    <p:sldId id="719" r:id="rId24"/>
    <p:sldId id="716" r:id="rId25"/>
    <p:sldId id="717" r:id="rId26"/>
    <p:sldId id="714" r:id="rId27"/>
    <p:sldId id="720" r:id="rId28"/>
    <p:sldId id="713" r:id="rId29"/>
    <p:sldId id="721" r:id="rId30"/>
    <p:sldId id="722" r:id="rId31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5728" autoAdjust="0"/>
  </p:normalViewPr>
  <p:slideViewPr>
    <p:cSldViewPr snapToGrid="0">
      <p:cViewPr varScale="1">
        <p:scale>
          <a:sx n="109" d="100"/>
          <a:sy n="109" d="100"/>
        </p:scale>
        <p:origin x="1656" y="108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0" imgW="2144821" imgH="1268683" progId="Photoshop.Image.7">
                  <p:embed/>
                </p:oleObj>
              </mc:Choice>
              <mc:Fallback>
                <p:oleObj name="Image" r:id="rId10" imgW="2144821" imgH="1268683" progId="Photoshop.Image.7">
                  <p:embed/>
                  <p:pic>
                    <p:nvPicPr>
                      <p:cNvPr id="1028" name="Object 14">
                        <a:extLst>
                          <a:ext uri="{FF2B5EF4-FFF2-40B4-BE49-F238E27FC236}">
                            <a16:creationId xmlns:a16="http://schemas.microsoft.com/office/drawing/2014/main" id="{A33826D0-4966-4D45-9FD7-794AC2F0A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zib.de/pub/mp-testdata/tsp/tsplib/tspli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A63F7A-0F29-4EE5-9B82-38EAE70F932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952EFED-4D0F-4DB7-8586-B1B3DCE159B8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6344A73-EBD9-4ACA-AFD9-811EA6DEECBA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4854D20-F865-4E95-B38C-4FB422DEDF6F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49C9A87-4E12-49D6-9B2D-B529E175DA9D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CA082AC-8039-43B0-8091-11C1FBDCC52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E9499F0-A2CA-4749-85DC-11ABF5B8CCA1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C16B3795-5C81-4C16-B07D-B67A925195F5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3E9EB46-F628-44E4-AFC3-812C7185872D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EDA2797-0862-43BD-9CB4-11CF9F434BE8}"/>
              </a:ext>
            </a:extLst>
          </p:cNvPr>
          <p:cNvCxnSpPr>
            <a:stCxn id="20" idx="3"/>
            <a:endCxn id="21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82BEECE0-A07B-4EE0-9A0F-0E4C958CA22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50B8E5B-D2BC-4D60-B112-00AFCE3A0E2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4DCCBDB-E348-4DD7-9303-BE87F40FCA6E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D8ABE3D-3466-42A9-AE26-E4A530ED85A7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2BE62F4-CD4D-420F-851D-E5F5AFADA8D0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ciclo hamiltoniano di riferimento è ottenuto pulendo gli archi inesplorati: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AB1AAFD-BA3D-4026-9094-4908DC10902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13661A8-FF93-48AB-8D60-08DAF362B97D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1488ECD-B93A-4DCF-8B01-B9A6FBB98A85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E2E924C-385E-46FC-92B4-AC6E574CCACA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BC1DC2A-98DB-4F41-AEBE-28D9DD15E364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python per l’esecuzione dell’euristica greedy: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438A3F2-146E-4232-82D8-66D56F0531D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4709B79-4540-46E0-99DE-52E93BA399E5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F809ECB-DCD7-4DF8-B5ED-B7842ADA44FE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7C36050-3831-42F5-81DF-30CCAB4B8D90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82EF933-12C6-43FB-9DCA-705D0C9065D0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(1,3) e (2,0);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(3,0) e (1,2).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4, 2, 0]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2, 4, 3, 0]</a:t>
            </a:r>
          </a:p>
          <a:p>
            <a:r>
              <a:rPr lang="it-IT" sz="1600" b="0" dirty="0"/>
              <a:t>Object = 19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E381AA0-302F-1742-BC6A-3DD00732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538" y="4490349"/>
            <a:ext cx="1941850" cy="18302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FD03E5A-5145-3C44-B830-94252A7D5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514" y="4475985"/>
            <a:ext cx="1941850" cy="183024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CC7CF1-A990-004F-9BBE-062EF9A81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592" y="4475984"/>
            <a:ext cx="1941851" cy="1830250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5AFEF74A-D4CC-4FB4-B286-B1631BEFA624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847C6A3-551B-409F-97B5-87133457D06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87E3998-2249-4D0B-81DD-406C33C5E0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A734318-24A1-44BB-A767-46A19C49B8C4}"/>
              </a:ext>
            </a:extLst>
          </p:cNvPr>
          <p:cNvCxnSpPr>
            <a:stCxn id="23" idx="3"/>
            <a:endCxn id="2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A262FC8-634B-453D-B10C-1DD998D0D77B}"/>
              </a:ext>
            </a:extLst>
          </p:cNvPr>
          <p:cNvCxnSpPr>
            <a:stCxn id="24" idx="3"/>
            <a:endCxn id="2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python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3BBE07-BE22-1642-BFB6-F1833694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54" y="2924355"/>
            <a:ext cx="6741428" cy="258296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B6CE81E1-5DD7-4FF3-8B98-9C790BFCCFDE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1EA801E-12EB-4727-AFA0-14009D12091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61A9A23-628E-4EA8-B6F7-243636E5F140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CA07EE6-1EEE-4E22-9B82-11BE3910F711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F2BDEE8-96ED-4C0B-9D96-1B7BE11D85F1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python per implementare la probabilità di accettazione di una soluzione candidata.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4537D6-D64E-4960-982D-682F3118F9C8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14BDC62-D641-44D6-8C16-9BC4AA1D11E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2CFABFE-8E54-4FD6-A273-3978E5D6F2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11C8B01-4DF0-47C3-A46D-5672BD9F3347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91E286-13DF-4638-8641-10A0575CDE85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istanza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  <p:sp>
        <p:nvSpPr>
          <p:cNvPr id="14" name="Rettangolo 13">
            <a:extLst>
              <a:ext uri="{FF2B5EF4-FFF2-40B4-BE49-F238E27FC236}">
                <a16:creationId xmlns:a16="http://schemas.microsoft.com/office/drawing/2014/main" id="{3843B1FE-19DA-4F8A-8FF3-863B5A6FFC4D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F643E50-7C12-4010-A93E-31E34454C2E8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FD32EF8-29B4-4FE9-B92B-A7D4863F0260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D059313-2CDF-49EF-8CC1-8C3FC7524442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F43543-FFB1-4AE3-9FF2-BC6D6FE435E6}"/>
              </a:ext>
            </a:extLst>
          </p:cNvPr>
          <p:cNvCxnSpPr>
            <a:stCxn id="15" idx="3"/>
            <a:endCxn id="16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4C0031F8-921E-47DE-8CE1-3A9FA891AB9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F5FB1AF-96D4-4753-802A-8C7525789B9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2769169-071A-4C19-8F69-155C8AD6286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D359722-3A16-44B1-9AA4-D6EE3BB63B6D}"/>
              </a:ext>
            </a:extLst>
          </p:cNvPr>
          <p:cNvCxnSpPr>
            <a:stCxn id="4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A50D137-297F-45DD-85C9-637DFDCC86DE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737A982-9834-49F5-8962-C76E5FCCF25E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3301832-41AE-4B33-AE29-4AB41056D87B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82627E-1FE1-47D4-90DD-24DB951A2627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DFB78CD-E4ED-4CCA-93AD-BAE484D9FDCB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D3C77F9-9353-4FF4-B9BF-96F375AA8392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5927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  <p:sp>
        <p:nvSpPr>
          <p:cNvPr id="13" name="Rettangolo 12">
            <a:extLst>
              <a:ext uri="{FF2B5EF4-FFF2-40B4-BE49-F238E27FC236}">
                <a16:creationId xmlns:a16="http://schemas.microsoft.com/office/drawing/2014/main" id="{3883BC0D-0466-4C0A-80F2-F9A875EE48A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0111EA4-9207-4C51-9FC3-60528D01114F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F3EADFD-9479-4E80-A3C5-5050A67A6EF5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0AEC5EE-2BCC-4C4D-A81D-146FD43DA076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BDD123A-229A-4A95-8881-1824CD878658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alterando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/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6B413287-1D0B-4C4E-AFF3-C81F03DC7927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57F2153-886E-4A74-B2A3-F2BB2739F2BB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D2B8058-C1CA-4469-90D4-272633975B1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1831259-B735-4A92-A0EE-555379CC64A7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F964201-AEB6-4A69-80C5-141D479F3BD5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F033619-9903-4BAF-B0A7-701BAB81E2C2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7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/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017B783-7D64-4386-8288-AE3736FBA7C8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0B1A6D1-FF09-47C3-8910-D055CB0586CB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87CE634-8135-4C57-873E-CDDE24013BAC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C68026D-E2F5-4B7B-B9E7-1E83259B8170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2994B38-FE01-44D4-B0E4-050B1EBE01FE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324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280 nodi, testando separatamente i parametri di temperatura, il dato alpha ed il dato L. Di seguito è riportata la media su 30 esecuzioni variando il parametro di alpha, analogamente si è eseguito per gli altri parametri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A67E8F7-D339-4555-83AF-3238D0CA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7740"/>
              </p:ext>
            </p:extLst>
          </p:nvPr>
        </p:nvGraphicFramePr>
        <p:xfrm>
          <a:off x="887046" y="3249645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447357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659760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903522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214932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00158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7449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029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73972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937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3489,111878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323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191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3515,713876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97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10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3220,091494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914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3273,33108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3344,41613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598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3113,114577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3185,188319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3183,347413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6402"/>
                  </a:ext>
                </a:extLst>
              </a:tr>
            </a:tbl>
          </a:graphicData>
        </a:graphic>
      </p:graphicFrame>
      <p:sp>
        <p:nvSpPr>
          <p:cNvPr id="12" name="Rettangolo 11">
            <a:extLst>
              <a:ext uri="{FF2B5EF4-FFF2-40B4-BE49-F238E27FC236}">
                <a16:creationId xmlns:a16="http://schemas.microsoft.com/office/drawing/2014/main" id="{5C187F86-18F1-4BF0-B529-5EF55C24279E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F949783-7EEC-4444-9925-22DDD5D6449D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E6244E6-B1BA-4FB1-9CCE-3893B01267E1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356DA97-FCFD-4A97-8E17-603B1002D8F0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628E7E7-3B4D-4680-BDE1-9C4446E369C8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45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649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2992,65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16,04 %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79FC1B7-2D82-4EAA-930F-96C311A79DCE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920E05B-0099-46C8-9398-001DE91BC383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B338CD5-14C8-45C0-8368-5C09FE0EC26A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6BC800F-4F34-46CB-9490-242F883ED822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284F230-24B9-48B1-A000-20497486BDC8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DA8F414-2906-4663-8D86-EB7D51B7413B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917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BC38ED-6CD3-42F1-8752-CD395EBD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71571"/>
              </p:ext>
            </p:extLst>
          </p:nvPr>
        </p:nvGraphicFramePr>
        <p:xfrm>
          <a:off x="887046" y="3229440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42728131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127209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4925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66273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27358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55916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970212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2904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vm1084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290482,188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194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283755,5193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83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300006,7936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25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300703,5739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66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305527,258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299418,135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64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299405,415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30255668,19%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89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307182,5967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842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299996,7003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33892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83D6E0-A06A-4DA0-9035-F8868AD2B046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05FE8-DC8D-42DE-817B-AB0AD8340EBD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1084 nodi, testando separatamente i parametri di temperatura, il dato alpha ed il dato L. Di seguito è riportata la media su 30 esecuzioni variando il parametro di temperatura, analogamente si è eseguito per gli altri parametri.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423DAE8-7D7D-434A-A8B6-FD44331ADECB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785D4AB-22FB-4688-BB6F-4697639A30BF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BDC3734-DBC4-4616-860C-980263701C0C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17C4999-DA23-44F3-A97C-709DAB46D319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994E74F-FC6A-43ED-86BE-F0D80DF50331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650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22027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281384,52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239297</a:t>
                      </a:r>
                      <a:endParaRPr lang="it-IT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17,58 %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8F535E4-1C07-4E36-9EDF-62525767740D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65933D3-0BDA-43D1-B1F4-31334C23B0F6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47537C4-A863-4ECC-A268-0705F43340F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B390DC2-12F4-4939-ACF9-D10C6BC4384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15EC0B3-69A8-4897-B27D-229415B5EA6D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97F9D44-98D6-4F7E-BC45-75C7C7720764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5233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52689"/>
              </p:ext>
            </p:extLst>
          </p:nvPr>
        </p:nvGraphicFramePr>
        <p:xfrm>
          <a:off x="2749021" y="3429000"/>
          <a:ext cx="3642047" cy="196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 grandi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673225,9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554070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19947008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23021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26,44%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C154286-A871-46FC-BB34-875CC2482260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istanze rl5934 e usa13509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B44118-A5C1-4874-BF45-417F3B6A7120}"/>
              </a:ext>
            </a:extLst>
          </p:cNvPr>
          <p:cNvSpPr txBox="1"/>
          <p:nvPr/>
        </p:nvSpPr>
        <p:spPr>
          <a:xfrm>
            <a:off x="455246" y="216978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dirty="0"/>
              <a:t>Abbiamo infine testato l’algoritmo su due istanze una con cardinalità 5934 e l’altra con cardinalità 13509, ottenendo i risultati riportati in tabella.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AD8878E-EB8B-42DD-AD07-1F7A438C4FC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B966000-CAF5-431C-BBF6-E1B965440D9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D42F58A-809D-4EF8-9454-F9FE1F7CEB6C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8E004E3-3C8E-44F8-B91B-AED92D5E5D3D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F031C54-9908-42DC-8DF2-D61DFB7CF047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91E1067-D36B-4B91-AD0A-0CB53B68CAB4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confronto </a:t>
            </a:r>
            <a:r>
              <a:rPr lang="it-IT" kern="0" dirty="0" err="1">
                <a:solidFill>
                  <a:srgbClr val="FF0000"/>
                </a:solidFill>
              </a:rPr>
              <a:t>Gurobi</a:t>
            </a:r>
            <a:r>
              <a:rPr lang="it-IT" kern="0" dirty="0">
                <a:solidFill>
                  <a:srgbClr val="FF0000"/>
                </a:solidFill>
              </a:rPr>
              <a:t> vs </a:t>
            </a:r>
            <a:r>
              <a:rPr lang="it-IT" kern="0" dirty="0" err="1">
                <a:solidFill>
                  <a:srgbClr val="FF0000"/>
                </a:solidFill>
              </a:rPr>
              <a:t>Simulated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Annealing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42502D-48D8-4DD1-92FD-B41A8107FF59}"/>
              </a:ext>
            </a:extLst>
          </p:cNvPr>
          <p:cNvSpPr txBox="1"/>
          <p:nvPr/>
        </p:nvSpPr>
        <p:spPr>
          <a:xfrm>
            <a:off x="455246" y="200496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Abbiamo risolto l’istanza burma14 con 14 nodi sia con Gurobi che con l’euristica Simulated Annealing, di seguito i risultati </a:t>
            </a:r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075AD8EB-FC8F-483D-8B3F-D3CB0D10A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80522"/>
              </p:ext>
            </p:extLst>
          </p:nvPr>
        </p:nvGraphicFramePr>
        <p:xfrm>
          <a:off x="2749022" y="5345973"/>
          <a:ext cx="3642047" cy="100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Gurobi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Euristica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271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Ciclo hamiltoniano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[0, 9, 8, 10, 7, 12, 6, 11, 5, 4, 3, 2, 13, 1]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[8, 10, 7, 12, 6, 11, 5, 4, 3, 2, 13, 1, 0, 9]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249464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00E123A-F2AF-48B4-8417-C56450E4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419242"/>
            <a:ext cx="3783436" cy="28375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AA10B7D-2D83-4E5F-8726-FFE0211A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" y="2525283"/>
            <a:ext cx="3642048" cy="27315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DB8BC6-44FA-46D5-B63E-0C4AB8B317E1}"/>
              </a:ext>
            </a:extLst>
          </p:cNvPr>
          <p:cNvSpPr txBox="1"/>
          <p:nvPr/>
        </p:nvSpPr>
        <p:spPr>
          <a:xfrm>
            <a:off x="1798261" y="2589744"/>
            <a:ext cx="81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Gurobi</a:t>
            </a:r>
            <a:endParaRPr lang="it-IT" b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9FFCE1-4F0D-46D5-8335-4DCDF68D9EA4}"/>
              </a:ext>
            </a:extLst>
          </p:cNvPr>
          <p:cNvSpPr txBox="1"/>
          <p:nvPr/>
        </p:nvSpPr>
        <p:spPr>
          <a:xfrm>
            <a:off x="5766699" y="2490408"/>
            <a:ext cx="204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endParaRPr lang="it-IT" b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F42FB29-7749-420C-B15E-BA37B78AA42C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F804C41-EF9E-4E10-825E-4675740B742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C354D75-525C-488F-9513-DDD9AE21D858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CFF50DD2-BDDF-41B4-957F-136606A250A7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4259197-11DD-4208-A0F8-B0A561BD5BF6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6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BB2FD4-A221-429C-A303-A03D90A4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1304488"/>
          </a:xfrm>
        </p:spPr>
        <p:txBody>
          <a:bodyPr/>
          <a:lstStyle/>
          <a:p>
            <a:pPr marL="0" indent="0" algn="l">
              <a:buNone/>
            </a:pPr>
            <a:r>
              <a:rPr lang="it-IT" sz="1600" b="0" i="0" dirty="0">
                <a:effectLst/>
                <a:latin typeface="Helvetica" panose="020B0604020202020204" pitchFamily="34" charset="0"/>
              </a:rPr>
              <a:t>Link per istanze benchmark</a:t>
            </a:r>
          </a:p>
          <a:p>
            <a:pPr marL="0" indent="0" algn="l">
              <a:buNone/>
            </a:pPr>
            <a:endParaRPr lang="it-IT" sz="1600" b="0" i="0" dirty="0">
              <a:effectLst/>
              <a:latin typeface="Helvetica" panose="020B0604020202020204" pitchFamily="34" charset="0"/>
            </a:endParaRP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solidFill>
                  <a:srgbClr val="589DF6"/>
                </a:solidFill>
                <a:effectLst/>
                <a:latin typeface="Helvetica" panose="020B0604020202020204" pitchFamily="34" charset="0"/>
                <a:hlinkClick r:id="rId2"/>
              </a:rPr>
              <a:t>http://elib.zib.de/pub/mp-testdata/tsp/tsplib/tsplib.html</a:t>
            </a:r>
            <a:endParaRPr lang="it-IT" sz="1600" b="0" i="0" dirty="0">
              <a:solidFill>
                <a:srgbClr val="CCCCCC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F401B78-4D3C-4719-8CBF-0E9C56BD8452}"/>
              </a:ext>
            </a:extLst>
          </p:cNvPr>
          <p:cNvSpPr txBox="1">
            <a:spLocks/>
          </p:cNvSpPr>
          <p:nvPr/>
        </p:nvSpPr>
        <p:spPr>
          <a:xfrm>
            <a:off x="457200" y="1429623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27440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annealing è una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metaeuristica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migliorativa,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(x, y)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greedy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E0D4BD4-FDC3-402C-AF11-6B94A0721EEB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ADA2683-651C-4581-85CB-45E4B5397715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921A07-61C1-4316-9A33-AB9E1B63903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A5AB725-62F7-473D-86DA-BB6EC9EB62B2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D0F27AD-0225-4442-8B9B-2FCB52B3DC64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638FE00-0B70-4C74-8D6B-E12576D2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12276"/>
            <a:ext cx="7772400" cy="3062247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46132D33-C22C-430E-8251-79387096E1FF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8B4A292-57DF-4F1A-ADCB-348BD8B1609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8EC0E0E-477C-4A97-B6F7-7228E13DA220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F6E79F1-53A1-4C29-8332-69973E60CA7F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54B5E3D-FD26-4357-A8F9-8BC469A296B9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12785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12785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7F7178B-039A-48CB-8495-C0871E715BEC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D00C170-E482-43CB-89E1-6BA16835BCC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2962501-961C-4859-93C1-CCC58E76B38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AB4D8D3-6737-41D0-A793-CC95CF946F66}"/>
              </a:ext>
            </a:extLst>
          </p:cNvPr>
          <p:cNvCxnSpPr>
            <a:stCxn id="15" idx="3"/>
            <a:endCxn id="16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C109D34-12EE-4AED-8CF2-9BCC16FD6D1D}"/>
              </a:ext>
            </a:extLst>
          </p:cNvPr>
          <p:cNvCxnSpPr>
            <a:stCxn id="16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849F379-5143-4F41-BE7E-EBB5C5DDC29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09490-BEDD-4D15-8D69-DBF22471BAF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22AEA1-5EC9-4D35-8B60-0B3E2EEC5524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47CC154-ECD3-4854-941A-0F2CFDD1B854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B08B1D2-DB31-48C9-82CE-0F548CE544B2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2210</Words>
  <Application>Microsoft Office PowerPoint</Application>
  <PresentationFormat>Presentazione su schermo (4:3)</PresentationFormat>
  <Paragraphs>828</Paragraphs>
  <Slides>30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2021-06-16T16:22:31Z</dcterms:modified>
</cp:coreProperties>
</file>