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2" r:id="rId23"/>
    <p:sldId id="715" r:id="rId24"/>
    <p:sldId id="718" r:id="rId25"/>
    <p:sldId id="719" r:id="rId26"/>
    <p:sldId id="716" r:id="rId27"/>
    <p:sldId id="717" r:id="rId28"/>
    <p:sldId id="714" r:id="rId29"/>
    <p:sldId id="720" r:id="rId30"/>
    <p:sldId id="713" r:id="rId31"/>
    <p:sldId id="721" r:id="rId32"/>
    <p:sldId id="722" r:id="rId33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86408" autoAdjust="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1028" name="Object 14">
                        <a:extLst>
                          <a:ext uri="{FF2B5EF4-FFF2-40B4-BE49-F238E27FC236}">
                            <a16:creationId xmlns:a16="http://schemas.microsoft.com/office/drawing/2014/main" id="{A33826D0-4966-4D45-9FD7-794AC2F0A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zib.de/pub/mp-testdata/tsp/tsplib/tspli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</a:t>
            </a:r>
            <a:r>
              <a:rPr lang="it-IT" b="0" dirty="0" err="1"/>
              <a:t>cilco</a:t>
            </a:r>
            <a:r>
              <a:rPr lang="it-IT" b="0" dirty="0"/>
              <a:t>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</a:t>
            </a:r>
            <a:r>
              <a:rPr lang="it-IT" sz="1600" b="0" dirty="0" err="1"/>
              <a:t>python</a:t>
            </a:r>
            <a:r>
              <a:rPr lang="it-IT" sz="1600" b="0" dirty="0"/>
              <a:t> per l’esecuzione dell’euristica </a:t>
            </a:r>
            <a:r>
              <a:rPr lang="it-IT" sz="1600" b="0" dirty="0" err="1"/>
              <a:t>greedy</a:t>
            </a:r>
            <a:r>
              <a:rPr lang="it-IT" sz="16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</a:t>
            </a:r>
            <a:r>
              <a:rPr lang="it-IT" sz="1600" b="0" dirty="0" err="1">
                <a:effectLst/>
              </a:rPr>
              <a:t>python</a:t>
            </a:r>
            <a:r>
              <a:rPr lang="it-IT" sz="1600" b="0" dirty="0">
                <a:effectLst/>
              </a:rPr>
              <a:t>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</a:t>
            </a:r>
            <a:r>
              <a:rPr lang="it-IT" sz="1600" b="0" kern="0" dirty="0" err="1">
                <a:effectLst/>
              </a:rPr>
              <a:t>python</a:t>
            </a:r>
            <a:r>
              <a:rPr lang="it-IT" sz="1600" b="0" kern="0" dirty="0">
                <a:effectLst/>
              </a:rPr>
              <a:t>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</a:t>
            </a:r>
            <a:r>
              <a:rPr lang="it-IT" sz="1600" b="0" dirty="0" err="1"/>
              <a:t>instanza</a:t>
            </a:r>
            <a:r>
              <a:rPr lang="it-IT" sz="1600" b="0" dirty="0"/>
              <a:t>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testando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7910"/>
              </p:ext>
            </p:extLst>
          </p:nvPr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2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92211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55456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52 nodi, alterando separatamente i parametri di temperatura, il dato alpha ed il dato L. Di seguito è riportata la media su 30 esecuzioni variando il parametro di temperatura, analogamente si è eseguito per gli altri parametri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63A8681-C1A5-42DF-92CB-4EAD7D93D864}"/>
              </a:ext>
            </a:extLst>
          </p:cNvPr>
          <p:cNvGraphicFramePr>
            <a:graphicFrameLocks noGrp="1"/>
          </p:cNvGraphicFramePr>
          <p:nvPr/>
        </p:nvGraphicFramePr>
        <p:xfrm>
          <a:off x="1009475" y="3229440"/>
          <a:ext cx="6705600" cy="260985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701087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13797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1067339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931670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979736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706188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258677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709807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berlin52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515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7958,995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66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7985,445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805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7608,176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5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7673,176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3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7951,055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929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7904,193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957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7774,962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21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7771,310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640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7622,021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22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7777,557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7542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928865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6B413287-1D0B-4C4E-AFF3-C81F03DC7927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</p:spTree>
    <p:extLst>
      <p:ext uri="{BB962C8B-B14F-4D97-AF65-F5344CB8AC3E}">
        <p14:creationId xmlns:p14="http://schemas.microsoft.com/office/powerpoint/2010/main" val="1807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3A9BB79-A634-4AE6-AD16-89FF8E6D577A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berlin52</a:t>
            </a:r>
          </a:p>
        </p:txBody>
      </p:sp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/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</p:spTree>
    <p:extLst>
      <p:ext uri="{BB962C8B-B14F-4D97-AF65-F5344CB8AC3E}">
        <p14:creationId xmlns:p14="http://schemas.microsoft.com/office/powerpoint/2010/main" val="314324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D2FDAFC-3C55-4EC1-B66F-37591E9AC342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707F44-6B7A-4D4D-8CD9-D56A6D066CF9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280 nodi, testando separatamente i parametri di temperatura, il dato alpha ed il dato L. Di seguito è riportata la media su 30 esecuzioni variando il parametro di alpha, analogamente si è eseguito per gli altri parametri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A67E8F7-D339-4555-83AF-3238D0CA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97740"/>
              </p:ext>
            </p:extLst>
          </p:nvPr>
        </p:nvGraphicFramePr>
        <p:xfrm>
          <a:off x="887046" y="3249645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447357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659760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903522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214932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6001582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4490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029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1739729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4937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3489,111878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323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191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3515,713876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979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3129,306145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10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3220,091494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914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3273,33108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8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3344,41613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598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3113,114577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96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3185,188319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23,50%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132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3183,347413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23,43%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6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57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1649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2992,65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16,04 %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79FC1B7-2D82-4EAA-930F-96C311A79DCE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a280</a:t>
            </a:r>
          </a:p>
        </p:txBody>
      </p:sp>
    </p:spTree>
    <p:extLst>
      <p:ext uri="{BB962C8B-B14F-4D97-AF65-F5344CB8AC3E}">
        <p14:creationId xmlns:p14="http://schemas.microsoft.com/office/powerpoint/2010/main" val="195917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BC38ED-6CD3-42F1-8752-CD395EBD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605558"/>
              </p:ext>
            </p:extLst>
          </p:nvPr>
        </p:nvGraphicFramePr>
        <p:xfrm>
          <a:off x="887046" y="3229440"/>
          <a:ext cx="7366000" cy="26098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42728131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127209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49255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66273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273588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455916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970212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2904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vm1084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alpha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1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290482,188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21,39%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194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283755,5193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2835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300006,7936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21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300703,5739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25,66%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66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305527,258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27,68%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8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299418,135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6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299405,415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25,12%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64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30255668,19%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26,44%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89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307182,5967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842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10000000000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299996,7003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239297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25,37%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33892"/>
                  </a:ext>
                </a:extLst>
              </a:tr>
            </a:tbl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E483D6E0-A06A-4DA0-9035-F8868AD2B046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05FE8-DC8D-42DE-817B-AB0AD8340EBD}"/>
              </a:ext>
            </a:extLst>
          </p:cNvPr>
          <p:cNvSpPr txBox="1"/>
          <p:nvPr/>
        </p:nvSpPr>
        <p:spPr>
          <a:xfrm>
            <a:off x="578840" y="1963024"/>
            <a:ext cx="8036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Sono stati eseguiti casi di test di un istanza su 1084 nodi, testando separatamente i parametri di temperatura, il dato alpha ed il dato L. Di seguito è riportata la media su 30 esecuzioni variando il parametro di temperatura, analogamente si è eseguito per gli altri parametri.</a:t>
            </a:r>
          </a:p>
        </p:txBody>
      </p:sp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10">
            <a:extLst>
              <a:ext uri="{FF2B5EF4-FFF2-40B4-BE49-F238E27FC236}">
                <a16:creationId xmlns:a16="http://schemas.microsoft.com/office/drawing/2014/main" id="{7E5CF6E3-995D-4D5E-B1A7-6E771E45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79853"/>
              </p:ext>
            </p:extLst>
          </p:nvPr>
        </p:nvGraphicFramePr>
        <p:xfrm>
          <a:off x="2784031" y="3117926"/>
          <a:ext cx="3511066" cy="2832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alpha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0,99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Temp_iniziale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8032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Temp_finale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628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281384,52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239297</a:t>
                      </a:r>
                      <a:endParaRPr lang="it-IT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17,58 %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EC7672-0F07-44EF-8CD0-6E573CB21721}"/>
              </a:ext>
            </a:extLst>
          </p:cNvPr>
          <p:cNvSpPr txBox="1"/>
          <p:nvPr/>
        </p:nvSpPr>
        <p:spPr>
          <a:xfrm>
            <a:off x="485727" y="2076544"/>
            <a:ext cx="816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Il miglior risultato ottenuto è riportato nella seguente tabella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8F535E4-1C07-4E36-9EDF-62525767740D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istanza vm1084</a:t>
            </a:r>
          </a:p>
        </p:txBody>
      </p:sp>
    </p:spTree>
    <p:extLst>
      <p:ext uri="{BB962C8B-B14F-4D97-AF65-F5344CB8AC3E}">
        <p14:creationId xmlns:p14="http://schemas.microsoft.com/office/powerpoint/2010/main" val="82523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352689"/>
              </p:ext>
            </p:extLst>
          </p:nvPr>
        </p:nvGraphicFramePr>
        <p:xfrm>
          <a:off x="2749021" y="3429000"/>
          <a:ext cx="3642047" cy="1963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 grandi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673225,9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554070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19947008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23021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21,50%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26,44%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C154286-A871-46FC-BB34-875CC2482260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istanze rl5934 e usa13509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B44118-A5C1-4874-BF45-417F3B6A7120}"/>
              </a:ext>
            </a:extLst>
          </p:cNvPr>
          <p:cNvSpPr txBox="1"/>
          <p:nvPr/>
        </p:nvSpPr>
        <p:spPr>
          <a:xfrm>
            <a:off x="455246" y="216978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0" dirty="0"/>
              <a:t>Abbiamo infine testato l’algoritmo su due istanze una con cardinalità 5934 e l’altra con cardinalità 13509, ottenendo i risultati riportati in tabella.</a:t>
            </a:r>
          </a:p>
        </p:txBody>
      </p:sp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91E1067-D36B-4B91-AD0A-0CB53B68CAB4}"/>
              </a:ext>
            </a:extLst>
          </p:cNvPr>
          <p:cNvSpPr txBox="1">
            <a:spLocks/>
          </p:cNvSpPr>
          <p:nvPr/>
        </p:nvSpPr>
        <p:spPr>
          <a:xfrm>
            <a:off x="455246" y="1295400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confronto </a:t>
            </a:r>
            <a:r>
              <a:rPr lang="it-IT" kern="0" dirty="0" err="1">
                <a:solidFill>
                  <a:srgbClr val="FF0000"/>
                </a:solidFill>
              </a:rPr>
              <a:t>Gurobi</a:t>
            </a:r>
            <a:r>
              <a:rPr lang="it-IT" kern="0" dirty="0">
                <a:solidFill>
                  <a:srgbClr val="FF0000"/>
                </a:solidFill>
              </a:rPr>
              <a:t> vs </a:t>
            </a:r>
            <a:r>
              <a:rPr lang="it-IT" kern="0" dirty="0" err="1">
                <a:solidFill>
                  <a:srgbClr val="FF0000"/>
                </a:solidFill>
              </a:rPr>
              <a:t>Simulated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Annealing</a:t>
            </a:r>
            <a:endParaRPr lang="it-IT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42502D-48D8-4DD1-92FD-B41A8107FF59}"/>
              </a:ext>
            </a:extLst>
          </p:cNvPr>
          <p:cNvSpPr txBox="1"/>
          <p:nvPr/>
        </p:nvSpPr>
        <p:spPr>
          <a:xfrm>
            <a:off x="455246" y="200496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Abbiamo risolto l’istanza burma14 con 14 nodi sia con </a:t>
            </a:r>
            <a:r>
              <a:rPr lang="it-IT" sz="1600" b="0" dirty="0" err="1"/>
              <a:t>gurobi</a:t>
            </a:r>
            <a:r>
              <a:rPr lang="it-IT" sz="1600" b="0" dirty="0"/>
              <a:t> che con l’euristica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di seguito i risultati </a:t>
            </a:r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075AD8EB-FC8F-483D-8B3F-D3CB0D10A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580522"/>
              </p:ext>
            </p:extLst>
          </p:nvPr>
        </p:nvGraphicFramePr>
        <p:xfrm>
          <a:off x="2749022" y="5345973"/>
          <a:ext cx="3642047" cy="1007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479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961284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247544">
                <a:tc>
                  <a:txBody>
                    <a:bodyPr/>
                    <a:lstStyle/>
                    <a:p>
                      <a:pPr algn="ctr" fontAlgn="b"/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Gurobi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Euristica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2475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30.8785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271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Ciclo hamiltoniano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dirty="0"/>
                        <a:t>[0, 9, 8, 10, 7, 12, 6, 11, 5, 4, 3, 2, 13, 1]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[8, 10, 7, 12, 6, 11, 5, 4, 3, 2, 13, 1, 0, 9]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249464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400E123A-F2AF-48B4-8417-C56450E4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5" y="2419242"/>
            <a:ext cx="3783436" cy="28375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A10B7D-2D83-4E5F-8726-FFE0211A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525283"/>
            <a:ext cx="3642048" cy="273153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9DB8BC6-44FA-46D5-B63E-0C4AB8B317E1}"/>
              </a:ext>
            </a:extLst>
          </p:cNvPr>
          <p:cNvSpPr txBox="1"/>
          <p:nvPr/>
        </p:nvSpPr>
        <p:spPr>
          <a:xfrm>
            <a:off x="1798261" y="2589744"/>
            <a:ext cx="817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Gurobi</a:t>
            </a:r>
            <a:endParaRPr lang="it-IT" b="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9FFCE1-4F0D-46D5-8335-4DCDF68D9EA4}"/>
              </a:ext>
            </a:extLst>
          </p:cNvPr>
          <p:cNvSpPr txBox="1"/>
          <p:nvPr/>
        </p:nvSpPr>
        <p:spPr>
          <a:xfrm>
            <a:off x="5766699" y="2490408"/>
            <a:ext cx="2043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207966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BB2FD4-A221-429C-A303-A03D90A4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1304488"/>
          </a:xfrm>
        </p:spPr>
        <p:txBody>
          <a:bodyPr/>
          <a:lstStyle/>
          <a:p>
            <a:pPr marL="0" indent="0" algn="l">
              <a:buNone/>
            </a:pPr>
            <a:r>
              <a:rPr lang="it-IT" sz="1600" b="0" i="0" dirty="0">
                <a:effectLst/>
                <a:latin typeface="Helvetica" panose="020B0604020202020204" pitchFamily="34" charset="0"/>
              </a:rPr>
              <a:t>Link per istanze benchmark</a:t>
            </a:r>
          </a:p>
          <a:p>
            <a:pPr marL="0" indent="0" algn="l">
              <a:buNone/>
            </a:pPr>
            <a:endParaRPr lang="it-IT" sz="1600" b="0" i="0" dirty="0">
              <a:effectLst/>
              <a:latin typeface="Helvetica" panose="020B0604020202020204" pitchFamily="34" charset="0"/>
            </a:endParaRPr>
          </a:p>
          <a:p>
            <a:pPr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1600" b="0" i="0" u="none" strike="noStrike" dirty="0">
                <a:solidFill>
                  <a:srgbClr val="589DF6"/>
                </a:solidFill>
                <a:effectLst/>
                <a:latin typeface="Helvetica" panose="020B0604020202020204" pitchFamily="34" charset="0"/>
                <a:hlinkClick r:id="rId2"/>
              </a:rPr>
              <a:t>http://elib.zib.de/pub/mp-testdata/tsp/tsplib/tsplib.html</a:t>
            </a:r>
            <a:endParaRPr lang="it-IT" sz="1600" b="0" i="0" dirty="0">
              <a:solidFill>
                <a:srgbClr val="CCCCCC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F401B78-4D3C-4719-8CBF-0E9C56BD8452}"/>
              </a:ext>
            </a:extLst>
          </p:cNvPr>
          <p:cNvSpPr txBox="1">
            <a:spLocks/>
          </p:cNvSpPr>
          <p:nvPr/>
        </p:nvSpPr>
        <p:spPr>
          <a:xfrm>
            <a:off x="457200" y="1429623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Riferimenti</a:t>
            </a:r>
          </a:p>
        </p:txBody>
      </p:sp>
    </p:spTree>
    <p:extLst>
      <p:ext uri="{BB962C8B-B14F-4D97-AF65-F5344CB8AC3E}">
        <p14:creationId xmlns:p14="http://schemas.microsoft.com/office/powerpoint/2010/main" val="27440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638FE00-0B70-4C74-8D6B-E12576D2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2276"/>
            <a:ext cx="7772400" cy="3062247"/>
          </a:xfr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2227</Words>
  <Application>Microsoft Office PowerPoint</Application>
  <PresentationFormat>Presentazione su schermo (4:3)</PresentationFormat>
  <Paragraphs>766</Paragraphs>
  <Slides>32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42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2021-06-04T16:19:20Z</dcterms:modified>
</cp:coreProperties>
</file>