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374" r:id="rId2"/>
    <p:sldId id="675" r:id="rId3"/>
    <p:sldId id="683" r:id="rId4"/>
    <p:sldId id="684" r:id="rId5"/>
    <p:sldId id="685" r:id="rId6"/>
    <p:sldId id="686" r:id="rId7"/>
    <p:sldId id="692" r:id="rId8"/>
    <p:sldId id="693" r:id="rId9"/>
    <p:sldId id="687" r:id="rId10"/>
    <p:sldId id="694" r:id="rId11"/>
    <p:sldId id="697" r:id="rId12"/>
    <p:sldId id="698" r:id="rId13"/>
    <p:sldId id="700" r:id="rId14"/>
    <p:sldId id="701" r:id="rId15"/>
    <p:sldId id="702" r:id="rId16"/>
    <p:sldId id="699" r:id="rId17"/>
    <p:sldId id="690" r:id="rId18"/>
    <p:sldId id="709" r:id="rId19"/>
    <p:sldId id="695" r:id="rId20"/>
    <p:sldId id="710" r:id="rId21"/>
    <p:sldId id="711" r:id="rId22"/>
    <p:sldId id="718" r:id="rId23"/>
    <p:sldId id="719" r:id="rId24"/>
    <p:sldId id="716" r:id="rId25"/>
    <p:sldId id="717" r:id="rId26"/>
    <p:sldId id="714" r:id="rId27"/>
    <p:sldId id="720" r:id="rId28"/>
    <p:sldId id="713" r:id="rId29"/>
    <p:sldId id="721" r:id="rId30"/>
    <p:sldId id="722" r:id="rId31"/>
  </p:sldIdLst>
  <p:sldSz cx="9144000" cy="6858000" type="screen4x3"/>
  <p:notesSz cx="6858000" cy="9658350"/>
  <p:defaultTextStyle>
    <a:defPPr>
      <a:defRPr lang="it-IT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rgbClr val="000000"/>
        </a:solidFill>
        <a:latin typeface="Helvetica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rgbClr val="000000"/>
        </a:solidFill>
        <a:latin typeface="Helvetica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rgbClr val="000000"/>
        </a:solidFill>
        <a:latin typeface="Helvetica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rgbClr val="000000"/>
        </a:solidFill>
        <a:latin typeface="Helvetica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rgbClr val="000000"/>
        </a:solidFill>
        <a:latin typeface="Helvetica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rgbClr val="000000"/>
        </a:solidFill>
        <a:latin typeface="Helvetica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rgbClr val="000000"/>
        </a:solidFill>
        <a:latin typeface="Helvetica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rgbClr val="000000"/>
        </a:solidFill>
        <a:latin typeface="Helvetica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rgbClr val="000000"/>
        </a:solidFill>
        <a:latin typeface="Helvetica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0">
          <p15:clr>
            <a:srgbClr val="A4A3A4"/>
          </p15:clr>
        </p15:guide>
        <p15:guide id="2" pos="435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ore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00"/>
    <a:srgbClr val="FF5050"/>
    <a:srgbClr val="FF96A1"/>
    <a:srgbClr val="0000CC"/>
    <a:srgbClr val="9900CC"/>
    <a:srgbClr val="990099"/>
    <a:srgbClr val="6FE57A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Stile con tema 1 - Color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93" autoAdjust="0"/>
    <p:restoredTop sz="95728" autoAdjust="0"/>
  </p:normalViewPr>
  <p:slideViewPr>
    <p:cSldViewPr snapToGrid="0">
      <p:cViewPr>
        <p:scale>
          <a:sx n="150" d="100"/>
          <a:sy n="150" d="100"/>
        </p:scale>
        <p:origin x="496" y="-1784"/>
      </p:cViewPr>
      <p:guideLst>
        <p:guide orient="horz" pos="390"/>
        <p:guide pos="43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94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ELE MARESCA" userId="a404185f-7c0c-41c8-aca6-b938107372a7" providerId="ADAL" clId="{59B38A33-1A60-9949-9243-8ABB59DA001A}"/>
    <pc:docChg chg="delSld modSld">
      <pc:chgData name="MICHELE MARESCA" userId="a404185f-7c0c-41c8-aca6-b938107372a7" providerId="ADAL" clId="{59B38A33-1A60-9949-9243-8ABB59DA001A}" dt="2021-06-15T14:44:32.865" v="170" actId="1076"/>
      <pc:docMkLst>
        <pc:docMk/>
      </pc:docMkLst>
      <pc:sldChg chg="modSp mod">
        <pc:chgData name="MICHELE MARESCA" userId="a404185f-7c0c-41c8-aca6-b938107372a7" providerId="ADAL" clId="{59B38A33-1A60-9949-9243-8ABB59DA001A}" dt="2021-06-15T13:59:49.430" v="131" actId="20577"/>
        <pc:sldMkLst>
          <pc:docMk/>
          <pc:sldMk cId="3742372305" sldId="684"/>
        </pc:sldMkLst>
        <pc:spChg chg="mod">
          <ac:chgData name="MICHELE MARESCA" userId="a404185f-7c0c-41c8-aca6-b938107372a7" providerId="ADAL" clId="{59B38A33-1A60-9949-9243-8ABB59DA001A}" dt="2021-06-15T13:59:49.430" v="131" actId="20577"/>
          <ac:spMkLst>
            <pc:docMk/>
            <pc:sldMk cId="3742372305" sldId="684"/>
            <ac:spMk id="19" creationId="{5BD7BED1-1933-43DF-8F4C-B224247898B3}"/>
          </ac:spMkLst>
        </pc:spChg>
      </pc:sldChg>
      <pc:sldChg chg="modSp mod">
        <pc:chgData name="MICHELE MARESCA" userId="a404185f-7c0c-41c8-aca6-b938107372a7" providerId="ADAL" clId="{59B38A33-1A60-9949-9243-8ABB59DA001A}" dt="2021-06-15T14:01:17.944" v="134" actId="20577"/>
        <pc:sldMkLst>
          <pc:docMk/>
          <pc:sldMk cId="3404949269" sldId="685"/>
        </pc:sldMkLst>
        <pc:spChg chg="mod">
          <ac:chgData name="MICHELE MARESCA" userId="a404185f-7c0c-41c8-aca6-b938107372a7" providerId="ADAL" clId="{59B38A33-1A60-9949-9243-8ABB59DA001A}" dt="2021-06-15T14:01:17.944" v="134" actId="20577"/>
          <ac:spMkLst>
            <pc:docMk/>
            <pc:sldMk cId="3404949269" sldId="685"/>
            <ac:spMk id="19" creationId="{5BD7BED1-1933-43DF-8F4C-B224247898B3}"/>
          </ac:spMkLst>
        </pc:spChg>
      </pc:sldChg>
      <pc:sldChg chg="modSp mod">
        <pc:chgData name="MICHELE MARESCA" userId="a404185f-7c0c-41c8-aca6-b938107372a7" providerId="ADAL" clId="{59B38A33-1A60-9949-9243-8ABB59DA001A}" dt="2021-06-15T14:05:37.260" v="135" actId="1076"/>
        <pc:sldMkLst>
          <pc:docMk/>
          <pc:sldMk cId="278171044" sldId="693"/>
        </pc:sldMkLst>
        <pc:spChg chg="mod">
          <ac:chgData name="MICHELE MARESCA" userId="a404185f-7c0c-41c8-aca6-b938107372a7" providerId="ADAL" clId="{59B38A33-1A60-9949-9243-8ABB59DA001A}" dt="2021-06-15T14:05:37.260" v="135" actId="1076"/>
          <ac:spMkLst>
            <pc:docMk/>
            <pc:sldMk cId="278171044" sldId="693"/>
            <ac:spMk id="6" creationId="{7A9226F1-49AB-49C2-AA63-48047FBA99CF}"/>
          </ac:spMkLst>
        </pc:spChg>
      </pc:sldChg>
      <pc:sldChg chg="addSp delSp modSp mod">
        <pc:chgData name="MICHELE MARESCA" userId="a404185f-7c0c-41c8-aca6-b938107372a7" providerId="ADAL" clId="{59B38A33-1A60-9949-9243-8ABB59DA001A}" dt="2021-06-06T11:12:40.024" v="119" actId="14100"/>
        <pc:sldMkLst>
          <pc:docMk/>
          <pc:sldMk cId="3162308186" sldId="699"/>
        </pc:sldMkLst>
        <pc:picChg chg="add mod">
          <ac:chgData name="MICHELE MARESCA" userId="a404185f-7c0c-41c8-aca6-b938107372a7" providerId="ADAL" clId="{59B38A33-1A60-9949-9243-8ABB59DA001A}" dt="2021-06-06T11:12:40.024" v="119" actId="14100"/>
          <ac:picMkLst>
            <pc:docMk/>
            <pc:sldMk cId="3162308186" sldId="699"/>
            <ac:picMk id="2" creationId="{ED3BBE07-BE22-1642-BFB6-F1833694861F}"/>
          </ac:picMkLst>
        </pc:picChg>
        <pc:picChg chg="del">
          <ac:chgData name="MICHELE MARESCA" userId="a404185f-7c0c-41c8-aca6-b938107372a7" providerId="ADAL" clId="{59B38A33-1A60-9949-9243-8ABB59DA001A}" dt="2021-06-06T11:03:44.638" v="95" actId="478"/>
          <ac:picMkLst>
            <pc:docMk/>
            <pc:sldMk cId="3162308186" sldId="699"/>
            <ac:picMk id="6" creationId="{CD0ABACA-FA79-4C98-8F91-07E09566C9FF}"/>
          </ac:picMkLst>
        </pc:picChg>
      </pc:sldChg>
      <pc:sldChg chg="modSp mod">
        <pc:chgData name="MICHELE MARESCA" userId="a404185f-7c0c-41c8-aca6-b938107372a7" providerId="ADAL" clId="{59B38A33-1A60-9949-9243-8ABB59DA001A}" dt="2021-06-06T09:21:54.763" v="1" actId="20577"/>
        <pc:sldMkLst>
          <pc:docMk/>
          <pc:sldMk cId="1925807012" sldId="700"/>
        </pc:sldMkLst>
        <pc:spChg chg="mod">
          <ac:chgData name="MICHELE MARESCA" userId="a404185f-7c0c-41c8-aca6-b938107372a7" providerId="ADAL" clId="{59B38A33-1A60-9949-9243-8ABB59DA001A}" dt="2021-06-06T09:21:54.763" v="1" actId="20577"/>
          <ac:spMkLst>
            <pc:docMk/>
            <pc:sldMk cId="1925807012" sldId="700"/>
            <ac:spMk id="11" creationId="{038A17F2-BC94-44A7-AEF4-C8EF3981602F}"/>
          </ac:spMkLst>
        </pc:spChg>
      </pc:sldChg>
      <pc:sldChg chg="addSp delSp modSp mod">
        <pc:chgData name="MICHELE MARESCA" userId="a404185f-7c0c-41c8-aca6-b938107372a7" providerId="ADAL" clId="{59B38A33-1A60-9949-9243-8ABB59DA001A}" dt="2021-06-15T14:44:32.865" v="170" actId="1076"/>
        <pc:sldMkLst>
          <pc:docMk/>
          <pc:sldMk cId="3838491244" sldId="702"/>
        </pc:sldMkLst>
        <pc:spChg chg="mod">
          <ac:chgData name="MICHELE MARESCA" userId="a404185f-7c0c-41c8-aca6-b938107372a7" providerId="ADAL" clId="{59B38A33-1A60-9949-9243-8ABB59DA001A}" dt="2021-06-15T14:42:55.211" v="165" actId="20577"/>
          <ac:spMkLst>
            <pc:docMk/>
            <pc:sldMk cId="3838491244" sldId="702"/>
            <ac:spMk id="7" creationId="{E4932937-7FC9-492A-A63F-BF0137D2D51D}"/>
          </ac:spMkLst>
        </pc:spChg>
        <pc:spChg chg="mod">
          <ac:chgData name="MICHELE MARESCA" userId="a404185f-7c0c-41c8-aca6-b938107372a7" providerId="ADAL" clId="{59B38A33-1A60-9949-9243-8ABB59DA001A}" dt="2021-06-06T11:11:00.311" v="108" actId="20577"/>
          <ac:spMkLst>
            <pc:docMk/>
            <pc:sldMk cId="3838491244" sldId="702"/>
            <ac:spMk id="16" creationId="{CD358164-AEE0-46B1-8A24-2545F14BB558}"/>
          </ac:spMkLst>
        </pc:spChg>
        <pc:spChg chg="mod">
          <ac:chgData name="MICHELE MARESCA" userId="a404185f-7c0c-41c8-aca6-b938107372a7" providerId="ADAL" clId="{59B38A33-1A60-9949-9243-8ABB59DA001A}" dt="2021-06-15T14:42:33.912" v="157" actId="20577"/>
          <ac:spMkLst>
            <pc:docMk/>
            <pc:sldMk cId="3838491244" sldId="702"/>
            <ac:spMk id="18" creationId="{F2768231-D17A-4E14-82C4-240C21610DB9}"/>
          </ac:spMkLst>
        </pc:spChg>
        <pc:picChg chg="add mod">
          <ac:chgData name="MICHELE MARESCA" userId="a404185f-7c0c-41c8-aca6-b938107372a7" providerId="ADAL" clId="{59B38A33-1A60-9949-9243-8ABB59DA001A}" dt="2021-06-15T14:39:59.506" v="144" actId="1076"/>
          <ac:picMkLst>
            <pc:docMk/>
            <pc:sldMk cId="3838491244" sldId="702"/>
            <ac:picMk id="2" creationId="{6E381AA0-302F-1742-BC6A-3DD00732BB14}"/>
          </ac:picMkLst>
        </pc:picChg>
        <pc:picChg chg="add mod">
          <ac:chgData name="MICHELE MARESCA" userId="a404185f-7c0c-41c8-aca6-b938107372a7" providerId="ADAL" clId="{59B38A33-1A60-9949-9243-8ABB59DA001A}" dt="2021-06-15T14:42:13.252" v="151" actId="1076"/>
          <ac:picMkLst>
            <pc:docMk/>
            <pc:sldMk cId="3838491244" sldId="702"/>
            <ac:picMk id="3" creationId="{AFD03E5A-5145-3C44-B830-94252A7D5EE4}"/>
          </ac:picMkLst>
        </pc:picChg>
        <pc:picChg chg="add mod">
          <ac:chgData name="MICHELE MARESCA" userId="a404185f-7c0c-41c8-aca6-b938107372a7" providerId="ADAL" clId="{59B38A33-1A60-9949-9243-8ABB59DA001A}" dt="2021-06-15T14:44:32.865" v="170" actId="1076"/>
          <ac:picMkLst>
            <pc:docMk/>
            <pc:sldMk cId="3838491244" sldId="702"/>
            <ac:picMk id="4" creationId="{87CC7CF1-A990-004F-9BBE-062EF9A81D57}"/>
          </ac:picMkLst>
        </pc:picChg>
        <pc:picChg chg="del">
          <ac:chgData name="MICHELE MARESCA" userId="a404185f-7c0c-41c8-aca6-b938107372a7" providerId="ADAL" clId="{59B38A33-1A60-9949-9243-8ABB59DA001A}" dt="2021-06-15T14:39:27.386" v="136" actId="478"/>
          <ac:picMkLst>
            <pc:docMk/>
            <pc:sldMk cId="3838491244" sldId="702"/>
            <ac:picMk id="9" creationId="{3D20CBE4-E5C1-47B3-A908-E41509E6194C}"/>
          </ac:picMkLst>
        </pc:picChg>
        <pc:picChg chg="del">
          <ac:chgData name="MICHELE MARESCA" userId="a404185f-7c0c-41c8-aca6-b938107372a7" providerId="ADAL" clId="{59B38A33-1A60-9949-9243-8ABB59DA001A}" dt="2021-06-15T14:41:55.568" v="147" actId="478"/>
          <ac:picMkLst>
            <pc:docMk/>
            <pc:sldMk cId="3838491244" sldId="702"/>
            <ac:picMk id="10" creationId="{153FB587-6467-482C-8EDE-A9ABA725B47A}"/>
          </ac:picMkLst>
        </pc:picChg>
        <pc:picChg chg="del">
          <ac:chgData name="MICHELE MARESCA" userId="a404185f-7c0c-41c8-aca6-b938107372a7" providerId="ADAL" clId="{59B38A33-1A60-9949-9243-8ABB59DA001A}" dt="2021-06-15T14:44:13.040" v="166" actId="478"/>
          <ac:picMkLst>
            <pc:docMk/>
            <pc:sldMk cId="3838491244" sldId="702"/>
            <ac:picMk id="11" creationId="{A387C48E-E808-4750-AEB0-DBF3B14147D2}"/>
          </ac:picMkLst>
        </pc:picChg>
      </pc:sldChg>
      <pc:sldChg chg="modSp mod">
        <pc:chgData name="MICHELE MARESCA" userId="a404185f-7c0c-41c8-aca6-b938107372a7" providerId="ADAL" clId="{59B38A33-1A60-9949-9243-8ABB59DA001A}" dt="2021-06-06T09:23:02.985" v="2" actId="20577"/>
        <pc:sldMkLst>
          <pc:docMk/>
          <pc:sldMk cId="647785659" sldId="709"/>
        </pc:sldMkLst>
        <pc:spChg chg="mod">
          <ac:chgData name="MICHELE MARESCA" userId="a404185f-7c0c-41c8-aca6-b938107372a7" providerId="ADAL" clId="{59B38A33-1A60-9949-9243-8ABB59DA001A}" dt="2021-06-06T09:23:02.985" v="2" actId="20577"/>
          <ac:spMkLst>
            <pc:docMk/>
            <pc:sldMk cId="647785659" sldId="709"/>
            <ac:spMk id="9" creationId="{7A24AD0A-EB5B-48E8-96C2-8971F31BEE8E}"/>
          </ac:spMkLst>
        </pc:spChg>
      </pc:sldChg>
      <pc:sldChg chg="del">
        <pc:chgData name="MICHELE MARESCA" userId="a404185f-7c0c-41c8-aca6-b938107372a7" providerId="ADAL" clId="{59B38A33-1A60-9949-9243-8ABB59DA001A}" dt="2021-06-06T09:31:53.239" v="9" actId="2696"/>
        <pc:sldMkLst>
          <pc:docMk/>
          <pc:sldMk cId="2502924551" sldId="712"/>
        </pc:sldMkLst>
      </pc:sldChg>
      <pc:sldChg chg="modSp mod">
        <pc:chgData name="MICHELE MARESCA" userId="a404185f-7c0c-41c8-aca6-b938107372a7" providerId="ADAL" clId="{59B38A33-1A60-9949-9243-8ABB59DA001A}" dt="2021-06-06T09:57:57.535" v="79" actId="20577"/>
        <pc:sldMkLst>
          <pc:docMk/>
          <pc:sldMk cId="3976500223" sldId="714"/>
        </pc:sldMkLst>
        <pc:graphicFrameChg chg="modGraphic">
          <ac:chgData name="MICHELE MARESCA" userId="a404185f-7c0c-41c8-aca6-b938107372a7" providerId="ADAL" clId="{59B38A33-1A60-9949-9243-8ABB59DA001A}" dt="2021-06-06T09:57:57.535" v="79" actId="20577"/>
          <ac:graphicFrameMkLst>
            <pc:docMk/>
            <pc:sldMk cId="3976500223" sldId="714"/>
            <ac:graphicFrameMk id="6" creationId="{BEBC38ED-6CD3-42F1-8752-CD395EBD122F}"/>
          </ac:graphicFrameMkLst>
        </pc:graphicFrameChg>
      </pc:sldChg>
      <pc:sldChg chg="del">
        <pc:chgData name="MICHELE MARESCA" userId="a404185f-7c0c-41c8-aca6-b938107372a7" providerId="ADAL" clId="{59B38A33-1A60-9949-9243-8ABB59DA001A}" dt="2021-06-06T09:31:53.239" v="9" actId="2696"/>
        <pc:sldMkLst>
          <pc:docMk/>
          <pc:sldMk cId="3554569037" sldId="715"/>
        </pc:sldMkLst>
      </pc:sldChg>
      <pc:sldChg chg="modSp mod">
        <pc:chgData name="MICHELE MARESCA" userId="a404185f-7c0c-41c8-aca6-b938107372a7" providerId="ADAL" clId="{59B38A33-1A60-9949-9243-8ABB59DA001A}" dt="2021-06-06T09:58:02.797" v="86" actId="20577"/>
        <pc:sldMkLst>
          <pc:docMk/>
          <pc:sldMk cId="825233335" sldId="720"/>
        </pc:sldMkLst>
        <pc:graphicFrameChg chg="modGraphic">
          <ac:chgData name="MICHELE MARESCA" userId="a404185f-7c0c-41c8-aca6-b938107372a7" providerId="ADAL" clId="{59B38A33-1A60-9949-9243-8ABB59DA001A}" dt="2021-06-06T09:58:02.797" v="86" actId="20577"/>
          <ac:graphicFrameMkLst>
            <pc:docMk/>
            <pc:sldMk cId="825233335" sldId="720"/>
            <ac:graphicFrameMk id="5" creationId="{7E5CF6E3-995D-4D5E-B1A7-6E771E451FC0}"/>
          </ac:graphicFrameMkLst>
        </pc:graphicFrameChg>
      </pc:sldChg>
      <pc:sldChg chg="modSp mod">
        <pc:chgData name="MICHELE MARESCA" userId="a404185f-7c0c-41c8-aca6-b938107372a7" providerId="ADAL" clId="{59B38A33-1A60-9949-9243-8ABB59DA001A}" dt="2021-06-06T09:30:05.049" v="8" actId="20577"/>
        <pc:sldMkLst>
          <pc:docMk/>
          <pc:sldMk cId="2079668501" sldId="721"/>
        </pc:sldMkLst>
        <pc:spChg chg="mod">
          <ac:chgData name="MICHELE MARESCA" userId="a404185f-7c0c-41c8-aca6-b938107372a7" providerId="ADAL" clId="{59B38A33-1A60-9949-9243-8ABB59DA001A}" dt="2021-06-06T09:30:05.049" v="8" actId="20577"/>
          <ac:spMkLst>
            <pc:docMk/>
            <pc:sldMk cId="2079668501" sldId="721"/>
            <ac:spMk id="6" creationId="{7442502D-48D8-4DD1-92FD-B41A8107FF59}"/>
          </ac:spMkLst>
        </pc:sp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29744DE4-EED6-4910-9F71-8573D58FF34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33338" y="12700"/>
            <a:ext cx="2990851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>
              <a:defRPr sz="1000" b="0" i="1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50D603DB-79EC-48EB-A79E-59E75C84780D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00488" y="12700"/>
            <a:ext cx="2990850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>
              <a:defRPr sz="1000" b="0" i="1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58C555ED-93D3-4D1B-9F75-F69288B50E9D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-33338" y="9194800"/>
            <a:ext cx="2990851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>
              <a:defRPr sz="1000" b="0" i="1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CC308A4D-FC77-4913-8CD7-37913FF1AC58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00488" y="9194800"/>
            <a:ext cx="2990850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>
              <a:defRPr sz="1000" b="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fld id="{92379880-6B7D-4935-BF8A-15095776B9A4}" type="slidenum">
              <a:rPr lang="it-IT" altLang="it-IT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AE4E3607-C26C-4B93-8B8A-346D5987240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33338" y="12700"/>
            <a:ext cx="2990851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b="0" i="1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E29CFD11-68C8-42FC-A6D5-9D7692E97229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00488" y="12700"/>
            <a:ext cx="2990850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b="0" i="1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05E91C85-1255-4D11-896E-97D1C1E8A08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33338" y="9194800"/>
            <a:ext cx="2990851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b="0" i="1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C5C515CA-69D5-42C9-8EE1-E25FD05F38C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00488" y="9194800"/>
            <a:ext cx="2990850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b="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fld id="{6D7721E7-15E5-4C8A-810F-2AE41DC8DF17}" type="slidenum">
              <a:rPr lang="it-IT" altLang="it-IT"/>
              <a:pPr/>
              <a:t>‹N›</a:t>
            </a:fld>
            <a:endParaRPr lang="it-IT" altLang="it-IT"/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0728D965-132D-4C1B-B3DF-0DE59EA07F67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587875"/>
            <a:ext cx="5029200" cy="434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 noProof="0"/>
              <a:t>Click to edit Master notes styles</a:t>
            </a:r>
          </a:p>
          <a:p>
            <a:pPr lvl="1"/>
            <a:r>
              <a:rPr lang="it-IT" altLang="it-IT" noProof="0"/>
              <a:t>Second Level</a:t>
            </a:r>
          </a:p>
          <a:p>
            <a:pPr lvl="2"/>
            <a:r>
              <a:rPr lang="it-IT" altLang="it-IT" noProof="0"/>
              <a:t>Third Level</a:t>
            </a:r>
          </a:p>
          <a:p>
            <a:pPr lvl="3"/>
            <a:r>
              <a:rPr lang="it-IT" altLang="it-IT" noProof="0"/>
              <a:t>Fourth Level</a:t>
            </a:r>
          </a:p>
          <a:p>
            <a:pPr lvl="4"/>
            <a:r>
              <a:rPr lang="it-IT" altLang="it-IT" noProof="0"/>
              <a:t>Fifth Level</a:t>
            </a:r>
          </a:p>
        </p:txBody>
      </p:sp>
      <p:sp>
        <p:nvSpPr>
          <p:cNvPr id="7175" name="Rectangle 7">
            <a:extLst>
              <a:ext uri="{FF2B5EF4-FFF2-40B4-BE49-F238E27FC236}">
                <a16:creationId xmlns:a16="http://schemas.microsoft.com/office/drawing/2014/main" id="{FE89619B-7FFA-4A79-A637-9CE17B57B84A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8400" y="841375"/>
            <a:ext cx="4521200" cy="33877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5">
            <a:extLst>
              <a:ext uri="{FF2B5EF4-FFF2-40B4-BE49-F238E27FC236}">
                <a16:creationId xmlns:a16="http://schemas.microsoft.com/office/drawing/2014/main" id="{DAB63DB6-1D5D-4E24-8B7D-56FCA8C91E1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762000">
              <a:defRPr b="1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defTabSz="762000">
              <a:defRPr b="1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defTabSz="762000">
              <a:defRPr b="1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defTabSz="762000">
              <a:defRPr b="1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defTabSz="762000">
              <a:defRPr b="1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fld id="{D828E7BC-A41C-41D1-AC32-42390B1121D8}" type="slidenum">
              <a:rPr lang="it-IT" altLang="it-IT" b="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1</a:t>
            </a:fld>
            <a:endParaRPr lang="it-IT" altLang="it-IT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2C9DCC08-3E25-4093-9A0A-FD6D14D85EC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9988" y="841375"/>
            <a:ext cx="4518025" cy="3387725"/>
          </a:xfrm>
          <a:ln cap="flat"/>
        </p:spPr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92E2E33A-B948-47F6-9BAE-EF03809FE9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it-IT" altLang="it-IT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r>
              <a:rPr lang="it-IT" dirty="0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it-IT" dirty="0"/>
              <a:t>Fare clic per modificare lo stile del sottotitolo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630210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r>
              <a:rPr lang="it-IT" dirty="0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1469947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dirty="0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3513968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685800" y="2286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2286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1918420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3479849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</p:spTree>
    <p:extLst>
      <p:ext uri="{BB962C8B-B14F-4D97-AF65-F5344CB8AC3E}">
        <p14:creationId xmlns:p14="http://schemas.microsoft.com/office/powerpoint/2010/main" val="205248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00491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olo, testo e 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sz="half" idx="1"/>
          </p:nvPr>
        </p:nvSpPr>
        <p:spPr>
          <a:xfrm>
            <a:off x="685800" y="2286000"/>
            <a:ext cx="3810000" cy="4114800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quarter" idx="2"/>
          </p:nvPr>
        </p:nvSpPr>
        <p:spPr>
          <a:xfrm>
            <a:off x="4648200" y="2286000"/>
            <a:ext cx="3810000" cy="1981200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contenuto 4"/>
          <p:cNvSpPr>
            <a:spLocks noGrp="1"/>
          </p:cNvSpPr>
          <p:nvPr>
            <p:ph sz="quarter" idx="3"/>
          </p:nvPr>
        </p:nvSpPr>
        <p:spPr>
          <a:xfrm>
            <a:off x="4648200" y="4419600"/>
            <a:ext cx="3810000" cy="1981200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4181150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oleObject" Target="../embeddings/oleObject1.bin"/><Relationship Id="rId5" Type="http://schemas.openxmlformats.org/officeDocument/2006/relationships/slideLayout" Target="../slideLayouts/slideLayout5.xml"/><Relationship Id="rId10" Type="http://schemas.openxmlformats.org/officeDocument/2006/relationships/vmlDrawing" Target="../drawings/vmlDrawing1.v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Rectangle 6">
            <a:extLst>
              <a:ext uri="{FF2B5EF4-FFF2-40B4-BE49-F238E27FC236}">
                <a16:creationId xmlns:a16="http://schemas.microsoft.com/office/drawing/2014/main" id="{E7DD3E1F-354D-43B9-A4CD-175D82982B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2860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Fai click per editare il testo </a:t>
            </a:r>
          </a:p>
          <a:p>
            <a:pPr lvl="1"/>
            <a:r>
              <a:rPr lang="it-IT" altLang="it-IT"/>
              <a:t>Fai click per editare il testo del Second Level</a:t>
            </a:r>
          </a:p>
          <a:p>
            <a:pPr lvl="2"/>
            <a:r>
              <a:rPr lang="it-IT" altLang="it-IT"/>
              <a:t>Third Level</a:t>
            </a:r>
          </a:p>
          <a:p>
            <a:pPr lvl="3"/>
            <a:r>
              <a:rPr lang="it-IT" altLang="it-IT"/>
              <a:t>Fourth Level</a:t>
            </a:r>
          </a:p>
          <a:p>
            <a:pPr lvl="4"/>
            <a:r>
              <a:rPr lang="it-IT" altLang="it-IT"/>
              <a:t>Fifth Level</a:t>
            </a:r>
          </a:p>
        </p:txBody>
      </p:sp>
      <p:graphicFrame>
        <p:nvGraphicFramePr>
          <p:cNvPr id="1028" name="Object 14">
            <a:extLst>
              <a:ext uri="{FF2B5EF4-FFF2-40B4-BE49-F238E27FC236}">
                <a16:creationId xmlns:a16="http://schemas.microsoft.com/office/drawing/2014/main" id="{A33826D0-4966-4D45-9FD7-794AC2F0A3FD}"/>
              </a:ext>
            </a:extLst>
          </p:cNvPr>
          <p:cNvGraphicFramePr>
            <a:graphicFrameLocks noChangeAspect="1"/>
          </p:cNvGraphicFramePr>
          <p:nvPr userDrawn="1"/>
        </p:nvGraphicFramePr>
        <p:xfrm>
          <a:off x="684213" y="260350"/>
          <a:ext cx="2144712" cy="1268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Image" r:id="rId11" imgW="2144821" imgH="1268683" progId="Photoshop.Image.7">
                  <p:embed/>
                </p:oleObj>
              </mc:Choice>
              <mc:Fallback>
                <p:oleObj name="Image" r:id="rId11" imgW="2144821" imgH="1268683" progId="Photoshop.Image.7">
                  <p:embed/>
                  <p:pic>
                    <p:nvPicPr>
                      <p:cNvPr id="1028" name="Object 14">
                        <a:extLst>
                          <a:ext uri="{FF2B5EF4-FFF2-40B4-BE49-F238E27FC236}">
                            <a16:creationId xmlns:a16="http://schemas.microsoft.com/office/drawing/2014/main" id="{A33826D0-4966-4D45-9FD7-794AC2F0A3F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260350"/>
                        <a:ext cx="2144712" cy="1268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9" name="Rectangle 16">
            <a:extLst>
              <a:ext uri="{FF2B5EF4-FFF2-40B4-BE49-F238E27FC236}">
                <a16:creationId xmlns:a16="http://schemas.microsoft.com/office/drawing/2014/main" id="{7D4E8C3F-8399-475F-8F6E-B5124897659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11188" y="930275"/>
            <a:ext cx="3816350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rgbClr val="000000"/>
                </a:solidFill>
                <a:latin typeface="Helvetica" pitchFamily="34" charset="0"/>
              </a:defRPr>
            </a:lvl1pPr>
            <a:lvl2pPr marL="742950" indent="-285750">
              <a:defRPr b="1">
                <a:solidFill>
                  <a:srgbClr val="000000"/>
                </a:solidFill>
                <a:latin typeface="Helvetica" pitchFamily="34" charset="0"/>
              </a:defRPr>
            </a:lvl2pPr>
            <a:lvl3pPr marL="1143000" indent="-228600">
              <a:defRPr b="1">
                <a:solidFill>
                  <a:srgbClr val="000000"/>
                </a:solidFill>
                <a:latin typeface="Helvetica" pitchFamily="34" charset="0"/>
              </a:defRPr>
            </a:lvl3pPr>
            <a:lvl4pPr marL="1600200" indent="-228600">
              <a:defRPr b="1">
                <a:solidFill>
                  <a:srgbClr val="000000"/>
                </a:solidFill>
                <a:latin typeface="Helvetica" pitchFamily="34" charset="0"/>
              </a:defRPr>
            </a:lvl4pPr>
            <a:lvl5pPr marL="2057400" indent="-228600">
              <a:defRPr b="1">
                <a:solidFill>
                  <a:srgbClr val="000000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Helvetica" pitchFamily="34" charset="0"/>
              </a:defRPr>
            </a:lvl9pPr>
          </a:lstStyle>
          <a:p>
            <a:pPr>
              <a:defRPr/>
            </a:pPr>
            <a:r>
              <a:rPr lang="it-IT" altLang="it-IT" sz="900" dirty="0"/>
              <a:t>Scuola Politecnica e delle Scienze di Base</a:t>
            </a:r>
          </a:p>
          <a:p>
            <a:pPr>
              <a:defRPr/>
            </a:pPr>
            <a:r>
              <a:rPr lang="en-US" altLang="it-IT" sz="900" dirty="0"/>
              <a:t>Corso di </a:t>
            </a:r>
            <a:r>
              <a:rPr lang="en-US" altLang="it-IT" sz="900" dirty="0" err="1"/>
              <a:t>Laurea</a:t>
            </a:r>
            <a:r>
              <a:rPr lang="en-US" altLang="it-IT" sz="900" dirty="0"/>
              <a:t> </a:t>
            </a:r>
            <a:r>
              <a:rPr lang="en-US" altLang="it-IT" sz="900" dirty="0" err="1"/>
              <a:t>Magistrale</a:t>
            </a:r>
            <a:r>
              <a:rPr lang="en-US" altLang="it-IT" sz="900" dirty="0"/>
              <a:t> in </a:t>
            </a:r>
            <a:r>
              <a:rPr lang="en-US" altLang="it-IT" sz="900" dirty="0" err="1"/>
              <a:t>Ingegneria</a:t>
            </a:r>
            <a:r>
              <a:rPr lang="en-US" altLang="it-IT" sz="900" dirty="0"/>
              <a:t> Informatica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 Antiqua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 Antiqua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 Antiqua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 Antiqua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 Antiqua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 Antiqua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 Antiqua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 Antiqua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Monotype Sorts" pitchFamily="2" charset="2"/>
        <a:buBlip>
          <a:blip r:embed="rId13"/>
        </a:buBlip>
        <a:defRPr b="1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Blip>
          <a:blip r:embed="rId13"/>
        </a:buBlip>
        <a:defRPr sz="1400" b="1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Blip>
          <a:blip r:embed="rId13"/>
        </a:buBlip>
        <a:defRPr b="1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Monotype Sorts" pitchFamily="2" charset="2"/>
        <a:buBlip>
          <a:blip r:embed="rId13"/>
        </a:buBlip>
        <a:defRPr b="1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Blip>
          <a:blip r:embed="rId13"/>
        </a:buBlip>
        <a:defRPr b="1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Blip>
          <a:blip r:embed="rId13"/>
        </a:buBlip>
        <a:defRPr b="1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Blip>
          <a:blip r:embed="rId13"/>
        </a:buBlip>
        <a:defRPr b="1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Blip>
          <a:blip r:embed="rId13"/>
        </a:buBlip>
        <a:defRPr b="1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Blip>
          <a:blip r:embed="rId13"/>
        </a:buBlip>
        <a:defRPr b="1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://elib.zib.de/pub/mp-testdata/tsp/tsplib/tsplib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3">
            <a:extLst>
              <a:ext uri="{FF2B5EF4-FFF2-40B4-BE49-F238E27FC236}">
                <a16:creationId xmlns:a16="http://schemas.microsoft.com/office/drawing/2014/main" id="{26B8F1FA-2B7D-4DBF-B1DA-80849EC351FF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690563" y="2417002"/>
            <a:ext cx="7618412" cy="192087"/>
          </a:xfrm>
          <a:noFill/>
        </p:spPr>
        <p:txBody>
          <a:bodyPr/>
          <a:lstStyle/>
          <a:p>
            <a:pPr marL="609600" indent="-609600" algn="l"/>
            <a:r>
              <a:rPr lang="it-IT" altLang="it-IT" sz="1200" b="0" dirty="0">
                <a:effectLst/>
              </a:rPr>
              <a:t>Elaborato Ricerca Operativa</a:t>
            </a:r>
            <a:endParaRPr lang="it-IT" altLang="it-IT" sz="1000" dirty="0">
              <a:effectLst/>
            </a:endParaRPr>
          </a:p>
        </p:txBody>
      </p:sp>
      <p:sp>
        <p:nvSpPr>
          <p:cNvPr id="2053" name="Rectangle 11">
            <a:extLst>
              <a:ext uri="{FF2B5EF4-FFF2-40B4-BE49-F238E27FC236}">
                <a16:creationId xmlns:a16="http://schemas.microsoft.com/office/drawing/2014/main" id="{E203A736-B05F-4D59-9F10-B2B969CA50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0563" y="4773336"/>
            <a:ext cx="7685087" cy="15435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609600" indent="-609600">
              <a:spcBef>
                <a:spcPct val="20000"/>
              </a:spcBef>
              <a:buClr>
                <a:schemeClr val="tx2"/>
              </a:buClr>
              <a:buFont typeface="Monotype Sorts" pitchFamily="2" charset="2"/>
              <a:buBlip>
                <a:blip r:embed="rId3"/>
              </a:buBlip>
              <a:defRPr b="1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1017588" indent="-533400">
              <a:spcBef>
                <a:spcPct val="20000"/>
              </a:spcBef>
              <a:buClr>
                <a:schemeClr val="tx1"/>
              </a:buClr>
              <a:buBlip>
                <a:blip r:embed="rId3"/>
              </a:buBlip>
              <a:defRPr sz="1400" b="1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417638" indent="-457200">
              <a:spcBef>
                <a:spcPct val="20000"/>
              </a:spcBef>
              <a:buClr>
                <a:schemeClr val="tx1"/>
              </a:buClr>
              <a:buBlip>
                <a:blip r:embed="rId3"/>
              </a:buBlip>
              <a:defRPr b="1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760538" indent="-381000">
              <a:spcBef>
                <a:spcPct val="20000"/>
              </a:spcBef>
              <a:buClr>
                <a:schemeClr val="tx2"/>
              </a:buClr>
              <a:buFont typeface="Monotype Sorts" pitchFamily="2" charset="2"/>
              <a:buBlip>
                <a:blip r:embed="rId3"/>
              </a:buBlip>
              <a:defRPr b="1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209800" indent="-381000">
              <a:spcBef>
                <a:spcPct val="20000"/>
              </a:spcBef>
              <a:buClr>
                <a:schemeClr val="tx1"/>
              </a:buClr>
              <a:buBlip>
                <a:blip r:embed="rId3"/>
              </a:buBlip>
              <a:defRPr b="1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667000" indent="-381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Blip>
                <a:blip r:embed="rId3"/>
              </a:buBlip>
              <a:defRPr b="1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3124200" indent="-381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Blip>
                <a:blip r:embed="rId3"/>
              </a:buBlip>
              <a:defRPr b="1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581400" indent="-381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Blip>
                <a:blip r:embed="rId3"/>
              </a:buBlip>
              <a:defRPr b="1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4038600" indent="-381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Blip>
                <a:blip r:embed="rId3"/>
              </a:buBlip>
              <a:defRPr b="1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it-IT" altLang="it-IT" sz="1200" dirty="0"/>
              <a:t>Studenti del gruppo:</a:t>
            </a:r>
          </a:p>
          <a:p>
            <a:pPr>
              <a:buFont typeface="Monotype Sorts" pitchFamily="2" charset="2"/>
              <a:buNone/>
            </a:pPr>
            <a:endParaRPr lang="it-IT" altLang="it-IT" sz="1200" dirty="0"/>
          </a:p>
          <a:p>
            <a:pPr marL="0" indent="0">
              <a:lnSpc>
                <a:spcPts val="1200"/>
              </a:lnSpc>
              <a:buNone/>
            </a:pPr>
            <a:r>
              <a:rPr lang="it-IT" sz="14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Michele Maresca M63/1151</a:t>
            </a:r>
            <a:endParaRPr lang="it-IT" sz="1400" b="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200"/>
              </a:lnSpc>
              <a:buNone/>
            </a:pPr>
            <a:r>
              <a:rPr lang="it-IT" sz="14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it-IT" sz="1400" b="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200"/>
              </a:lnSpc>
              <a:buNone/>
            </a:pPr>
            <a:r>
              <a:rPr lang="it-IT" sz="14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Vincenzo Riccardi M63/1146</a:t>
            </a:r>
            <a:endParaRPr lang="it-IT" sz="1400" b="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54" name="Rectangle 13">
            <a:extLst>
              <a:ext uri="{FF2B5EF4-FFF2-40B4-BE49-F238E27FC236}">
                <a16:creationId xmlns:a16="http://schemas.microsoft.com/office/drawing/2014/main" id="{6987EF5C-97E0-482A-80A8-072350D572D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 bwMode="auto">
          <a:xfrm>
            <a:off x="708819" y="2892044"/>
            <a:ext cx="7726362" cy="352279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it-IT" sz="1800" i="1" kern="1600" dirty="0" err="1"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Simulated</a:t>
            </a:r>
            <a:r>
              <a:rPr lang="it-IT" sz="1800" i="1" kern="1600" dirty="0"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it-IT" sz="1800" i="1" kern="1600" dirty="0" err="1"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Annealing</a:t>
            </a:r>
            <a:r>
              <a:rPr lang="it-IT" sz="1800" i="1" kern="1600" dirty="0"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for </a:t>
            </a:r>
            <a:r>
              <a:rPr lang="it-IT" sz="1800" i="1" kern="1600" dirty="0" err="1"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Traveling</a:t>
            </a:r>
            <a:r>
              <a:rPr lang="it-IT" sz="1800" i="1" kern="1600" dirty="0"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Salesman </a:t>
            </a:r>
            <a:r>
              <a:rPr lang="it-IT" sz="1800" i="1" kern="1600" dirty="0" err="1"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Problem</a:t>
            </a:r>
            <a:endParaRPr lang="it-IT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055" name="Rectangle 14">
            <a:extLst>
              <a:ext uri="{FF2B5EF4-FFF2-40B4-BE49-F238E27FC236}">
                <a16:creationId xmlns:a16="http://schemas.microsoft.com/office/drawing/2014/main" id="{0BB4589C-ED28-419A-ACFD-B3FE8E43B6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988" y="3618147"/>
            <a:ext cx="7612062" cy="271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609600" indent="-609600">
              <a:spcBef>
                <a:spcPct val="20000"/>
              </a:spcBef>
              <a:buClr>
                <a:schemeClr val="tx2"/>
              </a:buClr>
              <a:buFont typeface="Monotype Sorts" pitchFamily="2" charset="2"/>
              <a:buBlip>
                <a:blip r:embed="rId3"/>
              </a:buBlip>
              <a:defRPr b="1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1017588" indent="-533400">
              <a:spcBef>
                <a:spcPct val="20000"/>
              </a:spcBef>
              <a:buClr>
                <a:schemeClr val="tx1"/>
              </a:buClr>
              <a:buBlip>
                <a:blip r:embed="rId3"/>
              </a:buBlip>
              <a:defRPr sz="1400" b="1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417638" indent="-457200">
              <a:spcBef>
                <a:spcPct val="20000"/>
              </a:spcBef>
              <a:buClr>
                <a:schemeClr val="tx1"/>
              </a:buClr>
              <a:buBlip>
                <a:blip r:embed="rId3"/>
              </a:buBlip>
              <a:defRPr b="1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760538" indent="-381000">
              <a:spcBef>
                <a:spcPct val="20000"/>
              </a:spcBef>
              <a:buClr>
                <a:schemeClr val="tx2"/>
              </a:buClr>
              <a:buFont typeface="Monotype Sorts" pitchFamily="2" charset="2"/>
              <a:buBlip>
                <a:blip r:embed="rId3"/>
              </a:buBlip>
              <a:defRPr b="1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209800" indent="-381000">
              <a:spcBef>
                <a:spcPct val="20000"/>
              </a:spcBef>
              <a:buClr>
                <a:schemeClr val="tx1"/>
              </a:buClr>
              <a:buBlip>
                <a:blip r:embed="rId3"/>
              </a:buBlip>
              <a:defRPr b="1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667000" indent="-381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Blip>
                <a:blip r:embed="rId3"/>
              </a:buBlip>
              <a:defRPr b="1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3124200" indent="-381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Blip>
                <a:blip r:embed="rId3"/>
              </a:buBlip>
              <a:defRPr b="1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581400" indent="-381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Blip>
                <a:blip r:embed="rId3"/>
              </a:buBlip>
              <a:defRPr b="1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4038600" indent="-381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Blip>
                <a:blip r:embed="rId3"/>
              </a:buBlip>
              <a:defRPr b="1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it-IT" altLang="it-IT" sz="1200" b="0" dirty="0"/>
              <a:t>Anno Accademico 2020/2021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8D2F64A-6A4F-0D42-BA97-FA2A12033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350681"/>
            <a:ext cx="8229600" cy="478426"/>
          </a:xfrm>
        </p:spPr>
        <p:txBody>
          <a:bodyPr/>
          <a:lstStyle/>
          <a:p>
            <a:r>
              <a:rPr lang="it-IT" dirty="0">
                <a:solidFill>
                  <a:srgbClr val="FF0000"/>
                </a:solidFill>
              </a:rPr>
              <a:t>Euristica </a:t>
            </a:r>
            <a:r>
              <a:rPr lang="it-IT" dirty="0" err="1">
                <a:solidFill>
                  <a:srgbClr val="FF0000"/>
                </a:solidFill>
              </a:rPr>
              <a:t>Greedy</a:t>
            </a:r>
            <a:r>
              <a:rPr lang="it-IT" dirty="0">
                <a:solidFill>
                  <a:srgbClr val="FF0000"/>
                </a:solidFill>
              </a:rPr>
              <a:t> </a:t>
            </a:r>
            <a:r>
              <a:rPr lang="it-IT" dirty="0" err="1">
                <a:solidFill>
                  <a:srgbClr val="FF0000"/>
                </a:solidFill>
              </a:rPr>
              <a:t>Nearest</a:t>
            </a:r>
            <a:r>
              <a:rPr lang="it-IT" dirty="0">
                <a:solidFill>
                  <a:srgbClr val="FF0000"/>
                </a:solidFill>
              </a:rPr>
              <a:t> </a:t>
            </a:r>
            <a:r>
              <a:rPr lang="it-IT" dirty="0" err="1">
                <a:solidFill>
                  <a:srgbClr val="FF0000"/>
                </a:solidFill>
              </a:rPr>
              <a:t>Neighbour</a:t>
            </a:r>
            <a:endParaRPr lang="it-IT" dirty="0">
              <a:solidFill>
                <a:srgbClr val="FF0000"/>
              </a:solidFill>
            </a:endParaRPr>
          </a:p>
        </p:txBody>
      </p:sp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C38B653A-C02C-4448-9E76-5EE0FF1D7F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50988" y="1979047"/>
            <a:ext cx="2074935" cy="2025793"/>
          </a:xfrm>
          <a:prstGeom prst="rect">
            <a:avLst/>
          </a:prstGeom>
        </p:spPr>
      </p:pic>
      <p:pic>
        <p:nvPicPr>
          <p:cNvPr id="5" name="Segnaposto contenuto 3">
            <a:extLst>
              <a:ext uri="{FF2B5EF4-FFF2-40B4-BE49-F238E27FC236}">
                <a16:creationId xmlns:a16="http://schemas.microsoft.com/office/drawing/2014/main" id="{E34CF839-B769-484D-A518-0A74F3CC3E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032566" y="4374172"/>
            <a:ext cx="2218422" cy="20633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461C93A3-9798-4107-B57C-F78C9A67CEB0}"/>
              </a:ext>
            </a:extLst>
          </p:cNvPr>
          <p:cNvSpPr txBox="1"/>
          <p:nvPr/>
        </p:nvSpPr>
        <p:spPr>
          <a:xfrm>
            <a:off x="1157469" y="2198438"/>
            <a:ext cx="3761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0" dirty="0"/>
              <a:t>Dato il grafo orientato in figura: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851260E2-6E06-435D-80EE-D9EB96C6FB76}"/>
              </a:ext>
            </a:extLst>
          </p:cNvPr>
          <p:cNvSpPr txBox="1"/>
          <p:nvPr/>
        </p:nvSpPr>
        <p:spPr>
          <a:xfrm>
            <a:off x="1387853" y="4004840"/>
            <a:ext cx="1644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0" dirty="0"/>
              <a:t>Iterazione 1: 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844F423B-5188-4840-BA6C-5E5AAECB820F}"/>
              </a:ext>
            </a:extLst>
          </p:cNvPr>
          <p:cNvSpPr txBox="1"/>
          <p:nvPr/>
        </p:nvSpPr>
        <p:spPr>
          <a:xfrm>
            <a:off x="5681211" y="4396792"/>
            <a:ext cx="207493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0" dirty="0"/>
              <a:t>L’arco (0,1) di costo 5 è aggiunto alla soluzione</a:t>
            </a:r>
          </a:p>
          <a:p>
            <a:endParaRPr lang="it-IT" sz="1600" b="0" dirty="0"/>
          </a:p>
          <a:p>
            <a:r>
              <a:rPr lang="it-IT" sz="1600" b="0" dirty="0"/>
              <a:t>Object = 5</a:t>
            </a:r>
          </a:p>
          <a:p>
            <a:endParaRPr lang="it-IT" sz="1600" b="0" dirty="0"/>
          </a:p>
          <a:p>
            <a:r>
              <a:rPr lang="it-IT" sz="1600" b="0" dirty="0"/>
              <a:t>Solution = [0, 1]</a:t>
            </a:r>
          </a:p>
        </p:txBody>
      </p:sp>
    </p:spTree>
    <p:extLst>
      <p:ext uri="{BB962C8B-B14F-4D97-AF65-F5344CB8AC3E}">
        <p14:creationId xmlns:p14="http://schemas.microsoft.com/office/powerpoint/2010/main" val="31292603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1">
            <a:extLst>
              <a:ext uri="{FF2B5EF4-FFF2-40B4-BE49-F238E27FC236}">
                <a16:creationId xmlns:a16="http://schemas.microsoft.com/office/drawing/2014/main" id="{3DB72CBA-BF86-4CA7-A8D8-EACCB7B94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350681"/>
            <a:ext cx="8229600" cy="478426"/>
          </a:xfrm>
        </p:spPr>
        <p:txBody>
          <a:bodyPr/>
          <a:lstStyle/>
          <a:p>
            <a:r>
              <a:rPr lang="it-IT" dirty="0">
                <a:solidFill>
                  <a:srgbClr val="FF0000"/>
                </a:solidFill>
              </a:rPr>
              <a:t>Euristica </a:t>
            </a:r>
            <a:r>
              <a:rPr lang="it-IT" dirty="0" err="1">
                <a:solidFill>
                  <a:srgbClr val="FF0000"/>
                </a:solidFill>
              </a:rPr>
              <a:t>Greedy</a:t>
            </a:r>
            <a:r>
              <a:rPr lang="it-IT" dirty="0">
                <a:solidFill>
                  <a:srgbClr val="FF0000"/>
                </a:solidFill>
              </a:rPr>
              <a:t> </a:t>
            </a:r>
            <a:r>
              <a:rPr lang="it-IT" dirty="0" err="1">
                <a:solidFill>
                  <a:srgbClr val="FF0000"/>
                </a:solidFill>
              </a:rPr>
              <a:t>Nearest</a:t>
            </a:r>
            <a:r>
              <a:rPr lang="it-IT" dirty="0">
                <a:solidFill>
                  <a:srgbClr val="FF0000"/>
                </a:solidFill>
              </a:rPr>
              <a:t> </a:t>
            </a:r>
            <a:r>
              <a:rPr lang="it-IT" dirty="0" err="1">
                <a:solidFill>
                  <a:srgbClr val="FF0000"/>
                </a:solidFill>
              </a:rPr>
              <a:t>Neighbour</a:t>
            </a:r>
            <a:endParaRPr lang="it-IT" dirty="0">
              <a:solidFill>
                <a:srgbClr val="FF0000"/>
              </a:solidFill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68BF64F1-F2FE-4064-B3CB-D3E3DCFFB282}"/>
              </a:ext>
            </a:extLst>
          </p:cNvPr>
          <p:cNvSpPr txBox="1"/>
          <p:nvPr/>
        </p:nvSpPr>
        <p:spPr>
          <a:xfrm>
            <a:off x="1345474" y="2094266"/>
            <a:ext cx="153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0" dirty="0"/>
              <a:t>Iterazione 2: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0F9A3CBE-D88C-4F99-9A67-A7F6220572B0}"/>
              </a:ext>
            </a:extLst>
          </p:cNvPr>
          <p:cNvSpPr txBox="1"/>
          <p:nvPr/>
        </p:nvSpPr>
        <p:spPr>
          <a:xfrm>
            <a:off x="1387853" y="4004840"/>
            <a:ext cx="1644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0" dirty="0"/>
              <a:t>Iterazione 3: 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EB2F6114-9F7E-47B0-828C-1CCBF829886B}"/>
              </a:ext>
            </a:extLst>
          </p:cNvPr>
          <p:cNvSpPr txBox="1"/>
          <p:nvPr/>
        </p:nvSpPr>
        <p:spPr>
          <a:xfrm>
            <a:off x="5681211" y="4396792"/>
            <a:ext cx="207493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0" dirty="0"/>
              <a:t>L’arco (3,4) di costo 3 è aggiunto alla soluzione</a:t>
            </a:r>
          </a:p>
          <a:p>
            <a:endParaRPr lang="it-IT" sz="1600" b="0" dirty="0"/>
          </a:p>
          <a:p>
            <a:r>
              <a:rPr lang="it-IT" sz="1600" b="0" dirty="0"/>
              <a:t>Object = 10</a:t>
            </a:r>
          </a:p>
          <a:p>
            <a:endParaRPr lang="it-IT" sz="1600" b="0" dirty="0"/>
          </a:p>
          <a:p>
            <a:r>
              <a:rPr lang="it-IT" sz="1600" b="0" dirty="0"/>
              <a:t>Solution = [0, 1, 3, 4]</a:t>
            </a:r>
          </a:p>
          <a:p>
            <a:endParaRPr lang="it-IT" sz="1600" b="0" dirty="0"/>
          </a:p>
        </p:txBody>
      </p:sp>
      <p:pic>
        <p:nvPicPr>
          <p:cNvPr id="11" name="Segnaposto contenuto 3">
            <a:extLst>
              <a:ext uri="{FF2B5EF4-FFF2-40B4-BE49-F238E27FC236}">
                <a16:creationId xmlns:a16="http://schemas.microsoft.com/office/drawing/2014/main" id="{31920F9A-2431-4EA0-A247-330F59DE71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032566" y="1829107"/>
            <a:ext cx="2218422" cy="20633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Segnaposto contenuto 3">
            <a:extLst>
              <a:ext uri="{FF2B5EF4-FFF2-40B4-BE49-F238E27FC236}">
                <a16:creationId xmlns:a16="http://schemas.microsoft.com/office/drawing/2014/main" id="{E43B01C3-2731-4903-9892-28C62DA28F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032566" y="4374171"/>
            <a:ext cx="2218421" cy="2063371"/>
          </a:xfrm>
          <a:prstGeom prst="rect">
            <a:avLst/>
          </a:prstGeom>
        </p:spPr>
      </p:pic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397A9A69-3FF3-472F-B485-AD712E6CAD9E}"/>
              </a:ext>
            </a:extLst>
          </p:cNvPr>
          <p:cNvSpPr txBox="1"/>
          <p:nvPr/>
        </p:nvSpPr>
        <p:spPr>
          <a:xfrm>
            <a:off x="5681211" y="1942737"/>
            <a:ext cx="207493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0" dirty="0"/>
              <a:t>L’arco (1,3) di costo 2 è aggiunto alla soluzione</a:t>
            </a:r>
          </a:p>
          <a:p>
            <a:endParaRPr lang="it-IT" sz="1600" b="0" dirty="0"/>
          </a:p>
          <a:p>
            <a:r>
              <a:rPr lang="it-IT" sz="1600" b="0" dirty="0"/>
              <a:t>Object = 7</a:t>
            </a:r>
          </a:p>
          <a:p>
            <a:endParaRPr lang="it-IT" sz="1600" b="0" dirty="0"/>
          </a:p>
          <a:p>
            <a:r>
              <a:rPr lang="it-IT" sz="1600" b="0" dirty="0"/>
              <a:t>Solution = [0, 1, 3]</a:t>
            </a:r>
          </a:p>
          <a:p>
            <a:endParaRPr lang="it-IT" sz="1600" b="0" dirty="0"/>
          </a:p>
        </p:txBody>
      </p:sp>
    </p:spTree>
    <p:extLst>
      <p:ext uri="{BB962C8B-B14F-4D97-AF65-F5344CB8AC3E}">
        <p14:creationId xmlns:p14="http://schemas.microsoft.com/office/powerpoint/2010/main" val="19422521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1">
            <a:extLst>
              <a:ext uri="{FF2B5EF4-FFF2-40B4-BE49-F238E27FC236}">
                <a16:creationId xmlns:a16="http://schemas.microsoft.com/office/drawing/2014/main" id="{0D80B5FE-73E3-415B-B977-2C2D9DF43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350681"/>
            <a:ext cx="8229600" cy="478426"/>
          </a:xfrm>
        </p:spPr>
        <p:txBody>
          <a:bodyPr/>
          <a:lstStyle/>
          <a:p>
            <a:r>
              <a:rPr lang="it-IT" dirty="0">
                <a:solidFill>
                  <a:srgbClr val="FF0000"/>
                </a:solidFill>
              </a:rPr>
              <a:t>Euristica </a:t>
            </a:r>
            <a:r>
              <a:rPr lang="it-IT" dirty="0" err="1">
                <a:solidFill>
                  <a:srgbClr val="FF0000"/>
                </a:solidFill>
              </a:rPr>
              <a:t>Greedy</a:t>
            </a:r>
            <a:r>
              <a:rPr lang="it-IT" dirty="0">
                <a:solidFill>
                  <a:srgbClr val="FF0000"/>
                </a:solidFill>
              </a:rPr>
              <a:t> </a:t>
            </a:r>
            <a:r>
              <a:rPr lang="it-IT" dirty="0" err="1">
                <a:solidFill>
                  <a:srgbClr val="FF0000"/>
                </a:solidFill>
              </a:rPr>
              <a:t>Nearest</a:t>
            </a:r>
            <a:r>
              <a:rPr lang="it-IT" dirty="0">
                <a:solidFill>
                  <a:srgbClr val="FF0000"/>
                </a:solidFill>
              </a:rPr>
              <a:t> </a:t>
            </a:r>
            <a:r>
              <a:rPr lang="it-IT" dirty="0" err="1">
                <a:solidFill>
                  <a:srgbClr val="FF0000"/>
                </a:solidFill>
              </a:rPr>
              <a:t>Neighbour</a:t>
            </a:r>
            <a:endParaRPr lang="it-IT" dirty="0">
              <a:solidFill>
                <a:srgbClr val="FF0000"/>
              </a:solidFill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BD73980C-B81B-4105-A749-030ED0E20FC3}"/>
              </a:ext>
            </a:extLst>
          </p:cNvPr>
          <p:cNvSpPr txBox="1"/>
          <p:nvPr/>
        </p:nvSpPr>
        <p:spPr>
          <a:xfrm>
            <a:off x="1345474" y="2094266"/>
            <a:ext cx="153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0" dirty="0"/>
              <a:t>Iterazione 4: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A4133241-F6A6-49A0-BFAE-1FFF64E8FF6F}"/>
              </a:ext>
            </a:extLst>
          </p:cNvPr>
          <p:cNvSpPr txBox="1"/>
          <p:nvPr/>
        </p:nvSpPr>
        <p:spPr>
          <a:xfrm>
            <a:off x="1387853" y="4004840"/>
            <a:ext cx="1644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0" dirty="0"/>
              <a:t>Iterazione 5: 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9BBB15E6-1C19-4AEF-9107-CFD8E4B5C1F8}"/>
              </a:ext>
            </a:extLst>
          </p:cNvPr>
          <p:cNvSpPr txBox="1"/>
          <p:nvPr/>
        </p:nvSpPr>
        <p:spPr>
          <a:xfrm>
            <a:off x="5681211" y="4396792"/>
            <a:ext cx="242106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0" dirty="0"/>
              <a:t>L’arco (2,0) di costo 15 è aggiunto alla soluzione</a:t>
            </a:r>
          </a:p>
          <a:p>
            <a:endParaRPr lang="it-IT" sz="1600" b="0" dirty="0"/>
          </a:p>
          <a:p>
            <a:r>
              <a:rPr lang="it-IT" sz="1600" b="0" dirty="0"/>
              <a:t>Object = 26</a:t>
            </a:r>
          </a:p>
          <a:p>
            <a:endParaRPr lang="it-IT" sz="1600" b="0" dirty="0"/>
          </a:p>
          <a:p>
            <a:r>
              <a:rPr lang="it-IT" sz="1600" b="0" dirty="0"/>
              <a:t>Solution = [0, 1, 3, 4, 2]</a:t>
            </a:r>
          </a:p>
          <a:p>
            <a:endParaRPr lang="it-IT" sz="1600" b="0" dirty="0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78B40A11-4FE4-469C-A26A-AF2D71465961}"/>
              </a:ext>
            </a:extLst>
          </p:cNvPr>
          <p:cNvSpPr txBox="1"/>
          <p:nvPr/>
        </p:nvSpPr>
        <p:spPr>
          <a:xfrm>
            <a:off x="5681211" y="1942737"/>
            <a:ext cx="242106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0" dirty="0"/>
              <a:t>L’arco (4,2) di costo 1 è aggiunto alla soluzione</a:t>
            </a:r>
          </a:p>
          <a:p>
            <a:endParaRPr lang="it-IT" sz="1600" b="0" dirty="0"/>
          </a:p>
          <a:p>
            <a:r>
              <a:rPr lang="it-IT" sz="1600" b="0" dirty="0"/>
              <a:t>Object = 11</a:t>
            </a:r>
          </a:p>
          <a:p>
            <a:endParaRPr lang="it-IT" sz="1600" b="0" dirty="0"/>
          </a:p>
          <a:p>
            <a:r>
              <a:rPr lang="it-IT" sz="1600" b="0" dirty="0"/>
              <a:t>Solution = [0, 1, 3, 4, 2]</a:t>
            </a:r>
          </a:p>
          <a:p>
            <a:endParaRPr lang="it-IT" sz="1600" b="0" dirty="0"/>
          </a:p>
        </p:txBody>
      </p:sp>
      <p:pic>
        <p:nvPicPr>
          <p:cNvPr id="12" name="Segnaposto contenuto 3">
            <a:extLst>
              <a:ext uri="{FF2B5EF4-FFF2-40B4-BE49-F238E27FC236}">
                <a16:creationId xmlns:a16="http://schemas.microsoft.com/office/drawing/2014/main" id="{6E41A1D9-AA90-41F3-B60C-309BAC3631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032566" y="1900390"/>
            <a:ext cx="2217058" cy="206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Segnaposto contenuto 3">
            <a:extLst>
              <a:ext uri="{FF2B5EF4-FFF2-40B4-BE49-F238E27FC236}">
                <a16:creationId xmlns:a16="http://schemas.microsoft.com/office/drawing/2014/main" id="{5C81531A-5C42-4FEC-AA63-6F2CA69E23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032566" y="4189506"/>
            <a:ext cx="2217058" cy="2062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9434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1">
            <a:extLst>
              <a:ext uri="{FF2B5EF4-FFF2-40B4-BE49-F238E27FC236}">
                <a16:creationId xmlns:a16="http://schemas.microsoft.com/office/drawing/2014/main" id="{EC97C67C-01E5-4F59-B439-DBEA6AC28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350681"/>
            <a:ext cx="8229600" cy="478426"/>
          </a:xfrm>
        </p:spPr>
        <p:txBody>
          <a:bodyPr/>
          <a:lstStyle/>
          <a:p>
            <a:r>
              <a:rPr lang="it-IT" dirty="0">
                <a:solidFill>
                  <a:srgbClr val="FF0000"/>
                </a:solidFill>
              </a:rPr>
              <a:t>Euristica </a:t>
            </a:r>
            <a:r>
              <a:rPr lang="it-IT" dirty="0" err="1">
                <a:solidFill>
                  <a:srgbClr val="FF0000"/>
                </a:solidFill>
              </a:rPr>
              <a:t>Greedy</a:t>
            </a:r>
            <a:r>
              <a:rPr lang="it-IT" dirty="0">
                <a:solidFill>
                  <a:srgbClr val="FF0000"/>
                </a:solidFill>
              </a:rPr>
              <a:t> </a:t>
            </a:r>
            <a:r>
              <a:rPr lang="it-IT" dirty="0" err="1">
                <a:solidFill>
                  <a:srgbClr val="FF0000"/>
                </a:solidFill>
              </a:rPr>
              <a:t>Nearest</a:t>
            </a:r>
            <a:r>
              <a:rPr lang="it-IT" dirty="0">
                <a:solidFill>
                  <a:srgbClr val="FF0000"/>
                </a:solidFill>
              </a:rPr>
              <a:t> </a:t>
            </a:r>
            <a:r>
              <a:rPr lang="it-IT" dirty="0" err="1">
                <a:solidFill>
                  <a:srgbClr val="FF0000"/>
                </a:solidFill>
              </a:rPr>
              <a:t>Neighbour</a:t>
            </a:r>
            <a:endParaRPr lang="it-IT" dirty="0">
              <a:solidFill>
                <a:srgbClr val="FF0000"/>
              </a:solidFill>
            </a:endParaRPr>
          </a:p>
        </p:txBody>
      </p:sp>
      <p:pic>
        <p:nvPicPr>
          <p:cNvPr id="8" name="Segnaposto contenuto 3">
            <a:extLst>
              <a:ext uri="{FF2B5EF4-FFF2-40B4-BE49-F238E27FC236}">
                <a16:creationId xmlns:a16="http://schemas.microsoft.com/office/drawing/2014/main" id="{274ECFD3-1B16-4FD9-9181-19015AE7B3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30352" y="1829107"/>
            <a:ext cx="2383113" cy="2216552"/>
          </a:xfrm>
          <a:prstGeom prst="rect">
            <a:avLst/>
          </a:prstGeom>
        </p:spPr>
      </p:pic>
      <p:pic>
        <p:nvPicPr>
          <p:cNvPr id="9" name="Segnaposto contenuto 3">
            <a:extLst>
              <a:ext uri="{FF2B5EF4-FFF2-40B4-BE49-F238E27FC236}">
                <a16:creationId xmlns:a16="http://schemas.microsoft.com/office/drawing/2014/main" id="{3E282FBC-07A6-41B7-87AA-1CE94B131F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443442" y="4399043"/>
            <a:ext cx="2356934" cy="2216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CAB1CCA0-D928-4D35-80CF-166DA2428245}"/>
              </a:ext>
            </a:extLst>
          </p:cNvPr>
          <p:cNvSpPr txBox="1"/>
          <p:nvPr/>
        </p:nvSpPr>
        <p:spPr>
          <a:xfrm>
            <a:off x="1158319" y="2059939"/>
            <a:ext cx="2914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0" dirty="0"/>
              <a:t>La soluzione finale risulta: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038A17F2-BC94-44A7-AEF4-C8EF3981602F}"/>
              </a:ext>
            </a:extLst>
          </p:cNvPr>
          <p:cNvSpPr txBox="1"/>
          <p:nvPr/>
        </p:nvSpPr>
        <p:spPr>
          <a:xfrm>
            <a:off x="1075337" y="4428729"/>
            <a:ext cx="30799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0" dirty="0"/>
              <a:t>Il ciclo hamiltoniano di riferimento è ottenuto pulendo gli archi inesplorati:</a:t>
            </a:r>
          </a:p>
        </p:txBody>
      </p:sp>
    </p:spTree>
    <p:extLst>
      <p:ext uri="{BB962C8B-B14F-4D97-AF65-F5344CB8AC3E}">
        <p14:creationId xmlns:p14="http://schemas.microsoft.com/office/powerpoint/2010/main" val="19258070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1">
            <a:extLst>
              <a:ext uri="{FF2B5EF4-FFF2-40B4-BE49-F238E27FC236}">
                <a16:creationId xmlns:a16="http://schemas.microsoft.com/office/drawing/2014/main" id="{85D19CFA-534F-4CB4-9FA6-D9337AE8D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350681"/>
            <a:ext cx="8229600" cy="478426"/>
          </a:xfrm>
        </p:spPr>
        <p:txBody>
          <a:bodyPr/>
          <a:lstStyle/>
          <a:p>
            <a:r>
              <a:rPr lang="it-IT" dirty="0">
                <a:solidFill>
                  <a:srgbClr val="FF0000"/>
                </a:solidFill>
              </a:rPr>
              <a:t>Euristica </a:t>
            </a:r>
            <a:r>
              <a:rPr lang="it-IT" dirty="0" err="1">
                <a:solidFill>
                  <a:srgbClr val="FF0000"/>
                </a:solidFill>
              </a:rPr>
              <a:t>Greedy</a:t>
            </a:r>
            <a:r>
              <a:rPr lang="it-IT" dirty="0">
                <a:solidFill>
                  <a:srgbClr val="FF0000"/>
                </a:solidFill>
              </a:rPr>
              <a:t> </a:t>
            </a:r>
            <a:r>
              <a:rPr lang="it-IT" dirty="0" err="1">
                <a:solidFill>
                  <a:srgbClr val="FF0000"/>
                </a:solidFill>
              </a:rPr>
              <a:t>Nearest</a:t>
            </a:r>
            <a:r>
              <a:rPr lang="it-IT" dirty="0">
                <a:solidFill>
                  <a:srgbClr val="FF0000"/>
                </a:solidFill>
              </a:rPr>
              <a:t> </a:t>
            </a:r>
            <a:r>
              <a:rPr lang="it-IT" dirty="0" err="1">
                <a:solidFill>
                  <a:srgbClr val="FF0000"/>
                </a:solidFill>
              </a:rPr>
              <a:t>Neighbour</a:t>
            </a:r>
            <a:endParaRPr lang="it-IT" dirty="0">
              <a:solidFill>
                <a:srgbClr val="FF0000"/>
              </a:solidFill>
            </a:endParaRPr>
          </a:p>
        </p:txBody>
      </p:sp>
      <p:pic>
        <p:nvPicPr>
          <p:cNvPr id="7" name="Segnaposto contenuto 3">
            <a:extLst>
              <a:ext uri="{FF2B5EF4-FFF2-40B4-BE49-F238E27FC236}">
                <a16:creationId xmlns:a16="http://schemas.microsoft.com/office/drawing/2014/main" id="{BF5AEF90-E4EF-4E0E-ADED-130B4EBE06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6040" y="2395960"/>
            <a:ext cx="6531915" cy="3831220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95A809D9-9D4F-4A85-AD4B-4CB37F65735E}"/>
              </a:ext>
            </a:extLst>
          </p:cNvPr>
          <p:cNvSpPr txBox="1"/>
          <p:nvPr/>
        </p:nvSpPr>
        <p:spPr>
          <a:xfrm>
            <a:off x="457199" y="1887752"/>
            <a:ext cx="82295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0" dirty="0"/>
              <a:t>Di seguito è riportato il codice python per l’esecuzione dell’euristica greedy:</a:t>
            </a:r>
          </a:p>
        </p:txBody>
      </p:sp>
    </p:spTree>
    <p:extLst>
      <p:ext uri="{BB962C8B-B14F-4D97-AF65-F5344CB8AC3E}">
        <p14:creationId xmlns:p14="http://schemas.microsoft.com/office/powerpoint/2010/main" val="36372872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1">
            <a:extLst>
              <a:ext uri="{FF2B5EF4-FFF2-40B4-BE49-F238E27FC236}">
                <a16:creationId xmlns:a16="http://schemas.microsoft.com/office/drawing/2014/main" id="{90634AC5-D7A3-4582-818D-2E4F3B756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350681"/>
            <a:ext cx="8229600" cy="478426"/>
          </a:xfrm>
        </p:spPr>
        <p:txBody>
          <a:bodyPr/>
          <a:lstStyle/>
          <a:p>
            <a:r>
              <a:rPr lang="it-IT" dirty="0">
                <a:solidFill>
                  <a:srgbClr val="FF0000"/>
                </a:solidFill>
              </a:rPr>
              <a:t>Mossa 2-opt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E4932937-7FC9-492A-A63F-BF0137D2D51D}"/>
              </a:ext>
            </a:extLst>
          </p:cNvPr>
          <p:cNvSpPr txBox="1"/>
          <p:nvPr/>
        </p:nvSpPr>
        <p:spPr>
          <a:xfrm>
            <a:off x="457200" y="1829107"/>
            <a:ext cx="82296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0" dirty="0"/>
              <a:t>Si parte da un ciclo hamiltoniano e si definisce la mossa di scambio 2-opt con tre passaggi principali:</a:t>
            </a:r>
          </a:p>
          <a:p>
            <a:endParaRPr lang="it-IT" sz="1600" b="0" dirty="0"/>
          </a:p>
          <a:p>
            <a:pPr marL="342900" indent="-342900">
              <a:buFont typeface="+mj-lt"/>
              <a:buAutoNum type="arabicPeriod"/>
            </a:pPr>
            <a:r>
              <a:rPr lang="it-IT" sz="1600" b="0" dirty="0"/>
              <a:t>Sceglie una coppia di archi non adiacenti es. (1,3) e (2,0);</a:t>
            </a:r>
          </a:p>
          <a:p>
            <a:pPr marL="342900" indent="-342900">
              <a:buFont typeface="+mj-lt"/>
              <a:buAutoNum type="arabicPeriod"/>
            </a:pPr>
            <a:endParaRPr lang="it-IT" sz="1600" b="0" dirty="0"/>
          </a:p>
          <a:p>
            <a:pPr marL="342900" indent="-342900">
              <a:buFont typeface="+mj-lt"/>
              <a:buAutoNum type="arabicPeriod"/>
            </a:pPr>
            <a:r>
              <a:rPr lang="it-IT" sz="1600" b="0" dirty="0"/>
              <a:t>Rimuove la coppia di archi dal ciclo;</a:t>
            </a:r>
          </a:p>
          <a:p>
            <a:pPr marL="342900" indent="-342900">
              <a:buFont typeface="+mj-lt"/>
              <a:buAutoNum type="arabicPeriod"/>
            </a:pPr>
            <a:endParaRPr lang="it-IT" sz="1600" b="0" dirty="0"/>
          </a:p>
          <a:p>
            <a:pPr marL="342900" indent="-342900">
              <a:buFont typeface="+mj-lt"/>
              <a:buAutoNum type="arabicPeriod"/>
            </a:pPr>
            <a:r>
              <a:rPr lang="it-IT" sz="1600" b="0" dirty="0"/>
              <a:t>Aggiunge i nuovi archi es. (3,0) e (1,2).</a:t>
            </a:r>
          </a:p>
        </p:txBody>
      </p:sp>
      <p:pic>
        <p:nvPicPr>
          <p:cNvPr id="8" name="Segnaposto contenuto 3">
            <a:extLst>
              <a:ext uri="{FF2B5EF4-FFF2-40B4-BE49-F238E27FC236}">
                <a16:creationId xmlns:a16="http://schemas.microsoft.com/office/drawing/2014/main" id="{8ABF49B9-C038-4764-ACC2-2ABA0096E8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692" y="4490350"/>
            <a:ext cx="1946165" cy="1830249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E4EAFA0B-CDD0-4069-8388-829B5A023DD7}"/>
              </a:ext>
            </a:extLst>
          </p:cNvPr>
          <p:cNvSpPr txBox="1"/>
          <p:nvPr/>
        </p:nvSpPr>
        <p:spPr>
          <a:xfrm>
            <a:off x="302078" y="6320598"/>
            <a:ext cx="1723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0" dirty="0"/>
              <a:t>1.  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E667FE85-0893-4478-957E-CC73D6B799EC}"/>
              </a:ext>
            </a:extLst>
          </p:cNvPr>
          <p:cNvSpPr txBox="1"/>
          <p:nvPr/>
        </p:nvSpPr>
        <p:spPr>
          <a:xfrm>
            <a:off x="2529717" y="6320598"/>
            <a:ext cx="1723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0" dirty="0"/>
              <a:t>2.  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7028E41C-FD11-4F3E-AD6E-B071AAE71224}"/>
              </a:ext>
            </a:extLst>
          </p:cNvPr>
          <p:cNvSpPr txBox="1"/>
          <p:nvPr/>
        </p:nvSpPr>
        <p:spPr>
          <a:xfrm>
            <a:off x="4868693" y="6320598"/>
            <a:ext cx="1723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0" dirty="0"/>
              <a:t>3.  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C54CA2F6-0E97-461D-93D0-73E89C2ECCBA}"/>
              </a:ext>
            </a:extLst>
          </p:cNvPr>
          <p:cNvSpPr txBox="1"/>
          <p:nvPr/>
        </p:nvSpPr>
        <p:spPr>
          <a:xfrm>
            <a:off x="7091113" y="6320598"/>
            <a:ext cx="1750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0" dirty="0"/>
              <a:t>Ciclo risultante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CD358164-AEE0-46B1-8A24-2545F14BB558}"/>
              </a:ext>
            </a:extLst>
          </p:cNvPr>
          <p:cNvSpPr txBox="1"/>
          <p:nvPr/>
        </p:nvSpPr>
        <p:spPr>
          <a:xfrm>
            <a:off x="457200" y="3917580"/>
            <a:ext cx="13308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b="0" dirty="0"/>
              <a:t>[1, 3, 4, 2, 0]</a:t>
            </a:r>
          </a:p>
          <a:p>
            <a:r>
              <a:rPr lang="it-IT" sz="1600" b="0" dirty="0"/>
              <a:t>Object = 26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F2768231-D17A-4E14-82C4-240C21610DB9}"/>
              </a:ext>
            </a:extLst>
          </p:cNvPr>
          <p:cNvSpPr txBox="1"/>
          <p:nvPr/>
        </p:nvSpPr>
        <p:spPr>
          <a:xfrm>
            <a:off x="7203432" y="3891210"/>
            <a:ext cx="13308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b="0" dirty="0"/>
              <a:t>[1, 2, 4, 3, 0]</a:t>
            </a:r>
          </a:p>
          <a:p>
            <a:r>
              <a:rPr lang="it-IT" sz="1600" b="0" dirty="0"/>
              <a:t>Object = 19</a:t>
            </a: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6E381AA0-302F-1742-BC6A-3DD00732BB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0538" y="4490349"/>
            <a:ext cx="1941850" cy="1830249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AFD03E5A-5145-3C44-B830-94252A7D5E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9514" y="4475985"/>
            <a:ext cx="1941850" cy="1830249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87CC7CF1-A990-004F-9BBE-062EF9A81D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95592" y="4475984"/>
            <a:ext cx="1941851" cy="183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4912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EA6A1A8-3C20-4DAC-AB67-304F110B83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927184"/>
            <a:ext cx="7772400" cy="478427"/>
          </a:xfrm>
        </p:spPr>
        <p:txBody>
          <a:bodyPr/>
          <a:lstStyle/>
          <a:p>
            <a:pPr marL="0" indent="0">
              <a:buNone/>
            </a:pPr>
            <a:r>
              <a:rPr lang="it-IT" sz="1600" b="0" dirty="0">
                <a:effectLst/>
              </a:rPr>
              <a:t>Di seguito è riportato il codice python per implementare la mossa 2-opt.</a:t>
            </a:r>
          </a:p>
        </p:txBody>
      </p:sp>
      <p:sp>
        <p:nvSpPr>
          <p:cNvPr id="5" name="Titolo 1">
            <a:extLst>
              <a:ext uri="{FF2B5EF4-FFF2-40B4-BE49-F238E27FC236}">
                <a16:creationId xmlns:a16="http://schemas.microsoft.com/office/drawing/2014/main" id="{B916ECC5-F274-4E44-9B2A-A78A338F81C9}"/>
              </a:ext>
            </a:extLst>
          </p:cNvPr>
          <p:cNvSpPr txBox="1">
            <a:spLocks/>
          </p:cNvSpPr>
          <p:nvPr/>
        </p:nvSpPr>
        <p:spPr>
          <a:xfrm>
            <a:off x="457200" y="1350681"/>
            <a:ext cx="8229600" cy="478426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9pPr>
          </a:lstStyle>
          <a:p>
            <a:r>
              <a:rPr lang="it-IT" kern="0">
                <a:solidFill>
                  <a:srgbClr val="FF0000"/>
                </a:solidFill>
              </a:rPr>
              <a:t>Mossa 2-opt</a:t>
            </a:r>
            <a:endParaRPr lang="it-IT" kern="0" dirty="0">
              <a:solidFill>
                <a:srgbClr val="FF0000"/>
              </a:solidFill>
            </a:endParaRP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ED3BBE07-BE22-1642-BFB6-F183369486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3554" y="2924355"/>
            <a:ext cx="6741428" cy="2582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3081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9CC76C61-3843-394E-95B7-AE9D54F1DF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4054082"/>
            <a:ext cx="7772400" cy="199521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3A090A40-F3E5-614D-BFD2-98B2F06E110E}"/>
                  </a:ext>
                </a:extLst>
              </p:cNvPr>
              <p:cNvSpPr txBox="1"/>
              <p:nvPr/>
            </p:nvSpPr>
            <p:spPr>
              <a:xfrm>
                <a:off x="685800" y="2800469"/>
                <a:ext cx="7772400" cy="12536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it-IT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>
                              <a:latin typeface="Cambria Math" panose="02040503050406030204" pitchFamily="18" charset="0"/>
                            </a:rPr>
                            <m:t>𝑎𝑐𝑐𝑒𝑡𝑡𝑎𝑧𝑖𝑜𝑛𝑒</m:t>
                          </m:r>
                          <m:r>
                            <a:rPr lang="it-IT" b="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it-IT" b="0" i="1">
                              <a:latin typeface="Cambria Math" panose="02040503050406030204" pitchFamily="18" charset="0"/>
                            </a:rPr>
                            <m:t>𝑑𝑖</m:t>
                          </m:r>
                          <m:r>
                            <a:rPr lang="it-IT" b="0" i="1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it-IT" b="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b="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it-IT" b="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it-IT" b="0" i="1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it-IT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it-IT" b="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it-IT" b="0" i="1">
                                  <a:latin typeface="Cambria Math" panose="02040503050406030204" pitchFamily="18" charset="0"/>
                                </a:rPr>
                                <m:t>1 </m:t>
                              </m:r>
                              <m:r>
                                <a:rPr lang="it-IT" b="0" i="1">
                                  <a:latin typeface="Cambria Math" panose="02040503050406030204" pitchFamily="18" charset="0"/>
                                </a:rPr>
                                <m:t>𝑠𝑒</m:t>
                              </m:r>
                              <m:r>
                                <a:rPr lang="it-IT" b="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it-IT" b="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it-IT" b="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it-IT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it-IT" b="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it-IT" b="0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it-IT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it-IT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it-IT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it-IT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it-IT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it-IT" b="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b="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it-IT" b="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f>
                                    <m:fPr>
                                      <m:ctrlPr>
                                        <a:rPr lang="it-IT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it-IT" b="0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  <m:d>
                                        <m:dPr>
                                          <m:ctrlPr>
                                            <a:rPr lang="it-IT" b="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it-IT" b="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it-IT" b="0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p>
                                              <m:r>
                                                <a:rPr lang="it-IT" b="0" i="1">
                                                  <a:latin typeface="Cambria Math" panose="02040503050406030204" pitchFamily="18" charset="0"/>
                                                </a:rPr>
                                                <m:t>′</m:t>
                                              </m:r>
                                            </m:sup>
                                          </m:sSup>
                                        </m:e>
                                      </m:d>
                                      <m:r>
                                        <a:rPr lang="it-IT" b="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it-IT" b="0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  <m:r>
                                        <a:rPr lang="it-IT" b="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it-IT" b="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it-IT" b="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it-IT" b="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it-IT" b="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it-IT" b="0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den>
                                  </m:f>
                                </m:sup>
                              </m:sSup>
                              <m:r>
                                <a:rPr lang="it-IT" b="0" i="1">
                                  <a:latin typeface="Cambria Math" panose="02040503050406030204" pitchFamily="18" charset="0"/>
                                </a:rPr>
                                <m:t>𝑠𝑒</m:t>
                              </m:r>
                              <m:r>
                                <a:rPr lang="it-IT" b="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it-IT" b="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it-IT" b="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it-IT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it-IT" b="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it-IT" b="0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it-IT" b="0" i="1"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it-IT" b="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it-IT" b="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it-IT" b="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it-IT" b="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it-IT" b="0" dirty="0"/>
              </a:p>
              <a:p>
                <a:endParaRPr lang="it-IT" dirty="0"/>
              </a:p>
            </p:txBody>
          </p:sp>
        </mc:Choice>
        <mc:Fallback xmlns="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3A090A40-F3E5-614D-BFD2-98B2F06E11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2800469"/>
                <a:ext cx="7772400" cy="125361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olo 1">
            <a:extLst>
              <a:ext uri="{FF2B5EF4-FFF2-40B4-BE49-F238E27FC236}">
                <a16:creationId xmlns:a16="http://schemas.microsoft.com/office/drawing/2014/main" id="{C03549D9-BD97-4323-ADAF-422D5BEEAA33}"/>
              </a:ext>
            </a:extLst>
          </p:cNvPr>
          <p:cNvSpPr txBox="1">
            <a:spLocks/>
          </p:cNvSpPr>
          <p:nvPr/>
        </p:nvSpPr>
        <p:spPr>
          <a:xfrm>
            <a:off x="457200" y="1350681"/>
            <a:ext cx="8229600" cy="478426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9pPr>
          </a:lstStyle>
          <a:p>
            <a:r>
              <a:rPr lang="it-IT" kern="0" dirty="0">
                <a:solidFill>
                  <a:srgbClr val="FF0000"/>
                </a:solidFill>
              </a:rPr>
              <a:t>Probabilità di accettazione soluzione candidata</a:t>
            </a:r>
          </a:p>
        </p:txBody>
      </p:sp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F1C777E5-6275-4F55-AE9C-97B6D97530EF}"/>
              </a:ext>
            </a:extLst>
          </p:cNvPr>
          <p:cNvSpPr txBox="1">
            <a:spLocks/>
          </p:cNvSpPr>
          <p:nvPr/>
        </p:nvSpPr>
        <p:spPr bwMode="auto">
          <a:xfrm>
            <a:off x="685800" y="1927184"/>
            <a:ext cx="7772400" cy="6308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Monotype Sorts" pitchFamily="2" charset="2"/>
              <a:buBlip>
                <a:blip r:embed="rId4"/>
              </a:buBlip>
              <a:defRPr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Blip>
                <a:blip r:embed="rId4"/>
              </a:buBlip>
              <a:defRPr sz="14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Blip>
                <a:blip r:embed="rId4"/>
              </a:buBlip>
              <a:defRPr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Monotype Sorts" pitchFamily="2" charset="2"/>
              <a:buBlip>
                <a:blip r:embed="rId4"/>
              </a:buBlip>
              <a:defRPr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Blip>
                <a:blip r:embed="rId4"/>
              </a:buBlip>
              <a:defRPr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Blip>
                <a:blip r:embed="rId4"/>
              </a:buBlip>
              <a:defRPr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Blip>
                <a:blip r:embed="rId4"/>
              </a:buBlip>
              <a:defRPr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Blip>
                <a:blip r:embed="rId4"/>
              </a:buBlip>
              <a:defRPr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Blip>
                <a:blip r:embed="rId4"/>
              </a:buBlip>
              <a:defRPr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9pPr>
          </a:lstStyle>
          <a:p>
            <a:pPr marL="0" indent="0">
              <a:buFont typeface="Monotype Sorts" pitchFamily="2" charset="2"/>
              <a:buNone/>
            </a:pPr>
            <a:r>
              <a:rPr lang="it-IT" sz="1600" b="0" kern="0" dirty="0">
                <a:effectLst/>
              </a:rPr>
              <a:t>Di seguito è riportato l’equazione probabilistica ed il codice python per implementare la probabilità di accettazione di una soluzione candidata.</a:t>
            </a:r>
          </a:p>
        </p:txBody>
      </p:sp>
    </p:spTree>
    <p:extLst>
      <p:ext uri="{BB962C8B-B14F-4D97-AF65-F5344CB8AC3E}">
        <p14:creationId xmlns:p14="http://schemas.microsoft.com/office/powerpoint/2010/main" val="603284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7365F313-BE8C-4F4D-94A5-9D574023896C}"/>
              </a:ext>
            </a:extLst>
          </p:cNvPr>
          <p:cNvSpPr txBox="1">
            <a:spLocks/>
          </p:cNvSpPr>
          <p:nvPr/>
        </p:nvSpPr>
        <p:spPr>
          <a:xfrm>
            <a:off x="457200" y="1350681"/>
            <a:ext cx="8229600" cy="478426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9pPr>
          </a:lstStyle>
          <a:p>
            <a:r>
              <a:rPr lang="it-IT" kern="0" dirty="0">
                <a:solidFill>
                  <a:srgbClr val="FF0000"/>
                </a:solidFill>
              </a:rPr>
              <a:t>Risultato finale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FD136C24-EB2D-4177-AE07-2E1CDD7881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775" y="3018242"/>
            <a:ext cx="4687774" cy="3515831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7A24AD0A-EB5B-48E8-96C2-8971F31BEE8E}"/>
              </a:ext>
            </a:extLst>
          </p:cNvPr>
          <p:cNvSpPr txBox="1"/>
          <p:nvPr/>
        </p:nvSpPr>
        <p:spPr>
          <a:xfrm>
            <a:off x="550877" y="2005606"/>
            <a:ext cx="81359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0" dirty="0"/>
              <a:t>Di seguito è riportato l’esito dell’esecuzione su un istanza benchmark, precisamente berlin52.</a:t>
            </a:r>
          </a:p>
        </p:txBody>
      </p:sp>
      <p:graphicFrame>
        <p:nvGraphicFramePr>
          <p:cNvPr id="10" name="Tabella 10">
            <a:extLst>
              <a:ext uri="{FF2B5EF4-FFF2-40B4-BE49-F238E27FC236}">
                <a16:creationId xmlns:a16="http://schemas.microsoft.com/office/drawing/2014/main" id="{8ACAA34A-8FAF-43E9-8A9D-4C67CCCE8F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4201641"/>
              </p:ext>
            </p:extLst>
          </p:nvPr>
        </p:nvGraphicFramePr>
        <p:xfrm>
          <a:off x="550877" y="3091449"/>
          <a:ext cx="3511066" cy="34426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5533">
                  <a:extLst>
                    <a:ext uri="{9D8B030D-6E8A-4147-A177-3AD203B41FA5}">
                      <a16:colId xmlns:a16="http://schemas.microsoft.com/office/drawing/2014/main" val="51318822"/>
                    </a:ext>
                  </a:extLst>
                </a:gridCol>
                <a:gridCol w="1755533">
                  <a:extLst>
                    <a:ext uri="{9D8B030D-6E8A-4147-A177-3AD203B41FA5}">
                      <a16:colId xmlns:a16="http://schemas.microsoft.com/office/drawing/2014/main" val="2243765655"/>
                    </a:ext>
                  </a:extLst>
                </a:gridCol>
              </a:tblGrid>
              <a:tr h="232195"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800" b="0" i="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berlin52</a:t>
                      </a:r>
                      <a:endParaRPr lang="it-IT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9157887"/>
                  </a:ext>
                </a:extLst>
              </a:tr>
              <a:tr h="411076">
                <a:tc>
                  <a:txBody>
                    <a:bodyPr/>
                    <a:lstStyle/>
                    <a:p>
                      <a:r>
                        <a:rPr lang="it-IT" dirty="0" err="1">
                          <a:solidFill>
                            <a:schemeClr val="tx1"/>
                          </a:solidFill>
                        </a:rPr>
                        <a:t>Dimension</a:t>
                      </a:r>
                      <a:endParaRPr lang="it-IT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rgbClr val="000000"/>
                          </a:solidFill>
                        </a:rPr>
                        <a:t>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6688068"/>
                  </a:ext>
                </a:extLst>
              </a:tr>
              <a:tr h="411076"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Esito euristica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800" b="0" i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7544.366</a:t>
                      </a:r>
                      <a:endParaRPr lang="it-IT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2834250"/>
                  </a:ext>
                </a:extLst>
              </a:tr>
              <a:tr h="411076"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Best </a:t>
                      </a:r>
                      <a:r>
                        <a:rPr lang="it-IT" dirty="0" err="1">
                          <a:solidFill>
                            <a:schemeClr val="tx1"/>
                          </a:solidFill>
                        </a:rPr>
                        <a:t>solution</a:t>
                      </a:r>
                      <a:endParaRPr lang="it-IT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rgbClr val="000000"/>
                          </a:solidFill>
                        </a:rPr>
                        <a:t>7542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5112659"/>
                  </a:ext>
                </a:extLst>
              </a:tr>
              <a:tr h="411076"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Gap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800" b="0" i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0.03 %</a:t>
                      </a:r>
                      <a:endParaRPr lang="it-IT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2753565"/>
                  </a:ext>
                </a:extLst>
              </a:tr>
              <a:tr h="411076"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Tour euristica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100" b="0" i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[6, 41, 20, 16, 2, 17, 30, 21, 0, 48, 31, 44, 18, 40, 7, 8, 9, 42, 32, 50, 10, 51, 13, 12, 46, 25, 26, 27, 11, 24, 3, 5, 14, 4, 23, 47, 37, 36, 39, 38, 35, 34, 33, 43, 45, 15, 28, 49, 19, 22, 29, 1]</a:t>
                      </a:r>
                      <a:endParaRPr lang="it-IT" sz="11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99508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77856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1">
            <a:extLst>
              <a:ext uri="{FF2B5EF4-FFF2-40B4-BE49-F238E27FC236}">
                <a16:creationId xmlns:a16="http://schemas.microsoft.com/office/drawing/2014/main" id="{15647505-352D-4F37-88EA-0EA84F3A2DD5}"/>
              </a:ext>
            </a:extLst>
          </p:cNvPr>
          <p:cNvSpPr txBox="1">
            <a:spLocks/>
          </p:cNvSpPr>
          <p:nvPr/>
        </p:nvSpPr>
        <p:spPr>
          <a:xfrm>
            <a:off x="404769" y="1459737"/>
            <a:ext cx="8229600" cy="478426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9pPr>
          </a:lstStyle>
          <a:p>
            <a:r>
              <a:rPr lang="it-IT" kern="0" dirty="0" err="1">
                <a:solidFill>
                  <a:srgbClr val="FF0000"/>
                </a:solidFill>
              </a:rPr>
              <a:t>Cooling</a:t>
            </a:r>
            <a:r>
              <a:rPr lang="it-IT" kern="0" dirty="0">
                <a:solidFill>
                  <a:srgbClr val="FF0000"/>
                </a:solidFill>
              </a:rPr>
              <a:t> </a:t>
            </a:r>
            <a:r>
              <a:rPr lang="it-IT" kern="0" dirty="0" err="1">
                <a:solidFill>
                  <a:srgbClr val="FF0000"/>
                </a:solidFill>
              </a:rPr>
              <a:t>schedules</a:t>
            </a:r>
            <a:endParaRPr lang="it-IT" kern="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55504493-D72F-4860-BE85-8E17C0DCB665}"/>
                  </a:ext>
                </a:extLst>
              </p:cNvPr>
              <p:cNvSpPr txBox="1"/>
              <p:nvPr/>
            </p:nvSpPr>
            <p:spPr>
              <a:xfrm>
                <a:off x="404769" y="2105637"/>
                <a:ext cx="8334462" cy="31728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600" b="0" dirty="0"/>
                  <a:t>La fase più delicata del progetto è il settaggio dei parametri, vediamo quali sono i parametri che possiamo modificare:</a:t>
                </a:r>
              </a:p>
              <a:p>
                <a:endParaRPr lang="it-IT" sz="1600" b="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it-IT" sz="1600" b="0" dirty="0"/>
                  <a:t>Temperatura iniziale, di default è pari a </a:t>
                </a:r>
                <a14:m>
                  <m:oMath xmlns:m="http://schemas.openxmlformats.org/officeDocument/2006/math">
                    <m:r>
                      <a:rPr lang="it-IT" sz="1600" b="0" i="0" smtClean="0">
                        <a:latin typeface="Cambria Math" panose="02040503050406030204" pitchFamily="18" charset="0"/>
                      </a:rPr>
                      <m:t>10∗ </m:t>
                    </m:r>
                    <m:d>
                      <m:dPr>
                        <m:begChr m:val="|"/>
                        <m:endChr m:val="|"/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it-IT" sz="1600" b="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t-IT" sz="1600" b="0" i="1">
                                <a:latin typeface="Cambria Math" panose="02040503050406030204" pitchFamily="18" charset="0"/>
                              </a:rPr>
                              <m:t>𝑜𝑏𝑗𝑒𝑐𝑡</m:t>
                            </m:r>
                            <m:d>
                              <m:dPr>
                                <m:ctrlPr>
                                  <a:rPr lang="it-IT" sz="1600" b="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it-IT" sz="1600" b="0" i="1">
                                    <a:latin typeface="Cambria Math" panose="02040503050406030204" pitchFamily="18" charset="0"/>
                                  </a:rPr>
                                  <m:t>𝑠𝑜</m:t>
                                </m:r>
                                <m:sSub>
                                  <m:sSubPr>
                                    <m:ctrlPr>
                                      <a:rPr lang="it-IT" sz="1600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600" b="0" i="1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it-IT" sz="1600" b="0" i="1">
                                        <a:latin typeface="Cambria Math" panose="02040503050406030204" pitchFamily="18" charset="0"/>
                                      </a:rPr>
                                      <m:t>𝑖𝑛𝑖𝑧𝑖𝑎𝑙𝑒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it-IT" sz="1600" b="0" dirty="0"/>
                  <a:t>;</a:t>
                </a:r>
              </a:p>
              <a:p>
                <a:pPr marL="342900" indent="-342900">
                  <a:buFont typeface="+mj-lt"/>
                  <a:buAutoNum type="arabicPeriod"/>
                </a:pPr>
                <a:endParaRPr lang="it-IT" sz="1600" b="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it-IT" sz="1600" b="0" dirty="0"/>
                  <a:t>Temperatura finale, di default pari a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600" b="0" i="1">
                            <a:latin typeface="Cambria Math" panose="02040503050406030204" pitchFamily="18" charset="0"/>
                          </a:rPr>
                          <m:t>𝑜𝑏𝑗𝑒𝑐𝑡</m:t>
                        </m:r>
                        <m:d>
                          <m:dPr>
                            <m:ctrlPr>
                              <a:rPr lang="it-IT" sz="1600" b="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1600" b="0" i="1">
                                <a:latin typeface="Cambria Math" panose="02040503050406030204" pitchFamily="18" charset="0"/>
                              </a:rPr>
                              <m:t>𝑠𝑜</m:t>
                            </m:r>
                            <m:sSub>
                              <m:sSubPr>
                                <m:ctrlPr>
                                  <a:rPr lang="it-IT" sz="1600" b="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1600" b="0" i="1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  <m:sub>
                                <m:r>
                                  <a:rPr lang="it-IT" sz="1600" b="0" i="1">
                                    <a:latin typeface="Cambria Math" panose="02040503050406030204" pitchFamily="18" charset="0"/>
                                  </a:rPr>
                                  <m:t>𝑖𝑛𝑖𝑧𝑖𝑎𝑙𝑒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∗ </m:t>
                    </m:r>
                    <m:sSup>
                      <m:sSupPr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−4</m:t>
                        </m:r>
                      </m:sup>
                    </m:sSup>
                  </m:oMath>
                </a14:m>
                <a:r>
                  <a:rPr lang="it-IT" sz="1600" b="0" dirty="0"/>
                  <a:t>;</a:t>
                </a:r>
              </a:p>
              <a:p>
                <a:pPr marL="342900" indent="-342900">
                  <a:buFont typeface="+mj-lt"/>
                  <a:buAutoNum type="arabicPeriod"/>
                </a:pPr>
                <a:endParaRPr lang="it-IT" sz="1600" b="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it-IT" sz="1600" b="0" dirty="0"/>
                  <a:t>Numero di iterazioni alla stessa temperatura, nominato L, di default pari alla dimensione dell’istanza e costante;</a:t>
                </a:r>
              </a:p>
              <a:p>
                <a:pPr marL="342900" indent="-342900">
                  <a:buFont typeface="+mj-lt"/>
                  <a:buAutoNum type="arabicPeriod"/>
                </a:pPr>
                <a:endParaRPr lang="it-IT" sz="1600" b="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it-IT" sz="1600" b="0" dirty="0"/>
                  <a:t>Parametro alpha che definisce la legge di decremento, di default è pari a 0,99 per istanze con iterazioni alla stessa temperatura minori di mille altrimenti è 0,8.</a:t>
                </a:r>
              </a:p>
            </p:txBody>
          </p:sp>
        </mc:Choice>
        <mc:Fallback xmlns="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55504493-D72F-4860-BE85-8E17C0DCB6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769" y="2105637"/>
                <a:ext cx="8334462" cy="3172856"/>
              </a:xfrm>
              <a:prstGeom prst="rect">
                <a:avLst/>
              </a:prstGeom>
              <a:blipFill>
                <a:blip r:embed="rId2"/>
                <a:stretch>
                  <a:fillRect l="-365" t="-576" b="-153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7945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egnaposto contenuto 18">
            <a:extLst>
              <a:ext uri="{FF2B5EF4-FFF2-40B4-BE49-F238E27FC236}">
                <a16:creationId xmlns:a16="http://schemas.microsoft.com/office/drawing/2014/main" id="{5BD7BED1-1933-43DF-8F4C-B224247898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802" y="2076949"/>
            <a:ext cx="3719528" cy="3402020"/>
          </a:xfrm>
        </p:spPr>
        <p:txBody>
          <a:bodyPr/>
          <a:lstStyle/>
          <a:p>
            <a:pPr algn="l">
              <a:buClrTx/>
              <a:buFont typeface="Arial" panose="020B0604020202020204" pitchFamily="34" charset="0"/>
              <a:buChar char="•"/>
            </a:pPr>
            <a:r>
              <a:rPr lang="it-IT" sz="1600" b="0" dirty="0">
                <a:effectLst/>
                <a:latin typeface="Times New Roman" panose="02020603050405020304" pitchFamily="18" charset="0"/>
              </a:rPr>
              <a:t>Dato un grafo </a:t>
            </a:r>
            <a:r>
              <a:rPr lang="it-IT" sz="1600" b="0" i="1" dirty="0">
                <a:effectLst/>
                <a:latin typeface="Times New Roman" panose="02020603050405020304" pitchFamily="18" charset="0"/>
              </a:rPr>
              <a:t>G(V,E)</a:t>
            </a:r>
            <a:r>
              <a:rPr lang="it-IT" sz="1600" b="0" dirty="0">
                <a:effectLst/>
                <a:latin typeface="Times New Roman" panose="02020603050405020304" pitchFamily="18" charset="0"/>
              </a:rPr>
              <a:t> a cui è associato un costo ad ogni arco. Il problema del commesso viaggiatore consiste nel cercare il circuito Hamiltoniano di costo minimo.</a:t>
            </a:r>
          </a:p>
          <a:p>
            <a:pPr algn="l">
              <a:buClrTx/>
              <a:buFont typeface="Arial" panose="020B0604020202020204" pitchFamily="34" charset="0"/>
              <a:buChar char="•"/>
            </a:pPr>
            <a:endParaRPr lang="it-IT" sz="1600" b="0" dirty="0">
              <a:effectLst/>
              <a:latin typeface="Times New Roman" panose="02020603050405020304" pitchFamily="18" charset="0"/>
            </a:endParaRPr>
          </a:p>
          <a:p>
            <a:pPr algn="l">
              <a:buClrTx/>
              <a:buFont typeface="Arial" panose="020B0604020202020204" pitchFamily="34" charset="0"/>
              <a:buChar char="•"/>
            </a:pPr>
            <a:r>
              <a:rPr lang="it-IT" sz="1600" b="0" dirty="0">
                <a:effectLst/>
                <a:latin typeface="Times New Roman" panose="02020603050405020304" pitchFamily="18" charset="0"/>
              </a:rPr>
              <a:t>Un ciclo Hamiltoniano è un ciclo che attraversa tutti i nodi del grafo una ed una sola volta.</a:t>
            </a:r>
          </a:p>
          <a:p>
            <a:pPr algn="l">
              <a:buClrTx/>
              <a:buFont typeface="Arial" panose="020B0604020202020204" pitchFamily="34" charset="0"/>
              <a:buChar char="•"/>
            </a:pPr>
            <a:endParaRPr lang="it-IT" sz="1600" b="0" dirty="0">
              <a:effectLst/>
              <a:latin typeface="Times New Roman" panose="02020603050405020304" pitchFamily="18" charset="0"/>
            </a:endParaRPr>
          </a:p>
          <a:p>
            <a:pPr algn="l">
              <a:buClrTx/>
              <a:buFont typeface="Arial" panose="020B0604020202020204" pitchFamily="34" charset="0"/>
              <a:buChar char="•"/>
            </a:pPr>
            <a:r>
              <a:rPr lang="it-IT" sz="1600" b="0" dirty="0">
                <a:effectLst/>
                <a:latin typeface="Times New Roman" panose="02020603050405020304" pitchFamily="18" charset="0"/>
              </a:rPr>
              <a:t>Il costo di un ciclo Hamiltoniano è dato dalla somma dei costi degli archi che lo compongono</a:t>
            </a:r>
          </a:p>
          <a:p>
            <a:pPr marL="0" indent="0">
              <a:buNone/>
            </a:pPr>
            <a:endParaRPr lang="it-IT" sz="1600" b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6" name="Google Shape;85;p18">
            <a:extLst>
              <a:ext uri="{FF2B5EF4-FFF2-40B4-BE49-F238E27FC236}">
                <a16:creationId xmlns:a16="http://schemas.microsoft.com/office/drawing/2014/main" id="{71C3CD16-3993-4150-A3AD-03A13D6B91FB}"/>
              </a:ext>
            </a:extLst>
          </p:cNvPr>
          <p:cNvSpPr txBox="1">
            <a:spLocks/>
          </p:cNvSpPr>
          <p:nvPr/>
        </p:nvSpPr>
        <p:spPr>
          <a:xfrm>
            <a:off x="311699" y="1302275"/>
            <a:ext cx="858901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9pPr>
          </a:lstStyle>
          <a:p>
            <a:r>
              <a:rPr lang="it-IT" sz="2800" dirty="0" err="1">
                <a:solidFill>
                  <a:srgbClr val="FF0000"/>
                </a:solidFill>
                <a:latin typeface="+mn-lt"/>
              </a:rPr>
              <a:t>Traveling</a:t>
            </a:r>
            <a:r>
              <a:rPr lang="it-IT" sz="2800" dirty="0">
                <a:solidFill>
                  <a:srgbClr val="FF0000"/>
                </a:solidFill>
                <a:latin typeface="+mn-lt"/>
              </a:rPr>
              <a:t> Salesman </a:t>
            </a:r>
            <a:r>
              <a:rPr lang="it-IT" sz="2800" dirty="0" err="1">
                <a:solidFill>
                  <a:srgbClr val="FF0000"/>
                </a:solidFill>
                <a:latin typeface="+mn-lt"/>
              </a:rPr>
              <a:t>Problem</a:t>
            </a:r>
            <a:endParaRPr lang="it-IT" sz="2500" kern="0" dirty="0">
              <a:solidFill>
                <a:srgbClr val="FF0000"/>
              </a:solidFill>
            </a:endParaRP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66A2D279-2EE4-4480-AD40-C90FFC94D719}"/>
              </a:ext>
            </a:extLst>
          </p:cNvPr>
          <p:cNvSpPr/>
          <p:nvPr/>
        </p:nvSpPr>
        <p:spPr>
          <a:xfrm>
            <a:off x="4251499" y="430168"/>
            <a:ext cx="1277822" cy="32042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b="1" dirty="0">
                <a:solidFill>
                  <a:srgbClr val="002060"/>
                </a:solidFill>
              </a:rPr>
              <a:t>Introduzione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D1F9D9AC-77B3-4100-9F21-A90AEB40CE07}"/>
              </a:ext>
            </a:extLst>
          </p:cNvPr>
          <p:cNvSpPr/>
          <p:nvPr/>
        </p:nvSpPr>
        <p:spPr>
          <a:xfrm>
            <a:off x="5806694" y="426274"/>
            <a:ext cx="1277822" cy="32432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 dirty="0">
              <a:solidFill>
                <a:schemeClr val="tx1"/>
              </a:solidFill>
            </a:endParaRPr>
          </a:p>
          <a:p>
            <a:pPr algn="ctr"/>
            <a:endParaRPr lang="it-IT" b="1" dirty="0">
              <a:solidFill>
                <a:srgbClr val="002060"/>
              </a:solidFill>
            </a:endParaRPr>
          </a:p>
          <a:p>
            <a:pPr algn="ctr"/>
            <a:endParaRPr lang="it-IT" dirty="0">
              <a:solidFill>
                <a:srgbClr val="002060"/>
              </a:solidFill>
            </a:endParaRPr>
          </a:p>
          <a:p>
            <a:pPr algn="ctr"/>
            <a:r>
              <a:rPr lang="it-IT" sz="1000" b="1" dirty="0">
                <a:solidFill>
                  <a:srgbClr val="002060"/>
                </a:solidFill>
              </a:rPr>
              <a:t>Implementazione</a:t>
            </a:r>
          </a:p>
          <a:p>
            <a:pPr algn="ctr"/>
            <a:endParaRPr lang="it-IT" b="1" dirty="0">
              <a:solidFill>
                <a:schemeClr val="bg1"/>
              </a:solidFill>
            </a:endParaRPr>
          </a:p>
          <a:p>
            <a:pPr algn="ctr"/>
            <a:endParaRPr lang="it-IT" b="1" dirty="0">
              <a:solidFill>
                <a:schemeClr val="bg1"/>
              </a:solidFill>
            </a:endParaRPr>
          </a:p>
          <a:p>
            <a:pPr algn="ctr"/>
            <a:endParaRPr lang="it-IT" b="1" dirty="0">
              <a:solidFill>
                <a:schemeClr val="bg1"/>
              </a:solidFill>
            </a:endParaRP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F8D395A0-9A77-45B6-83A2-758DB38C7F6B}"/>
              </a:ext>
            </a:extLst>
          </p:cNvPr>
          <p:cNvSpPr/>
          <p:nvPr/>
        </p:nvSpPr>
        <p:spPr>
          <a:xfrm>
            <a:off x="7361889" y="427784"/>
            <a:ext cx="1277823" cy="3228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b="1" dirty="0">
                <a:solidFill>
                  <a:srgbClr val="002060"/>
                </a:solidFill>
              </a:rPr>
              <a:t>Analisi temporale</a:t>
            </a:r>
          </a:p>
        </p:txBody>
      </p: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E507149A-2200-457E-8AB6-72C8C19818B9}"/>
              </a:ext>
            </a:extLst>
          </p:cNvPr>
          <p:cNvCxnSpPr>
            <a:stCxn id="5" idx="3"/>
            <a:endCxn id="7" idx="1"/>
          </p:cNvCxnSpPr>
          <p:nvPr/>
        </p:nvCxnSpPr>
        <p:spPr bwMode="auto">
          <a:xfrm flipV="1">
            <a:off x="5529321" y="588436"/>
            <a:ext cx="277373" cy="194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sm" len="sm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D0F7E4D6-5D80-4132-8AB0-040AB7BA864C}"/>
              </a:ext>
            </a:extLst>
          </p:cNvPr>
          <p:cNvCxnSpPr>
            <a:stCxn id="7" idx="3"/>
            <a:endCxn id="8" idx="1"/>
          </p:cNvCxnSpPr>
          <p:nvPr/>
        </p:nvCxnSpPr>
        <p:spPr bwMode="auto">
          <a:xfrm>
            <a:off x="7084516" y="588436"/>
            <a:ext cx="277373" cy="75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sm" len="sm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4" name="Immagine 3" descr="Immagine che contiene mappa&#10;&#10;Descrizione generata automaticamente">
            <a:extLst>
              <a:ext uri="{FF2B5EF4-FFF2-40B4-BE49-F238E27FC236}">
                <a16:creationId xmlns:a16="http://schemas.microsoft.com/office/drawing/2014/main" id="{57C25F39-595B-4FAC-BB73-C52931E683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6608" y="2076949"/>
            <a:ext cx="3133725" cy="334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5154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54EBC99-41D0-488D-ADC3-9454F152B1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769" y="2080470"/>
            <a:ext cx="8229600" cy="4320330"/>
          </a:xfrm>
        </p:spPr>
        <p:txBody>
          <a:bodyPr/>
          <a:lstStyle/>
          <a:p>
            <a:pPr marL="0" indent="0">
              <a:buNone/>
            </a:pPr>
            <a:r>
              <a:rPr lang="it-IT" sz="1600" b="0" dirty="0">
                <a:effectLst/>
              </a:rPr>
              <a:t>Sono state selezionate 4 istanze di test ed i primi tentativi sono mirati a dimostrare l’efficacia dell’euristica </a:t>
            </a:r>
            <a:r>
              <a:rPr lang="it-IT" sz="1600" b="0" dirty="0" err="1">
                <a:effectLst/>
              </a:rPr>
              <a:t>greedy</a:t>
            </a:r>
            <a:r>
              <a:rPr lang="it-IT" sz="1600" b="0" dirty="0">
                <a:effectLst/>
              </a:rPr>
              <a:t> per la soluzione iniziale.</a:t>
            </a:r>
          </a:p>
          <a:p>
            <a:pPr marL="0" indent="0">
              <a:buNone/>
            </a:pPr>
            <a:br>
              <a:rPr lang="it-IT" sz="1600" b="0" dirty="0">
                <a:effectLst/>
              </a:rPr>
            </a:br>
            <a:r>
              <a:rPr lang="it-IT" sz="1600" b="0" dirty="0">
                <a:effectLst/>
              </a:rPr>
              <a:t>Le istanze scelte sono:</a:t>
            </a:r>
          </a:p>
          <a:p>
            <a:pPr marL="0" indent="0">
              <a:buNone/>
            </a:pPr>
            <a:endParaRPr lang="it-IT" sz="1600" b="0" dirty="0">
              <a:effectLst/>
            </a:endParaRPr>
          </a:p>
          <a:p>
            <a:pPr>
              <a:buClrTx/>
              <a:buFont typeface="+mj-lt"/>
              <a:buAutoNum type="arabicPeriod"/>
            </a:pPr>
            <a:r>
              <a:rPr lang="it-IT" sz="1600" b="0" dirty="0">
                <a:effectLst/>
              </a:rPr>
              <a:t>Burma14</a:t>
            </a:r>
          </a:p>
          <a:p>
            <a:pPr>
              <a:buClrTx/>
              <a:buFont typeface="+mj-lt"/>
              <a:buAutoNum type="arabicPeriod"/>
            </a:pPr>
            <a:endParaRPr lang="it-IT" sz="1600" b="0" dirty="0">
              <a:effectLst/>
            </a:endParaRPr>
          </a:p>
          <a:p>
            <a:pPr>
              <a:buClrTx/>
              <a:buFont typeface="+mj-lt"/>
              <a:buAutoNum type="arabicPeriod"/>
            </a:pPr>
            <a:r>
              <a:rPr lang="it-IT" sz="1600" b="0" dirty="0">
                <a:effectLst/>
              </a:rPr>
              <a:t>Berlin52</a:t>
            </a:r>
          </a:p>
          <a:p>
            <a:pPr>
              <a:buClrTx/>
              <a:buFont typeface="+mj-lt"/>
              <a:buAutoNum type="arabicPeriod"/>
            </a:pPr>
            <a:endParaRPr lang="it-IT" sz="1600" b="0" dirty="0">
              <a:effectLst/>
            </a:endParaRPr>
          </a:p>
          <a:p>
            <a:pPr>
              <a:buClrTx/>
              <a:buFont typeface="+mj-lt"/>
              <a:buAutoNum type="arabicPeriod"/>
            </a:pPr>
            <a:r>
              <a:rPr lang="it-IT" sz="1600" b="0" dirty="0">
                <a:effectLst/>
              </a:rPr>
              <a:t>A280</a:t>
            </a:r>
          </a:p>
          <a:p>
            <a:pPr>
              <a:buClrTx/>
              <a:buFont typeface="+mj-lt"/>
              <a:buAutoNum type="arabicPeriod"/>
            </a:pPr>
            <a:endParaRPr lang="it-IT" sz="1600" b="0" dirty="0">
              <a:effectLst/>
            </a:endParaRPr>
          </a:p>
          <a:p>
            <a:pPr>
              <a:buClrTx/>
              <a:buFont typeface="+mj-lt"/>
              <a:buAutoNum type="arabicPeriod"/>
            </a:pPr>
            <a:r>
              <a:rPr lang="it-IT" sz="1600" b="0" dirty="0">
                <a:effectLst/>
              </a:rPr>
              <a:t>Vm1084</a:t>
            </a:r>
          </a:p>
          <a:p>
            <a:pPr>
              <a:buClrTx/>
              <a:buFont typeface="+mj-lt"/>
              <a:buAutoNum type="arabicPeriod"/>
            </a:pPr>
            <a:endParaRPr lang="it-IT" sz="1600" b="0" dirty="0">
              <a:effectLst/>
            </a:endParaRPr>
          </a:p>
          <a:p>
            <a:pPr marL="0" indent="0">
              <a:buClrTx/>
              <a:buNone/>
            </a:pPr>
            <a:r>
              <a:rPr lang="it-IT" sz="1600" b="0" dirty="0">
                <a:effectLst/>
              </a:rPr>
              <a:t>I test sono stati eseguiti con i parametri di default.</a:t>
            </a:r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28418B14-6089-4E4B-8243-5514BB1E480A}"/>
              </a:ext>
            </a:extLst>
          </p:cNvPr>
          <p:cNvSpPr txBox="1">
            <a:spLocks/>
          </p:cNvSpPr>
          <p:nvPr/>
        </p:nvSpPr>
        <p:spPr>
          <a:xfrm>
            <a:off x="404769" y="1459737"/>
            <a:ext cx="8229600" cy="478426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9pPr>
          </a:lstStyle>
          <a:p>
            <a:r>
              <a:rPr lang="it-IT" kern="0" dirty="0">
                <a:solidFill>
                  <a:srgbClr val="FF0000"/>
                </a:solidFill>
              </a:rPr>
              <a:t>Test soluzione iniziale random vs </a:t>
            </a:r>
            <a:r>
              <a:rPr lang="it-IT" kern="0" dirty="0" err="1">
                <a:solidFill>
                  <a:srgbClr val="FF0000"/>
                </a:solidFill>
              </a:rPr>
              <a:t>greedy</a:t>
            </a:r>
            <a:endParaRPr lang="it-IT" kern="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6933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54EBC99-41D0-488D-ADC3-9454F152B1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769" y="2080470"/>
            <a:ext cx="8229600" cy="478426"/>
          </a:xfrm>
        </p:spPr>
        <p:txBody>
          <a:bodyPr/>
          <a:lstStyle/>
          <a:p>
            <a:pPr marL="0" indent="0">
              <a:buNone/>
            </a:pPr>
            <a:r>
              <a:rPr lang="it-IT" sz="1600" b="0" dirty="0">
                <a:effectLst/>
              </a:rPr>
              <a:t>Di seguito sono presenti le tabelle risultanti dall’esecuzione delle 4 istanze.</a:t>
            </a:r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28418B14-6089-4E4B-8243-5514BB1E480A}"/>
              </a:ext>
            </a:extLst>
          </p:cNvPr>
          <p:cNvSpPr txBox="1">
            <a:spLocks/>
          </p:cNvSpPr>
          <p:nvPr/>
        </p:nvSpPr>
        <p:spPr>
          <a:xfrm>
            <a:off x="404769" y="1459737"/>
            <a:ext cx="8229600" cy="478426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9pPr>
          </a:lstStyle>
          <a:p>
            <a:r>
              <a:rPr lang="it-IT" kern="0" dirty="0">
                <a:solidFill>
                  <a:srgbClr val="FF0000"/>
                </a:solidFill>
              </a:rPr>
              <a:t>Test soluzione iniziale random vs </a:t>
            </a:r>
            <a:r>
              <a:rPr lang="it-IT" kern="0" dirty="0" err="1">
                <a:solidFill>
                  <a:srgbClr val="FF0000"/>
                </a:solidFill>
              </a:rPr>
              <a:t>greedy</a:t>
            </a:r>
            <a:endParaRPr lang="it-IT" kern="0" dirty="0">
              <a:solidFill>
                <a:srgbClr val="FF0000"/>
              </a:solidFill>
            </a:endParaRPr>
          </a:p>
        </p:txBody>
      </p:sp>
      <p:graphicFrame>
        <p:nvGraphicFramePr>
          <p:cNvPr id="2" name="Tabella 1">
            <a:extLst>
              <a:ext uri="{FF2B5EF4-FFF2-40B4-BE49-F238E27FC236}">
                <a16:creationId xmlns:a16="http://schemas.microsoft.com/office/drawing/2014/main" id="{9E168D26-5892-412B-A77A-41A25350EA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9955927"/>
              </p:ext>
            </p:extLst>
          </p:nvPr>
        </p:nvGraphicFramePr>
        <p:xfrm>
          <a:off x="330841" y="2701203"/>
          <a:ext cx="3644900" cy="1714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540239428"/>
                    </a:ext>
                  </a:extLst>
                </a:gridCol>
                <a:gridCol w="1384300">
                  <a:extLst>
                    <a:ext uri="{9D8B030D-6E8A-4147-A177-3AD203B41FA5}">
                      <a16:colId xmlns:a16="http://schemas.microsoft.com/office/drawing/2014/main" val="3387515192"/>
                    </a:ext>
                  </a:extLst>
                </a:gridCol>
                <a:gridCol w="1244600">
                  <a:extLst>
                    <a:ext uri="{9D8B030D-6E8A-4147-A177-3AD203B41FA5}">
                      <a16:colId xmlns:a16="http://schemas.microsoft.com/office/drawing/2014/main" val="2791195657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burma14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random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greedy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92914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L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14</a:t>
                      </a:r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14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1327741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alpha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0,99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0,99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5609056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temp_iniz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340,2857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180,6413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2620998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temp_finale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0,0068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0,0036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2741344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obj_sol_in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68,06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36,13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9045122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obj_sol_fin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30,88</a:t>
                      </a:r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30,88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1702767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best_solution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30,87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30,87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111745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gap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0,03%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0,03%</a:t>
                      </a:r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42176192"/>
                  </a:ext>
                </a:extLst>
              </a:tr>
            </a:tbl>
          </a:graphicData>
        </a:graphic>
      </p:graphicFrame>
      <p:graphicFrame>
        <p:nvGraphicFramePr>
          <p:cNvPr id="5" name="Tabella 4">
            <a:extLst>
              <a:ext uri="{FF2B5EF4-FFF2-40B4-BE49-F238E27FC236}">
                <a16:creationId xmlns:a16="http://schemas.microsoft.com/office/drawing/2014/main" id="{4ADD870A-5F90-4A57-B7BA-C6465923F4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5428128"/>
              </p:ext>
            </p:extLst>
          </p:nvPr>
        </p:nvGraphicFramePr>
        <p:xfrm>
          <a:off x="502291" y="4832059"/>
          <a:ext cx="3302000" cy="1714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52500">
                  <a:extLst>
                    <a:ext uri="{9D8B030D-6E8A-4147-A177-3AD203B41FA5}">
                      <a16:colId xmlns:a16="http://schemas.microsoft.com/office/drawing/2014/main" val="925326729"/>
                    </a:ext>
                  </a:extLst>
                </a:gridCol>
                <a:gridCol w="1221297">
                  <a:extLst>
                    <a:ext uri="{9D8B030D-6E8A-4147-A177-3AD203B41FA5}">
                      <a16:colId xmlns:a16="http://schemas.microsoft.com/office/drawing/2014/main" val="1047576093"/>
                    </a:ext>
                  </a:extLst>
                </a:gridCol>
                <a:gridCol w="1128203">
                  <a:extLst>
                    <a:ext uri="{9D8B030D-6E8A-4147-A177-3AD203B41FA5}">
                      <a16:colId xmlns:a16="http://schemas.microsoft.com/office/drawing/2014/main" val="2699306189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berlin52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random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greedy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458508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chemeClr val="tx1"/>
                          </a:solidFill>
                          <a:effectLst/>
                        </a:rPr>
                        <a:t>L</a:t>
                      </a:r>
                      <a:endParaRPr lang="it-IT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52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52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196812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alpha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0,99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0,99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2066978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temp_iniz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147168,332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45571,295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109753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temp_finale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2,943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0,911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5784871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obj_sol_in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29433,67</a:t>
                      </a:r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9114,26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1487977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obj_sol_fin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7544,66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7544.366</a:t>
                      </a:r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1964685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best_solution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7542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7542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356532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gap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0,04%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b="0" i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0.03%</a:t>
                      </a:r>
                      <a:endParaRPr lang="it-IT" sz="1100" dirty="0">
                        <a:solidFill>
                          <a:srgbClr val="000000"/>
                        </a:solidFill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78860426"/>
                  </a:ext>
                </a:extLst>
              </a:tr>
            </a:tbl>
          </a:graphicData>
        </a:graphic>
      </p:graphicFrame>
      <p:graphicFrame>
        <p:nvGraphicFramePr>
          <p:cNvPr id="6" name="Tabella 5">
            <a:extLst>
              <a:ext uri="{FF2B5EF4-FFF2-40B4-BE49-F238E27FC236}">
                <a16:creationId xmlns:a16="http://schemas.microsoft.com/office/drawing/2014/main" id="{7C03D4AA-0D07-4B77-B306-DC0C35F123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7807514"/>
              </p:ext>
            </p:extLst>
          </p:nvPr>
        </p:nvGraphicFramePr>
        <p:xfrm>
          <a:off x="5129574" y="2701203"/>
          <a:ext cx="3330431" cy="1714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42648">
                  <a:extLst>
                    <a:ext uri="{9D8B030D-6E8A-4147-A177-3AD203B41FA5}">
                      <a16:colId xmlns:a16="http://schemas.microsoft.com/office/drawing/2014/main" val="4181494254"/>
                    </a:ext>
                  </a:extLst>
                </a:gridCol>
                <a:gridCol w="1052035">
                  <a:extLst>
                    <a:ext uri="{9D8B030D-6E8A-4147-A177-3AD203B41FA5}">
                      <a16:colId xmlns:a16="http://schemas.microsoft.com/office/drawing/2014/main" val="2331431358"/>
                    </a:ext>
                  </a:extLst>
                </a:gridCol>
                <a:gridCol w="1035748">
                  <a:extLst>
                    <a:ext uri="{9D8B030D-6E8A-4147-A177-3AD203B41FA5}">
                      <a16:colId xmlns:a16="http://schemas.microsoft.com/office/drawing/2014/main" val="2219399927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a280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random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greedy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060598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L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280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280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092834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alpha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0,99</a:t>
                      </a:r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0,99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3503462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temp_iniz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167469,712</a:t>
                      </a:r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16079,273</a:t>
                      </a:r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3926457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temp_finale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3,349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0,322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0451984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obj_sol_in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33493,94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3215,85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9108095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obj_sol_fin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4426,26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3135,54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8399602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best_solution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2579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2579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9329545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gap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71,63%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21,58%</a:t>
                      </a:r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48324098"/>
                  </a:ext>
                </a:extLst>
              </a:tr>
            </a:tbl>
          </a:graphicData>
        </a:graphic>
      </p:graphicFrame>
      <p:graphicFrame>
        <p:nvGraphicFramePr>
          <p:cNvPr id="7" name="Tabella 6">
            <a:extLst>
              <a:ext uri="{FF2B5EF4-FFF2-40B4-BE49-F238E27FC236}">
                <a16:creationId xmlns:a16="http://schemas.microsoft.com/office/drawing/2014/main" id="{14A08915-8151-44B3-81E3-C73C494421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7458642"/>
              </p:ext>
            </p:extLst>
          </p:nvPr>
        </p:nvGraphicFramePr>
        <p:xfrm>
          <a:off x="5129575" y="4832059"/>
          <a:ext cx="3330430" cy="1714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23417">
                  <a:extLst>
                    <a:ext uri="{9D8B030D-6E8A-4147-A177-3AD203B41FA5}">
                      <a16:colId xmlns:a16="http://schemas.microsoft.com/office/drawing/2014/main" val="2770518531"/>
                    </a:ext>
                  </a:extLst>
                </a:gridCol>
                <a:gridCol w="1050651">
                  <a:extLst>
                    <a:ext uri="{9D8B030D-6E8A-4147-A177-3AD203B41FA5}">
                      <a16:colId xmlns:a16="http://schemas.microsoft.com/office/drawing/2014/main" val="4181662208"/>
                    </a:ext>
                  </a:extLst>
                </a:gridCol>
                <a:gridCol w="956362">
                  <a:extLst>
                    <a:ext uri="{9D8B030D-6E8A-4147-A177-3AD203B41FA5}">
                      <a16:colId xmlns:a16="http://schemas.microsoft.com/office/drawing/2014/main" val="2859525090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vm1084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random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greedy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00814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L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1084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1084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264392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chemeClr val="tx1"/>
                          </a:solidFill>
                          <a:effectLst/>
                        </a:rPr>
                        <a:t>alpha</a:t>
                      </a:r>
                      <a:endParaRPr lang="it-IT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0,99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0,99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1974868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temp_iniz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42832151,437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1530733,286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251335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temp_finale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856,643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30,615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1888927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chemeClr val="tx1"/>
                          </a:solidFill>
                          <a:effectLst/>
                        </a:rPr>
                        <a:t>obj_sol_in</a:t>
                      </a:r>
                      <a:endParaRPr lang="it-IT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8566430,29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306146,66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8564737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obj_sol_fin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1727382,36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306146,66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765471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best_solution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239297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239297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0402154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gap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621,86%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27,94%</a:t>
                      </a:r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457254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54619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>
            <a:extLst>
              <a:ext uri="{FF2B5EF4-FFF2-40B4-BE49-F238E27FC236}">
                <a16:creationId xmlns:a16="http://schemas.microsoft.com/office/drawing/2014/main" id="{64707F44-6B7A-4D4D-8CD9-D56A6D066CF9}"/>
              </a:ext>
            </a:extLst>
          </p:cNvPr>
          <p:cNvSpPr txBox="1"/>
          <p:nvPr/>
        </p:nvSpPr>
        <p:spPr>
          <a:xfrm>
            <a:off x="578840" y="1963024"/>
            <a:ext cx="803665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0" dirty="0"/>
              <a:t>Sono stati eseguiti casi di test di un istanza su 52 nodi, alterando separatamente i parametri di temperatura, il dato alpha ed il dato L. Di seguito è riportata la media su 30 esecuzioni variando il parametro di temperatura, analogamente si è eseguito per gli altri parametri</a:t>
            </a:r>
          </a:p>
        </p:txBody>
      </p:sp>
      <p:graphicFrame>
        <p:nvGraphicFramePr>
          <p:cNvPr id="9" name="Tabella 8">
            <a:extLst>
              <a:ext uri="{FF2B5EF4-FFF2-40B4-BE49-F238E27FC236}">
                <a16:creationId xmlns:a16="http://schemas.microsoft.com/office/drawing/2014/main" id="{463A8681-C1A5-42DF-92CB-4EAD7D93D864}"/>
              </a:ext>
            </a:extLst>
          </p:cNvPr>
          <p:cNvGraphicFramePr>
            <a:graphicFrameLocks noGrp="1"/>
          </p:cNvGraphicFramePr>
          <p:nvPr/>
        </p:nvGraphicFramePr>
        <p:xfrm>
          <a:off x="1009475" y="3229440"/>
          <a:ext cx="6705600" cy="2609850"/>
        </p:xfrm>
        <a:graphic>
          <a:graphicData uri="http://schemas.openxmlformats.org/drawingml/2006/table">
            <a:tbl>
              <a:tblPr/>
              <a:tblGrid>
                <a:gridCol w="838200">
                  <a:extLst>
                    <a:ext uri="{9D8B030D-6E8A-4147-A177-3AD203B41FA5}">
                      <a16:colId xmlns:a16="http://schemas.microsoft.com/office/drawing/2014/main" val="27010877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1013797575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1310673397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149316709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897973618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706188222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4292586776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177098076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berlin52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L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alpha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temp_iniz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temp_finale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obj_sol_fin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best_solution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gap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451554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0,99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7958,995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7542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5,53%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06691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0,99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7985,445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7542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5,88%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5805325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0,99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7608,176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7542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0,88%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525563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0,99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10000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7673,176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7542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1,74%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7062388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0,99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100000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7951,055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7542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5,42%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369295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0,99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1000000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7904,193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7542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4,80%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1595798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0,99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10000000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7774,962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7542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3,09%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642133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0,99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100000000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7771,310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7542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3,04%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236402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0,99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1000000000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7622,021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7542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1,06%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932275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0,99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10000000000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7777,557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7542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3,12%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9928865"/>
                  </a:ext>
                </a:extLst>
              </a:tr>
            </a:tbl>
          </a:graphicData>
        </a:graphic>
      </p:graphicFrame>
      <p:sp>
        <p:nvSpPr>
          <p:cNvPr id="7" name="Titolo 1">
            <a:extLst>
              <a:ext uri="{FF2B5EF4-FFF2-40B4-BE49-F238E27FC236}">
                <a16:creationId xmlns:a16="http://schemas.microsoft.com/office/drawing/2014/main" id="{6B413287-1D0B-4C4E-AFF3-C81F03DC7927}"/>
              </a:ext>
            </a:extLst>
          </p:cNvPr>
          <p:cNvSpPr txBox="1">
            <a:spLocks/>
          </p:cNvSpPr>
          <p:nvPr/>
        </p:nvSpPr>
        <p:spPr>
          <a:xfrm>
            <a:off x="455246" y="1295400"/>
            <a:ext cx="8229600" cy="478426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9pPr>
          </a:lstStyle>
          <a:p>
            <a:r>
              <a:rPr lang="it-IT" kern="0" dirty="0">
                <a:solidFill>
                  <a:srgbClr val="FF0000"/>
                </a:solidFill>
              </a:rPr>
              <a:t>Test istanza berlin52</a:t>
            </a:r>
          </a:p>
        </p:txBody>
      </p:sp>
    </p:spTree>
    <p:extLst>
      <p:ext uri="{BB962C8B-B14F-4D97-AF65-F5344CB8AC3E}">
        <p14:creationId xmlns:p14="http://schemas.microsoft.com/office/powerpoint/2010/main" val="180778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E3A9BB79-A634-4AE6-AD16-89FF8E6D577A}"/>
              </a:ext>
            </a:extLst>
          </p:cNvPr>
          <p:cNvSpPr txBox="1">
            <a:spLocks/>
          </p:cNvSpPr>
          <p:nvPr/>
        </p:nvSpPr>
        <p:spPr>
          <a:xfrm>
            <a:off x="455246" y="1295400"/>
            <a:ext cx="8229600" cy="478426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9pPr>
          </a:lstStyle>
          <a:p>
            <a:r>
              <a:rPr lang="it-IT" kern="0" dirty="0">
                <a:solidFill>
                  <a:srgbClr val="FF0000"/>
                </a:solidFill>
              </a:rPr>
              <a:t>Test istanza berlin52</a:t>
            </a:r>
          </a:p>
        </p:txBody>
      </p:sp>
      <p:graphicFrame>
        <p:nvGraphicFramePr>
          <p:cNvPr id="5" name="Tabella 10">
            <a:extLst>
              <a:ext uri="{FF2B5EF4-FFF2-40B4-BE49-F238E27FC236}">
                <a16:creationId xmlns:a16="http://schemas.microsoft.com/office/drawing/2014/main" id="{7E5CF6E3-995D-4D5E-B1A7-6E771E451FC0}"/>
              </a:ext>
            </a:extLst>
          </p:cNvPr>
          <p:cNvGraphicFramePr>
            <a:graphicFrameLocks noGrp="1"/>
          </p:cNvGraphicFramePr>
          <p:nvPr/>
        </p:nvGraphicFramePr>
        <p:xfrm>
          <a:off x="2784031" y="3117926"/>
          <a:ext cx="3511066" cy="28322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5533">
                  <a:extLst>
                    <a:ext uri="{9D8B030D-6E8A-4147-A177-3AD203B41FA5}">
                      <a16:colId xmlns:a16="http://schemas.microsoft.com/office/drawing/2014/main" val="51318822"/>
                    </a:ext>
                  </a:extLst>
                </a:gridCol>
                <a:gridCol w="1755533">
                  <a:extLst>
                    <a:ext uri="{9D8B030D-6E8A-4147-A177-3AD203B41FA5}">
                      <a16:colId xmlns:a16="http://schemas.microsoft.com/office/drawing/2014/main" val="2243765655"/>
                    </a:ext>
                  </a:extLst>
                </a:gridCol>
              </a:tblGrid>
              <a:tr h="232195">
                <a:tc>
                  <a:txBody>
                    <a:bodyPr/>
                    <a:lstStyle/>
                    <a:p>
                      <a:pPr algn="ctr"/>
                      <a:r>
                        <a:rPr lang="it-IT" b="0" dirty="0">
                          <a:solidFill>
                            <a:schemeClr val="tx1"/>
                          </a:solidFill>
                        </a:rPr>
                        <a:t>alpha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0" i="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0,99</a:t>
                      </a:r>
                      <a:endParaRPr lang="it-IT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9157887"/>
                  </a:ext>
                </a:extLst>
              </a:tr>
              <a:tr h="411076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L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rgbClr val="000000"/>
                          </a:solidFill>
                        </a:rPr>
                        <a:t>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6688068"/>
                  </a:ext>
                </a:extLst>
              </a:tr>
              <a:tr h="411076">
                <a:tc>
                  <a:txBody>
                    <a:bodyPr/>
                    <a:lstStyle/>
                    <a:p>
                      <a:pPr algn="ctr"/>
                      <a:r>
                        <a:rPr lang="it-IT" dirty="0" err="1">
                          <a:solidFill>
                            <a:schemeClr val="tx1"/>
                          </a:solidFill>
                        </a:rPr>
                        <a:t>Temp_iniziale</a:t>
                      </a:r>
                      <a:endParaRPr lang="it-IT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rgbClr val="000000"/>
                          </a:solidFill>
                        </a:rPr>
                        <a:t>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5880327"/>
                  </a:ext>
                </a:extLst>
              </a:tr>
              <a:tr h="411076">
                <a:tc>
                  <a:txBody>
                    <a:bodyPr/>
                    <a:lstStyle/>
                    <a:p>
                      <a:pPr algn="ctr"/>
                      <a:r>
                        <a:rPr lang="it-IT" dirty="0" err="1">
                          <a:solidFill>
                            <a:schemeClr val="tx1"/>
                          </a:solidFill>
                        </a:rPr>
                        <a:t>Temp_finale</a:t>
                      </a:r>
                      <a:endParaRPr lang="it-IT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rgbClr val="00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096285"/>
                  </a:ext>
                </a:extLst>
              </a:tr>
              <a:tr h="411076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Esito euristica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0" i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7544.366</a:t>
                      </a:r>
                      <a:endParaRPr lang="it-IT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2834250"/>
                  </a:ext>
                </a:extLst>
              </a:tr>
              <a:tr h="411076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Best </a:t>
                      </a:r>
                      <a:r>
                        <a:rPr lang="it-IT" dirty="0" err="1">
                          <a:solidFill>
                            <a:schemeClr val="tx1"/>
                          </a:solidFill>
                        </a:rPr>
                        <a:t>solution</a:t>
                      </a:r>
                      <a:endParaRPr lang="it-IT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rgbClr val="000000"/>
                          </a:solidFill>
                        </a:rPr>
                        <a:t>7542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5112659"/>
                  </a:ext>
                </a:extLst>
              </a:tr>
              <a:tr h="411076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Gap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0" i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0.03 %</a:t>
                      </a:r>
                      <a:endParaRPr lang="it-IT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2753565"/>
                  </a:ext>
                </a:extLst>
              </a:tr>
            </a:tbl>
          </a:graphicData>
        </a:graphic>
      </p:graphicFrame>
      <p:sp>
        <p:nvSpPr>
          <p:cNvPr id="6" name="CasellaDiTesto 5">
            <a:extLst>
              <a:ext uri="{FF2B5EF4-FFF2-40B4-BE49-F238E27FC236}">
                <a16:creationId xmlns:a16="http://schemas.microsoft.com/office/drawing/2014/main" id="{80EC7672-0F07-44EF-8CD0-6E573CB21721}"/>
              </a:ext>
            </a:extLst>
          </p:cNvPr>
          <p:cNvSpPr txBox="1"/>
          <p:nvPr/>
        </p:nvSpPr>
        <p:spPr>
          <a:xfrm>
            <a:off x="485727" y="2076544"/>
            <a:ext cx="8168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0" dirty="0"/>
              <a:t>Il miglior risultato ottenuto è riportato nella seguente tabella</a:t>
            </a:r>
          </a:p>
        </p:txBody>
      </p:sp>
    </p:spTree>
    <p:extLst>
      <p:ext uri="{BB962C8B-B14F-4D97-AF65-F5344CB8AC3E}">
        <p14:creationId xmlns:p14="http://schemas.microsoft.com/office/powerpoint/2010/main" val="31432406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1">
            <a:extLst>
              <a:ext uri="{FF2B5EF4-FFF2-40B4-BE49-F238E27FC236}">
                <a16:creationId xmlns:a16="http://schemas.microsoft.com/office/drawing/2014/main" id="{CD2FDAFC-3C55-4EC1-B66F-37591E9AC342}"/>
              </a:ext>
            </a:extLst>
          </p:cNvPr>
          <p:cNvSpPr txBox="1">
            <a:spLocks/>
          </p:cNvSpPr>
          <p:nvPr/>
        </p:nvSpPr>
        <p:spPr>
          <a:xfrm>
            <a:off x="455246" y="1295400"/>
            <a:ext cx="8229600" cy="478426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9pPr>
          </a:lstStyle>
          <a:p>
            <a:r>
              <a:rPr lang="it-IT" kern="0" dirty="0">
                <a:solidFill>
                  <a:srgbClr val="FF0000"/>
                </a:solidFill>
              </a:rPr>
              <a:t>Test istanza a280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64707F44-6B7A-4D4D-8CD9-D56A6D066CF9}"/>
              </a:ext>
            </a:extLst>
          </p:cNvPr>
          <p:cNvSpPr txBox="1"/>
          <p:nvPr/>
        </p:nvSpPr>
        <p:spPr>
          <a:xfrm>
            <a:off x="578840" y="1963024"/>
            <a:ext cx="803665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0" dirty="0"/>
              <a:t>Sono stati eseguiti casi di test di un istanza su 280 nodi, testando separatamente i parametri di temperatura, il dato alpha ed il dato L. Di seguito è riportata la media su 30 esecuzioni variando il parametro di alpha, analogamente si è eseguito per gli altri parametri</a:t>
            </a:r>
          </a:p>
        </p:txBody>
      </p:sp>
      <p:graphicFrame>
        <p:nvGraphicFramePr>
          <p:cNvPr id="3" name="Tabella 2">
            <a:extLst>
              <a:ext uri="{FF2B5EF4-FFF2-40B4-BE49-F238E27FC236}">
                <a16:creationId xmlns:a16="http://schemas.microsoft.com/office/drawing/2014/main" id="{CA67E8F7-D339-4555-83AF-3238D0CAA3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0497740"/>
              </p:ext>
            </p:extLst>
          </p:nvPr>
        </p:nvGraphicFramePr>
        <p:xfrm>
          <a:off x="887046" y="3249645"/>
          <a:ext cx="7366000" cy="2609850"/>
        </p:xfrm>
        <a:graphic>
          <a:graphicData uri="http://schemas.openxmlformats.org/drawingml/2006/table">
            <a:tbl>
              <a:tblPr/>
              <a:tblGrid>
                <a:gridCol w="1066800">
                  <a:extLst>
                    <a:ext uri="{9D8B030D-6E8A-4147-A177-3AD203B41FA5}">
                      <a16:colId xmlns:a16="http://schemas.microsoft.com/office/drawing/2014/main" val="3944735778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65976048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1190352275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21493249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3060015823"/>
                    </a:ext>
                  </a:extLst>
                </a:gridCol>
                <a:gridCol w="1270000">
                  <a:extLst>
                    <a:ext uri="{9D8B030D-6E8A-4147-A177-3AD203B41FA5}">
                      <a16:colId xmlns:a16="http://schemas.microsoft.com/office/drawing/2014/main" val="157449075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530295822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317397298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a280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L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alpha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temp_iniz</a:t>
                      </a:r>
                      <a:endParaRPr lang="it-IT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temp_finale</a:t>
                      </a:r>
                      <a:endParaRPr lang="it-IT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obj_sol_fin</a:t>
                      </a:r>
                      <a:endParaRPr lang="it-IT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best_solution</a:t>
                      </a:r>
                      <a:endParaRPr lang="it-IT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gap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949378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280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0,99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3489,111878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2579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35,29%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583231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280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0,98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3129,306145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2579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21,34%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7819168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280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0,97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3515,713876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2579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36,32%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509794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280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0,96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3129,306145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2579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21,34%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1410649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280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0,95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3220,091494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2579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24,86%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799149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280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0,94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3273,33108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2579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26,92%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8805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280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0,93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3344,41613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2579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29,68%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085983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280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0,92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3113,114577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2579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20,71%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9966553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280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0,91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3185,188319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2579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23,50%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41323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280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3183,347413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2579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23,43%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20664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45796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a 10">
            <a:extLst>
              <a:ext uri="{FF2B5EF4-FFF2-40B4-BE49-F238E27FC236}">
                <a16:creationId xmlns:a16="http://schemas.microsoft.com/office/drawing/2014/main" id="{7E5CF6E3-995D-4D5E-B1A7-6E771E451F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741649"/>
              </p:ext>
            </p:extLst>
          </p:nvPr>
        </p:nvGraphicFramePr>
        <p:xfrm>
          <a:off x="2784031" y="3117926"/>
          <a:ext cx="3511066" cy="28322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5533">
                  <a:extLst>
                    <a:ext uri="{9D8B030D-6E8A-4147-A177-3AD203B41FA5}">
                      <a16:colId xmlns:a16="http://schemas.microsoft.com/office/drawing/2014/main" val="51318822"/>
                    </a:ext>
                  </a:extLst>
                </a:gridCol>
                <a:gridCol w="1755533">
                  <a:extLst>
                    <a:ext uri="{9D8B030D-6E8A-4147-A177-3AD203B41FA5}">
                      <a16:colId xmlns:a16="http://schemas.microsoft.com/office/drawing/2014/main" val="2243765655"/>
                    </a:ext>
                  </a:extLst>
                </a:gridCol>
              </a:tblGrid>
              <a:tr h="232195">
                <a:tc>
                  <a:txBody>
                    <a:bodyPr/>
                    <a:lstStyle/>
                    <a:p>
                      <a:pPr algn="ctr"/>
                      <a:r>
                        <a:rPr lang="it-IT" b="0" dirty="0">
                          <a:solidFill>
                            <a:schemeClr val="tx1"/>
                          </a:solidFill>
                        </a:rPr>
                        <a:t>alpha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0" i="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0,99</a:t>
                      </a:r>
                      <a:endParaRPr lang="it-IT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9157887"/>
                  </a:ext>
                </a:extLst>
              </a:tr>
              <a:tr h="411076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L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rgbClr val="000000"/>
                          </a:solidFill>
                        </a:rPr>
                        <a:t>280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6688068"/>
                  </a:ext>
                </a:extLst>
              </a:tr>
              <a:tr h="411076">
                <a:tc>
                  <a:txBody>
                    <a:bodyPr/>
                    <a:lstStyle/>
                    <a:p>
                      <a:pPr algn="ctr"/>
                      <a:r>
                        <a:rPr lang="it-IT" dirty="0" err="1">
                          <a:solidFill>
                            <a:schemeClr val="tx1"/>
                          </a:solidFill>
                        </a:rPr>
                        <a:t>Temp_iniziale</a:t>
                      </a:r>
                      <a:endParaRPr lang="it-IT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rgbClr val="000000"/>
                          </a:solidFill>
                        </a:rPr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5880327"/>
                  </a:ext>
                </a:extLst>
              </a:tr>
              <a:tr h="411076">
                <a:tc>
                  <a:txBody>
                    <a:bodyPr/>
                    <a:lstStyle/>
                    <a:p>
                      <a:pPr algn="ctr"/>
                      <a:r>
                        <a:rPr lang="it-IT" dirty="0" err="1">
                          <a:solidFill>
                            <a:schemeClr val="tx1"/>
                          </a:solidFill>
                        </a:rPr>
                        <a:t>Temp_finale</a:t>
                      </a:r>
                      <a:endParaRPr lang="it-IT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rgbClr val="00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096285"/>
                  </a:ext>
                </a:extLst>
              </a:tr>
              <a:tr h="411076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Esito euristica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2992,65</a:t>
                      </a:r>
                      <a:endParaRPr lang="it-IT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2834250"/>
                  </a:ext>
                </a:extLst>
              </a:tr>
              <a:tr h="411076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Best </a:t>
                      </a:r>
                      <a:r>
                        <a:rPr lang="it-IT" dirty="0" err="1">
                          <a:solidFill>
                            <a:schemeClr val="tx1"/>
                          </a:solidFill>
                        </a:rPr>
                        <a:t>solution</a:t>
                      </a:r>
                      <a:endParaRPr lang="it-IT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2579</a:t>
                      </a:r>
                      <a:endParaRPr lang="it-IT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5112659"/>
                  </a:ext>
                </a:extLst>
              </a:tr>
              <a:tr h="411076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Gap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0" i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16,04 %</a:t>
                      </a:r>
                      <a:endParaRPr lang="it-IT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2753565"/>
                  </a:ext>
                </a:extLst>
              </a:tr>
            </a:tbl>
          </a:graphicData>
        </a:graphic>
      </p:graphicFrame>
      <p:sp>
        <p:nvSpPr>
          <p:cNvPr id="6" name="CasellaDiTesto 5">
            <a:extLst>
              <a:ext uri="{FF2B5EF4-FFF2-40B4-BE49-F238E27FC236}">
                <a16:creationId xmlns:a16="http://schemas.microsoft.com/office/drawing/2014/main" id="{80EC7672-0F07-44EF-8CD0-6E573CB21721}"/>
              </a:ext>
            </a:extLst>
          </p:cNvPr>
          <p:cNvSpPr txBox="1"/>
          <p:nvPr/>
        </p:nvSpPr>
        <p:spPr>
          <a:xfrm>
            <a:off x="485727" y="2076544"/>
            <a:ext cx="8168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0" dirty="0"/>
              <a:t>Il miglior risultato ottenuto è riportato nella seguente tabella</a:t>
            </a:r>
          </a:p>
        </p:txBody>
      </p:sp>
      <p:sp>
        <p:nvSpPr>
          <p:cNvPr id="7" name="Titolo 1">
            <a:extLst>
              <a:ext uri="{FF2B5EF4-FFF2-40B4-BE49-F238E27FC236}">
                <a16:creationId xmlns:a16="http://schemas.microsoft.com/office/drawing/2014/main" id="{E79FC1B7-2D82-4EAA-930F-96C311A79DCE}"/>
              </a:ext>
            </a:extLst>
          </p:cNvPr>
          <p:cNvSpPr txBox="1">
            <a:spLocks/>
          </p:cNvSpPr>
          <p:nvPr/>
        </p:nvSpPr>
        <p:spPr>
          <a:xfrm>
            <a:off x="455246" y="1295400"/>
            <a:ext cx="8229600" cy="478426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9pPr>
          </a:lstStyle>
          <a:p>
            <a:r>
              <a:rPr lang="it-IT" kern="0" dirty="0">
                <a:solidFill>
                  <a:srgbClr val="FF0000"/>
                </a:solidFill>
              </a:rPr>
              <a:t>Test istanza a280</a:t>
            </a:r>
          </a:p>
        </p:txBody>
      </p:sp>
    </p:spTree>
    <p:extLst>
      <p:ext uri="{BB962C8B-B14F-4D97-AF65-F5344CB8AC3E}">
        <p14:creationId xmlns:p14="http://schemas.microsoft.com/office/powerpoint/2010/main" val="19591738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ella 5">
            <a:extLst>
              <a:ext uri="{FF2B5EF4-FFF2-40B4-BE49-F238E27FC236}">
                <a16:creationId xmlns:a16="http://schemas.microsoft.com/office/drawing/2014/main" id="{BEBC38ED-6CD3-42F1-8752-CD395EBD12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3771571"/>
              </p:ext>
            </p:extLst>
          </p:nvPr>
        </p:nvGraphicFramePr>
        <p:xfrm>
          <a:off x="887046" y="3229440"/>
          <a:ext cx="7366000" cy="2609850"/>
        </p:xfrm>
        <a:graphic>
          <a:graphicData uri="http://schemas.openxmlformats.org/drawingml/2006/table">
            <a:tbl>
              <a:tblPr/>
              <a:tblGrid>
                <a:gridCol w="1066800">
                  <a:extLst>
                    <a:ext uri="{9D8B030D-6E8A-4147-A177-3AD203B41FA5}">
                      <a16:colId xmlns:a16="http://schemas.microsoft.com/office/drawing/2014/main" val="4272813123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212720934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3249255822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3616627303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92735887"/>
                    </a:ext>
                  </a:extLst>
                </a:gridCol>
                <a:gridCol w="1270000">
                  <a:extLst>
                    <a:ext uri="{9D8B030D-6E8A-4147-A177-3AD203B41FA5}">
                      <a16:colId xmlns:a16="http://schemas.microsoft.com/office/drawing/2014/main" val="3745591665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369702125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515290415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vm1084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L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alpha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temp_iniz</a:t>
                      </a:r>
                      <a:endParaRPr lang="it-IT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temp_finale</a:t>
                      </a:r>
                      <a:endParaRPr lang="it-IT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obj_sol_fin</a:t>
                      </a:r>
                      <a:endParaRPr lang="it-IT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best_solution</a:t>
                      </a:r>
                      <a:endParaRPr lang="it-IT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gap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35198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1084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0,99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290482,188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239297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21,39%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9819403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1084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0,99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283755,5193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239297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18,58%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4283509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1084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0,99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300006,7936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239297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25,37%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621253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1084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0,99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10000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300703,5739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239297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25,66%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206670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1084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0,99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100000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305527,258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239297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27,68%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2858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1084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0,99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1000000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299418,135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239297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25,12%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676409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1084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0,99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10000000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299405,415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239297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25,12%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116415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1084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0,99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100000000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30255668,19%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239297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26,44%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1989457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1084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0,99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1000000000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307182,5967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239297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28,37%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368422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1084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0,99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10000000000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299996,7003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239297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25,37%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2733892"/>
                  </a:ext>
                </a:extLst>
              </a:tr>
            </a:tbl>
          </a:graphicData>
        </a:graphic>
      </p:graphicFrame>
      <p:sp>
        <p:nvSpPr>
          <p:cNvPr id="7" name="Titolo 1">
            <a:extLst>
              <a:ext uri="{FF2B5EF4-FFF2-40B4-BE49-F238E27FC236}">
                <a16:creationId xmlns:a16="http://schemas.microsoft.com/office/drawing/2014/main" id="{E483D6E0-A06A-4DA0-9035-F8868AD2B046}"/>
              </a:ext>
            </a:extLst>
          </p:cNvPr>
          <p:cNvSpPr txBox="1">
            <a:spLocks/>
          </p:cNvSpPr>
          <p:nvPr/>
        </p:nvSpPr>
        <p:spPr>
          <a:xfrm>
            <a:off x="455246" y="1295400"/>
            <a:ext cx="8229600" cy="478426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9pPr>
          </a:lstStyle>
          <a:p>
            <a:r>
              <a:rPr lang="it-IT" kern="0" dirty="0">
                <a:solidFill>
                  <a:srgbClr val="FF0000"/>
                </a:solidFill>
              </a:rPr>
              <a:t>Test istanza vm1084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C3905FE8-DC8D-42DE-817B-AB0AD8340EBD}"/>
              </a:ext>
            </a:extLst>
          </p:cNvPr>
          <p:cNvSpPr txBox="1"/>
          <p:nvPr/>
        </p:nvSpPr>
        <p:spPr>
          <a:xfrm>
            <a:off x="578840" y="1963024"/>
            <a:ext cx="803665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0" dirty="0"/>
              <a:t>Sono stati eseguiti casi di test di un istanza su 1084 nodi, testando separatamente i parametri di temperatura, il dato alpha ed il dato L. Di seguito è riportata la media su 30 esecuzioni variando il parametro di temperatura, analogamente si è eseguito per gli altri parametri.</a:t>
            </a:r>
          </a:p>
        </p:txBody>
      </p:sp>
    </p:spTree>
    <p:extLst>
      <p:ext uri="{BB962C8B-B14F-4D97-AF65-F5344CB8AC3E}">
        <p14:creationId xmlns:p14="http://schemas.microsoft.com/office/powerpoint/2010/main" val="39765002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a 10">
            <a:extLst>
              <a:ext uri="{FF2B5EF4-FFF2-40B4-BE49-F238E27FC236}">
                <a16:creationId xmlns:a16="http://schemas.microsoft.com/office/drawing/2014/main" id="{7E5CF6E3-995D-4D5E-B1A7-6E771E451F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8522027"/>
              </p:ext>
            </p:extLst>
          </p:nvPr>
        </p:nvGraphicFramePr>
        <p:xfrm>
          <a:off x="2784031" y="3117926"/>
          <a:ext cx="3511066" cy="28322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5533">
                  <a:extLst>
                    <a:ext uri="{9D8B030D-6E8A-4147-A177-3AD203B41FA5}">
                      <a16:colId xmlns:a16="http://schemas.microsoft.com/office/drawing/2014/main" val="51318822"/>
                    </a:ext>
                  </a:extLst>
                </a:gridCol>
                <a:gridCol w="1755533">
                  <a:extLst>
                    <a:ext uri="{9D8B030D-6E8A-4147-A177-3AD203B41FA5}">
                      <a16:colId xmlns:a16="http://schemas.microsoft.com/office/drawing/2014/main" val="2243765655"/>
                    </a:ext>
                  </a:extLst>
                </a:gridCol>
              </a:tblGrid>
              <a:tr h="232195">
                <a:tc>
                  <a:txBody>
                    <a:bodyPr/>
                    <a:lstStyle/>
                    <a:p>
                      <a:pPr algn="ctr"/>
                      <a:r>
                        <a:rPr lang="it-IT" b="0" dirty="0">
                          <a:solidFill>
                            <a:schemeClr val="tx1"/>
                          </a:solidFill>
                        </a:rPr>
                        <a:t>alpha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0" i="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0,99</a:t>
                      </a:r>
                      <a:endParaRPr lang="it-IT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9157887"/>
                  </a:ext>
                </a:extLst>
              </a:tr>
              <a:tr h="411076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L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rgbClr val="000000"/>
                          </a:solidFill>
                        </a:rPr>
                        <a:t>1084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6688068"/>
                  </a:ext>
                </a:extLst>
              </a:tr>
              <a:tr h="411076">
                <a:tc>
                  <a:txBody>
                    <a:bodyPr/>
                    <a:lstStyle/>
                    <a:p>
                      <a:pPr algn="ctr"/>
                      <a:r>
                        <a:rPr lang="it-IT" dirty="0" err="1">
                          <a:solidFill>
                            <a:schemeClr val="tx1"/>
                          </a:solidFill>
                        </a:rPr>
                        <a:t>Temp_iniziale</a:t>
                      </a:r>
                      <a:endParaRPr lang="it-IT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rgbClr val="000000"/>
                          </a:solidFill>
                        </a:rPr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5880327"/>
                  </a:ext>
                </a:extLst>
              </a:tr>
              <a:tr h="411076">
                <a:tc>
                  <a:txBody>
                    <a:bodyPr/>
                    <a:lstStyle/>
                    <a:p>
                      <a:pPr algn="ctr"/>
                      <a:r>
                        <a:rPr lang="it-IT" dirty="0" err="1">
                          <a:solidFill>
                            <a:schemeClr val="tx1"/>
                          </a:solidFill>
                        </a:rPr>
                        <a:t>Temp_finale</a:t>
                      </a:r>
                      <a:endParaRPr lang="it-IT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rgbClr val="00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096285"/>
                  </a:ext>
                </a:extLst>
              </a:tr>
              <a:tr h="411076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Esito euristica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281384,52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2834250"/>
                  </a:ext>
                </a:extLst>
              </a:tr>
              <a:tr h="411076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Best </a:t>
                      </a:r>
                      <a:r>
                        <a:rPr lang="it-IT" dirty="0" err="1">
                          <a:solidFill>
                            <a:schemeClr val="tx1"/>
                          </a:solidFill>
                        </a:rPr>
                        <a:t>solution</a:t>
                      </a:r>
                      <a:endParaRPr lang="it-IT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0" i="0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239297</a:t>
                      </a:r>
                      <a:endParaRPr lang="it-IT" b="0" dirty="0">
                        <a:solidFill>
                          <a:srgbClr val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5112659"/>
                  </a:ext>
                </a:extLst>
              </a:tr>
              <a:tr h="411076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Gap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0" i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17,58 %</a:t>
                      </a:r>
                      <a:endParaRPr lang="it-IT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2753565"/>
                  </a:ext>
                </a:extLst>
              </a:tr>
            </a:tbl>
          </a:graphicData>
        </a:graphic>
      </p:graphicFrame>
      <p:sp>
        <p:nvSpPr>
          <p:cNvPr id="6" name="CasellaDiTesto 5">
            <a:extLst>
              <a:ext uri="{FF2B5EF4-FFF2-40B4-BE49-F238E27FC236}">
                <a16:creationId xmlns:a16="http://schemas.microsoft.com/office/drawing/2014/main" id="{80EC7672-0F07-44EF-8CD0-6E573CB21721}"/>
              </a:ext>
            </a:extLst>
          </p:cNvPr>
          <p:cNvSpPr txBox="1"/>
          <p:nvPr/>
        </p:nvSpPr>
        <p:spPr>
          <a:xfrm>
            <a:off x="485727" y="2076544"/>
            <a:ext cx="8168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0" dirty="0"/>
              <a:t>Il miglior risultato ottenuto è riportato nella seguente tabella</a:t>
            </a:r>
          </a:p>
        </p:txBody>
      </p:sp>
      <p:sp>
        <p:nvSpPr>
          <p:cNvPr id="8" name="Titolo 1">
            <a:extLst>
              <a:ext uri="{FF2B5EF4-FFF2-40B4-BE49-F238E27FC236}">
                <a16:creationId xmlns:a16="http://schemas.microsoft.com/office/drawing/2014/main" id="{C8F535E4-1C07-4E36-9EDF-62525767740D}"/>
              </a:ext>
            </a:extLst>
          </p:cNvPr>
          <p:cNvSpPr txBox="1">
            <a:spLocks/>
          </p:cNvSpPr>
          <p:nvPr/>
        </p:nvSpPr>
        <p:spPr>
          <a:xfrm>
            <a:off x="455246" y="1295400"/>
            <a:ext cx="8229600" cy="478426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9pPr>
          </a:lstStyle>
          <a:p>
            <a:r>
              <a:rPr lang="it-IT" kern="0" dirty="0">
                <a:solidFill>
                  <a:srgbClr val="FF0000"/>
                </a:solidFill>
              </a:rPr>
              <a:t>Test istanza vm1084</a:t>
            </a:r>
          </a:p>
        </p:txBody>
      </p:sp>
    </p:spTree>
    <p:extLst>
      <p:ext uri="{BB962C8B-B14F-4D97-AF65-F5344CB8AC3E}">
        <p14:creationId xmlns:p14="http://schemas.microsoft.com/office/powerpoint/2010/main" val="8252333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0CDB19CF-3034-8F47-AE51-6BAD57AC81E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8352689"/>
              </p:ext>
            </p:extLst>
          </p:nvPr>
        </p:nvGraphicFramePr>
        <p:xfrm>
          <a:off x="2749021" y="3429000"/>
          <a:ext cx="3642047" cy="196302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19479">
                  <a:extLst>
                    <a:ext uri="{9D8B030D-6E8A-4147-A177-3AD203B41FA5}">
                      <a16:colId xmlns:a16="http://schemas.microsoft.com/office/drawing/2014/main" val="2798186040"/>
                    </a:ext>
                  </a:extLst>
                </a:gridCol>
                <a:gridCol w="961284">
                  <a:extLst>
                    <a:ext uri="{9D8B030D-6E8A-4147-A177-3AD203B41FA5}">
                      <a16:colId xmlns:a16="http://schemas.microsoft.com/office/drawing/2014/main" val="412230784"/>
                    </a:ext>
                  </a:extLst>
                </a:gridCol>
                <a:gridCol w="961284">
                  <a:extLst>
                    <a:ext uri="{9D8B030D-6E8A-4147-A177-3AD203B41FA5}">
                      <a16:colId xmlns:a16="http://schemas.microsoft.com/office/drawing/2014/main" val="3675125215"/>
                    </a:ext>
                  </a:extLst>
                </a:gridCol>
              </a:tblGrid>
              <a:tr h="247544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istanze grandi</a:t>
                      </a: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rl5934</a:t>
                      </a: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usa13509</a:t>
                      </a: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9944592"/>
                  </a:ext>
                </a:extLst>
              </a:tr>
              <a:tr h="247544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</a:t>
                      </a: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280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280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70688540"/>
                  </a:ext>
                </a:extLst>
              </a:tr>
              <a:tr h="247544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alpha</a:t>
                      </a: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0,99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0,99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28795624"/>
                  </a:ext>
                </a:extLst>
              </a:tr>
              <a:tr h="247544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it-IT" sz="11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temp_iniz</a:t>
                      </a: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100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100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61750685"/>
                  </a:ext>
                </a:extLst>
              </a:tr>
              <a:tr h="247544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temp_finale</a:t>
                      </a: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15560792"/>
                  </a:ext>
                </a:extLst>
              </a:tr>
              <a:tr h="247544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it-IT" sz="110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obj_sol_fin</a:t>
                      </a:r>
                      <a:endParaRPr lang="it-IT" sz="11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673225,9</a:t>
                      </a:r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25220949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02665606"/>
                  </a:ext>
                </a:extLst>
              </a:tr>
              <a:tr h="247544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it-IT" sz="11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best_solution</a:t>
                      </a: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554070</a:t>
                      </a:r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19947008</a:t>
                      </a:r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83361890"/>
                  </a:ext>
                </a:extLst>
              </a:tr>
              <a:tr h="230216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gap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21,50%</a:t>
                      </a:r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26,44%</a:t>
                      </a:r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04209838"/>
                  </a:ext>
                </a:extLst>
              </a:tr>
            </a:tbl>
          </a:graphicData>
        </a:graphic>
      </p:graphicFrame>
      <p:sp>
        <p:nvSpPr>
          <p:cNvPr id="5" name="Titolo 1">
            <a:extLst>
              <a:ext uri="{FF2B5EF4-FFF2-40B4-BE49-F238E27FC236}">
                <a16:creationId xmlns:a16="http://schemas.microsoft.com/office/drawing/2014/main" id="{6C154286-A871-46FC-BB34-875CC2482260}"/>
              </a:ext>
            </a:extLst>
          </p:cNvPr>
          <p:cNvSpPr txBox="1">
            <a:spLocks/>
          </p:cNvSpPr>
          <p:nvPr/>
        </p:nvSpPr>
        <p:spPr>
          <a:xfrm>
            <a:off x="455246" y="1295400"/>
            <a:ext cx="8229600" cy="478426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9pPr>
          </a:lstStyle>
          <a:p>
            <a:r>
              <a:rPr lang="it-IT" kern="0" dirty="0">
                <a:solidFill>
                  <a:srgbClr val="FF0000"/>
                </a:solidFill>
              </a:rPr>
              <a:t>Test istanze rl5934 e usa13509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06B44118-A5C1-4874-BF45-417F3B6A7120}"/>
              </a:ext>
            </a:extLst>
          </p:cNvPr>
          <p:cNvSpPr txBox="1"/>
          <p:nvPr/>
        </p:nvSpPr>
        <p:spPr>
          <a:xfrm>
            <a:off x="455246" y="2169782"/>
            <a:ext cx="822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b="0" dirty="0"/>
              <a:t>Abbiamo infine testato l’algoritmo su due istanze una con cardinalità 5934 e l’altra con cardinalità 13509, ottenendo i risultati riportati in tabella.</a:t>
            </a:r>
          </a:p>
        </p:txBody>
      </p:sp>
    </p:spTree>
    <p:extLst>
      <p:ext uri="{BB962C8B-B14F-4D97-AF65-F5344CB8AC3E}">
        <p14:creationId xmlns:p14="http://schemas.microsoft.com/office/powerpoint/2010/main" val="5406217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791E1067-D36B-4B91-AD0A-0CB53B68CAB4}"/>
              </a:ext>
            </a:extLst>
          </p:cNvPr>
          <p:cNvSpPr txBox="1">
            <a:spLocks/>
          </p:cNvSpPr>
          <p:nvPr/>
        </p:nvSpPr>
        <p:spPr>
          <a:xfrm>
            <a:off x="455246" y="1295400"/>
            <a:ext cx="8229600" cy="478426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9pPr>
          </a:lstStyle>
          <a:p>
            <a:r>
              <a:rPr lang="it-IT" kern="0" dirty="0">
                <a:solidFill>
                  <a:srgbClr val="FF0000"/>
                </a:solidFill>
              </a:rPr>
              <a:t>Test confronto </a:t>
            </a:r>
            <a:r>
              <a:rPr lang="it-IT" kern="0" dirty="0" err="1">
                <a:solidFill>
                  <a:srgbClr val="FF0000"/>
                </a:solidFill>
              </a:rPr>
              <a:t>Gurobi</a:t>
            </a:r>
            <a:r>
              <a:rPr lang="it-IT" kern="0" dirty="0">
                <a:solidFill>
                  <a:srgbClr val="FF0000"/>
                </a:solidFill>
              </a:rPr>
              <a:t> vs </a:t>
            </a:r>
            <a:r>
              <a:rPr lang="it-IT" kern="0" dirty="0" err="1">
                <a:solidFill>
                  <a:srgbClr val="FF0000"/>
                </a:solidFill>
              </a:rPr>
              <a:t>Simulated</a:t>
            </a:r>
            <a:r>
              <a:rPr lang="it-IT" kern="0" dirty="0">
                <a:solidFill>
                  <a:srgbClr val="FF0000"/>
                </a:solidFill>
              </a:rPr>
              <a:t> </a:t>
            </a:r>
            <a:r>
              <a:rPr lang="it-IT" kern="0" dirty="0" err="1">
                <a:solidFill>
                  <a:srgbClr val="FF0000"/>
                </a:solidFill>
              </a:rPr>
              <a:t>Annealing</a:t>
            </a:r>
            <a:endParaRPr lang="it-IT" kern="0" dirty="0">
              <a:solidFill>
                <a:srgbClr val="FF0000"/>
              </a:solidFill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7442502D-48D8-4DD1-92FD-B41A8107FF59}"/>
              </a:ext>
            </a:extLst>
          </p:cNvPr>
          <p:cNvSpPr txBox="1"/>
          <p:nvPr/>
        </p:nvSpPr>
        <p:spPr>
          <a:xfrm>
            <a:off x="455246" y="2004969"/>
            <a:ext cx="822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0" dirty="0"/>
              <a:t>Abbiamo risolto l’istanza burma14 con 14 nodi sia con Gurobi che con l’euristica Simulated Annealing, di seguito i risultati </a:t>
            </a:r>
          </a:p>
        </p:txBody>
      </p:sp>
      <p:graphicFrame>
        <p:nvGraphicFramePr>
          <p:cNvPr id="8" name="Segnaposto contenuto 3">
            <a:extLst>
              <a:ext uri="{FF2B5EF4-FFF2-40B4-BE49-F238E27FC236}">
                <a16:creationId xmlns:a16="http://schemas.microsoft.com/office/drawing/2014/main" id="{075AD8EB-FC8F-483D-8B3F-D3CB0D10AB8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68580522"/>
              </p:ext>
            </p:extLst>
          </p:nvPr>
        </p:nvGraphicFramePr>
        <p:xfrm>
          <a:off x="2749022" y="5345973"/>
          <a:ext cx="3642047" cy="100753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19479">
                  <a:extLst>
                    <a:ext uri="{9D8B030D-6E8A-4147-A177-3AD203B41FA5}">
                      <a16:colId xmlns:a16="http://schemas.microsoft.com/office/drawing/2014/main" val="2798186040"/>
                    </a:ext>
                  </a:extLst>
                </a:gridCol>
                <a:gridCol w="961284">
                  <a:extLst>
                    <a:ext uri="{9D8B030D-6E8A-4147-A177-3AD203B41FA5}">
                      <a16:colId xmlns:a16="http://schemas.microsoft.com/office/drawing/2014/main" val="412230784"/>
                    </a:ext>
                  </a:extLst>
                </a:gridCol>
                <a:gridCol w="961284">
                  <a:extLst>
                    <a:ext uri="{9D8B030D-6E8A-4147-A177-3AD203B41FA5}">
                      <a16:colId xmlns:a16="http://schemas.microsoft.com/office/drawing/2014/main" val="3675125215"/>
                    </a:ext>
                  </a:extLst>
                </a:gridCol>
              </a:tblGrid>
              <a:tr h="247544">
                <a:tc>
                  <a:txBody>
                    <a:bodyPr/>
                    <a:lstStyle/>
                    <a:p>
                      <a:pPr algn="ctr" fontAlgn="b"/>
                      <a:endParaRPr lang="it-IT" sz="11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Gurobi</a:t>
                      </a:r>
                      <a:endParaRPr lang="it-IT" sz="11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Euristica</a:t>
                      </a: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9944592"/>
                  </a:ext>
                </a:extLst>
              </a:tr>
              <a:tr h="247544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it-IT" sz="110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obj_sol_fin</a:t>
                      </a:r>
                      <a:endParaRPr lang="it-IT" sz="11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dirty="0"/>
                        <a:t>30.8785</a:t>
                      </a:r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dirty="0"/>
                        <a:t>30.8785</a:t>
                      </a:r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02665606"/>
                  </a:ext>
                </a:extLst>
              </a:tr>
              <a:tr h="127198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it-IT" sz="11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Ciclo hamiltoniano</a:t>
                      </a: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dirty="0"/>
                        <a:t>[0, 9, 8, 10, 7, 12, 6, 11, 5, 4, 3, 2, 13, 1]</a:t>
                      </a:r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100" dirty="0"/>
                        <a:t>[8, 10, 7, 12, 6, 11, 5, 4, 3, 2, 13, 1, 0, 9]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02249464"/>
                  </a:ext>
                </a:extLst>
              </a:tr>
            </a:tbl>
          </a:graphicData>
        </a:graphic>
      </p:graphicFrame>
      <p:pic>
        <p:nvPicPr>
          <p:cNvPr id="11" name="Immagine 10">
            <a:extLst>
              <a:ext uri="{FF2B5EF4-FFF2-40B4-BE49-F238E27FC236}">
                <a16:creationId xmlns:a16="http://schemas.microsoft.com/office/drawing/2014/main" id="{400E123A-F2AF-48B4-8417-C56450E47B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1725" y="2419242"/>
            <a:ext cx="3783436" cy="2837577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1AA10B7D-2D83-4E5F-8726-FFE0211AE3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894" y="2525283"/>
            <a:ext cx="3642048" cy="2731536"/>
          </a:xfrm>
          <a:prstGeom prst="rect">
            <a:avLst/>
          </a:prstGeom>
        </p:spPr>
      </p:pic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29DB8BC6-44FA-46D5-B63E-0C4AB8B317E1}"/>
              </a:ext>
            </a:extLst>
          </p:cNvPr>
          <p:cNvSpPr txBox="1"/>
          <p:nvPr/>
        </p:nvSpPr>
        <p:spPr>
          <a:xfrm>
            <a:off x="1798261" y="2589744"/>
            <a:ext cx="8173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0" dirty="0" err="1"/>
              <a:t>Gurobi</a:t>
            </a:r>
            <a:endParaRPr lang="it-IT" b="0" dirty="0"/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7C9FFCE1-4F0D-46D5-8335-4DCDF68D9EA4}"/>
              </a:ext>
            </a:extLst>
          </p:cNvPr>
          <p:cNvSpPr txBox="1"/>
          <p:nvPr/>
        </p:nvSpPr>
        <p:spPr>
          <a:xfrm>
            <a:off x="5766699" y="2490408"/>
            <a:ext cx="20434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0" dirty="0" err="1"/>
              <a:t>Simulated</a:t>
            </a:r>
            <a:r>
              <a:rPr lang="it-IT" sz="1600" b="0" dirty="0"/>
              <a:t> </a:t>
            </a:r>
            <a:r>
              <a:rPr lang="it-IT" sz="1600" b="0" dirty="0" err="1"/>
              <a:t>annealing</a:t>
            </a:r>
            <a:endParaRPr lang="it-IT" b="0" dirty="0"/>
          </a:p>
        </p:txBody>
      </p:sp>
    </p:spTree>
    <p:extLst>
      <p:ext uri="{BB962C8B-B14F-4D97-AF65-F5344CB8AC3E}">
        <p14:creationId xmlns:p14="http://schemas.microsoft.com/office/powerpoint/2010/main" val="2079668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9" name="Segnaposto contenuto 18">
                <a:extLst>
                  <a:ext uri="{FF2B5EF4-FFF2-40B4-BE49-F238E27FC236}">
                    <a16:creationId xmlns:a16="http://schemas.microsoft.com/office/drawing/2014/main" id="{5BD7BED1-1933-43DF-8F4C-B224247898B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4692" y="1984670"/>
                <a:ext cx="7955020" cy="4284894"/>
              </a:xfrm>
            </p:spPr>
            <p:txBody>
              <a:bodyPr/>
              <a:lstStyle/>
              <a:p>
                <a:pPr marL="0" indent="0">
                  <a:buClrTx/>
                  <a:buNone/>
                </a:pPr>
                <a:r>
                  <a:rPr lang="it-IT" b="0" dirty="0">
                    <a:effectLst/>
                    <a:latin typeface="Times New Roman" panose="02020603050405020304" pitchFamily="18" charset="0"/>
                  </a:rPr>
                  <a:t>Il TSP è un problema di ottimizzazione combinatoria e comprende:</a:t>
                </a:r>
              </a:p>
              <a:p>
                <a:pPr marL="0" indent="0" algn="ctr">
                  <a:buClrTx/>
                  <a:buNone/>
                </a:pPr>
                <a:endParaRPr lang="it-IT" b="0" dirty="0">
                  <a:effectLst/>
                  <a:latin typeface="Times New Roman" panose="02020603050405020304" pitchFamily="18" charset="0"/>
                </a:endParaRPr>
              </a:p>
              <a:p>
                <a:pPr>
                  <a:buClrTx/>
                  <a:buFont typeface="Arial" panose="020B0604020202020204" pitchFamily="34" charset="0"/>
                  <a:buChar char="•"/>
                </a:pPr>
                <a:r>
                  <a:rPr lang="it-IT" b="0" dirty="0">
                    <a:effectLst/>
                    <a:latin typeface="Times New Roman" panose="02020603050405020304" pitchFamily="18" charset="0"/>
                  </a:rPr>
                  <a:t>Il ground-set che coincide con l’insieme degli archi del grafo:</a:t>
                </a:r>
              </a:p>
              <a:p>
                <a:pPr marL="0" indent="0" algn="ctr">
                  <a:buClrTx/>
                  <a:buNone/>
                </a:pPr>
                <a:r>
                  <a:rPr lang="it-IT" b="0" dirty="0">
                    <a:effectLst/>
                    <a:latin typeface="Times New Roman" panose="02020603050405020304" pitchFamily="18" charset="0"/>
                  </a:rPr>
                  <a:t>𝐵=𝐸</a:t>
                </a:r>
              </a:p>
              <a:p>
                <a:pPr marL="0" indent="0" algn="ctr">
                  <a:buClrTx/>
                  <a:buNone/>
                </a:pPr>
                <a:endParaRPr lang="it-IT" b="0" dirty="0">
                  <a:effectLst/>
                  <a:latin typeface="Times New Roman" panose="02020603050405020304" pitchFamily="18" charset="0"/>
                </a:endParaRPr>
              </a:p>
              <a:p>
                <a:pPr>
                  <a:buClrTx/>
                  <a:buFont typeface="Arial" panose="020B0604020202020204" pitchFamily="34" charset="0"/>
                  <a:buChar char="•"/>
                </a:pPr>
                <a:r>
                  <a:rPr lang="it-IT" b="0" dirty="0">
                    <a:effectLst/>
                    <a:latin typeface="Times New Roman" panose="02020603050405020304" pitchFamily="18" charset="0"/>
                  </a:rPr>
                  <a:t>Il subset-system, costituito da tutti i sottoinsiemi di B che compongono un circuito Hamiltoniano:</a:t>
                </a:r>
              </a:p>
              <a:p>
                <a:pPr marL="0" indent="0" algn="ctr">
                  <a:buClrTx/>
                  <a:buNone/>
                </a:pPr>
                <a:r>
                  <a:rPr lang="it-IT" b="0" dirty="0">
                    <a:effectLst/>
                    <a:latin typeface="Times New Roman" panose="02020603050405020304" pitchFamily="18" charset="0"/>
                  </a:rPr>
                  <a:t>∑={𝐻</a:t>
                </a:r>
                <a:r>
                  <a:rPr lang="it-IT" b="0" baseline="-25000" dirty="0">
                    <a:effectLst/>
                    <a:latin typeface="Times New Roman" panose="02020603050405020304" pitchFamily="18" charset="0"/>
                  </a:rPr>
                  <a:t>0</a:t>
                </a:r>
                <a:r>
                  <a:rPr lang="it-IT" b="0" dirty="0">
                    <a:effectLst/>
                    <a:latin typeface="Times New Roman" panose="02020603050405020304" pitchFamily="18" charset="0"/>
                  </a:rPr>
                  <a:t>,𝐻</a:t>
                </a:r>
                <a:r>
                  <a:rPr lang="it-IT" b="0" baseline="-25000" dirty="0">
                    <a:effectLst/>
                    <a:latin typeface="Times New Roman" panose="02020603050405020304" pitchFamily="18" charset="0"/>
                  </a:rPr>
                  <a:t>1</a:t>
                </a:r>
                <a:r>
                  <a:rPr lang="it-IT" b="0" dirty="0">
                    <a:effectLst/>
                    <a:latin typeface="Times New Roman" panose="02020603050405020304" pitchFamily="18" charset="0"/>
                  </a:rPr>
                  <a:t>,…,𝐻</a:t>
                </a:r>
                <a:r>
                  <a:rPr lang="it-IT" b="0" baseline="-25000" dirty="0">
                    <a:effectLst/>
                    <a:latin typeface="Times New Roman" panose="02020603050405020304" pitchFamily="18" charset="0"/>
                  </a:rPr>
                  <a:t>𝑚</a:t>
                </a:r>
                <a:r>
                  <a:rPr lang="it-IT" b="0" dirty="0">
                    <a:effectLst/>
                    <a:latin typeface="Times New Roman" panose="02020603050405020304" pitchFamily="18" charset="0"/>
                  </a:rPr>
                  <a:t>}</a:t>
                </a:r>
              </a:p>
              <a:p>
                <a:pPr marL="0" indent="0" algn="ctr">
                  <a:buClrTx/>
                  <a:buNone/>
                </a:pPr>
                <a:endParaRPr lang="it-IT" b="0" dirty="0">
                  <a:effectLst/>
                  <a:latin typeface="Times New Roman" panose="02020603050405020304" pitchFamily="18" charset="0"/>
                </a:endParaRPr>
              </a:p>
              <a:p>
                <a:pPr>
                  <a:buClrTx/>
                  <a:buFont typeface="Arial" panose="020B0604020202020204" pitchFamily="34" charset="0"/>
                  <a:buChar char="•"/>
                </a:pPr>
                <a:r>
                  <a:rPr lang="it-IT" b="0" dirty="0">
                    <a:effectLst/>
                    <a:latin typeface="Times New Roman" panose="02020603050405020304" pitchFamily="18" charset="0"/>
                  </a:rPr>
                  <a:t>La funzione obiettivo è:           </a:t>
                </a:r>
              </a:p>
              <a:p>
                <a:pPr marL="0" indent="0" algn="ctr">
                  <a:buClrTx/>
                  <a:buNone/>
                </a:pPr>
                <a:r>
                  <a:rPr lang="it-IT" b="0" dirty="0">
                    <a:effectLst/>
                    <a:latin typeface="Times New Roman" panose="02020603050405020304" pitchFamily="18" charset="0"/>
                  </a:rPr>
                  <a:t>𝑚𝑖𝑛 𝑤(𝐻)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it-IT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d>
                          <m:dPr>
                            <m:ctrlPr>
                              <a:rPr lang="it-IT" b="0" i="1" smtClean="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brk m:alnAt="7"/>
                              </m:rPr>
                              <a:rPr lang="it-IT" b="0" i="1" smtClean="0">
                                <a:effectLst/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it-IT" b="0" i="1" smtClean="0">
                                <a:effectLst/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it-IT" b="0" i="1" smtClean="0">
                                <a:effectLst/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m:rPr>
                            <m:brk m:alnAt="7"/>
                          </m:rPr>
                          <a:rPr lang="it-IT" b="0" i="1" smtClean="0">
                            <a:effectLst/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t-IT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 </m:t>
                        </m:r>
                        <m:r>
                          <a:rPr lang="it-IT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it-IT" b="0" i="1" smtClean="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effectLst/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it-IT" b="0" i="1" smtClean="0">
                                <a:effectLst/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it-IT" b="0" i="1" smtClean="0">
                                <a:effectLst/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it-IT" b="0" i="1" smtClean="0">
                                <a:effectLst/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it-IT" sz="1400" b="0" dirty="0">
                  <a:effectLst/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9" name="Segnaposto contenuto 18">
                <a:extLst>
                  <a:ext uri="{FF2B5EF4-FFF2-40B4-BE49-F238E27FC236}">
                    <a16:creationId xmlns:a16="http://schemas.microsoft.com/office/drawing/2014/main" id="{5BD7BED1-1933-43DF-8F4C-B224247898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4692" y="1984670"/>
                <a:ext cx="7955020" cy="4284894"/>
              </a:xfrm>
              <a:blipFill>
                <a:blip r:embed="rId2"/>
                <a:stretch>
                  <a:fillRect l="-613" t="-855" b="-57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Google Shape;85;p18">
            <a:extLst>
              <a:ext uri="{FF2B5EF4-FFF2-40B4-BE49-F238E27FC236}">
                <a16:creationId xmlns:a16="http://schemas.microsoft.com/office/drawing/2014/main" id="{71C3CD16-3993-4150-A3AD-03A13D6B91FB}"/>
              </a:ext>
            </a:extLst>
          </p:cNvPr>
          <p:cNvSpPr txBox="1">
            <a:spLocks/>
          </p:cNvSpPr>
          <p:nvPr/>
        </p:nvSpPr>
        <p:spPr>
          <a:xfrm>
            <a:off x="311699" y="1302275"/>
            <a:ext cx="858901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9pPr>
          </a:lstStyle>
          <a:p>
            <a:r>
              <a:rPr lang="it-IT" sz="2800" dirty="0">
                <a:solidFill>
                  <a:srgbClr val="FF0000"/>
                </a:solidFill>
                <a:latin typeface="+mn-lt"/>
              </a:rPr>
              <a:t>Ottimizzazione Combinatoria</a:t>
            </a:r>
            <a:endParaRPr lang="it-IT" sz="2500" kern="0" dirty="0">
              <a:solidFill>
                <a:srgbClr val="FF0000"/>
              </a:solidFill>
            </a:endParaRP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66A2D279-2EE4-4480-AD40-C90FFC94D719}"/>
              </a:ext>
            </a:extLst>
          </p:cNvPr>
          <p:cNvSpPr/>
          <p:nvPr/>
        </p:nvSpPr>
        <p:spPr>
          <a:xfrm>
            <a:off x="4251499" y="430168"/>
            <a:ext cx="1277822" cy="32042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b="1" dirty="0">
                <a:solidFill>
                  <a:srgbClr val="002060"/>
                </a:solidFill>
              </a:rPr>
              <a:t>Introduzione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D1F9D9AC-77B3-4100-9F21-A90AEB40CE07}"/>
              </a:ext>
            </a:extLst>
          </p:cNvPr>
          <p:cNvSpPr/>
          <p:nvPr/>
        </p:nvSpPr>
        <p:spPr>
          <a:xfrm>
            <a:off x="5806694" y="426274"/>
            <a:ext cx="1277822" cy="32432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 dirty="0">
              <a:solidFill>
                <a:schemeClr val="tx1"/>
              </a:solidFill>
            </a:endParaRPr>
          </a:p>
          <a:p>
            <a:pPr algn="ctr"/>
            <a:endParaRPr lang="it-IT" b="1" dirty="0">
              <a:solidFill>
                <a:srgbClr val="002060"/>
              </a:solidFill>
            </a:endParaRPr>
          </a:p>
          <a:p>
            <a:pPr algn="ctr"/>
            <a:endParaRPr lang="it-IT" dirty="0">
              <a:solidFill>
                <a:srgbClr val="002060"/>
              </a:solidFill>
            </a:endParaRPr>
          </a:p>
          <a:p>
            <a:pPr algn="ctr"/>
            <a:r>
              <a:rPr lang="it-IT" sz="1000" b="1" dirty="0">
                <a:solidFill>
                  <a:srgbClr val="002060"/>
                </a:solidFill>
              </a:rPr>
              <a:t>Implementazione</a:t>
            </a:r>
          </a:p>
          <a:p>
            <a:pPr algn="ctr"/>
            <a:endParaRPr lang="it-IT" b="1" dirty="0">
              <a:solidFill>
                <a:schemeClr val="bg1"/>
              </a:solidFill>
            </a:endParaRPr>
          </a:p>
          <a:p>
            <a:pPr algn="ctr"/>
            <a:endParaRPr lang="it-IT" b="1" dirty="0">
              <a:solidFill>
                <a:schemeClr val="bg1"/>
              </a:solidFill>
            </a:endParaRPr>
          </a:p>
          <a:p>
            <a:pPr algn="ctr"/>
            <a:endParaRPr lang="it-IT" b="1" dirty="0">
              <a:solidFill>
                <a:schemeClr val="bg1"/>
              </a:solidFill>
            </a:endParaRP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F8D395A0-9A77-45B6-83A2-758DB38C7F6B}"/>
              </a:ext>
            </a:extLst>
          </p:cNvPr>
          <p:cNvSpPr/>
          <p:nvPr/>
        </p:nvSpPr>
        <p:spPr>
          <a:xfrm>
            <a:off x="7361889" y="427784"/>
            <a:ext cx="1277823" cy="3228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b="1" dirty="0">
                <a:solidFill>
                  <a:srgbClr val="002060"/>
                </a:solidFill>
              </a:rPr>
              <a:t>Analisi temporale</a:t>
            </a:r>
          </a:p>
        </p:txBody>
      </p: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E507149A-2200-457E-8AB6-72C8C19818B9}"/>
              </a:ext>
            </a:extLst>
          </p:cNvPr>
          <p:cNvCxnSpPr>
            <a:stCxn id="5" idx="3"/>
            <a:endCxn id="7" idx="1"/>
          </p:cNvCxnSpPr>
          <p:nvPr/>
        </p:nvCxnSpPr>
        <p:spPr bwMode="auto">
          <a:xfrm flipV="1">
            <a:off x="5529321" y="588436"/>
            <a:ext cx="277373" cy="194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sm" len="sm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D0F7E4D6-5D80-4132-8AB0-040AB7BA864C}"/>
              </a:ext>
            </a:extLst>
          </p:cNvPr>
          <p:cNvCxnSpPr>
            <a:stCxn id="7" idx="3"/>
            <a:endCxn id="8" idx="1"/>
          </p:cNvCxnSpPr>
          <p:nvPr/>
        </p:nvCxnSpPr>
        <p:spPr bwMode="auto">
          <a:xfrm>
            <a:off x="7084516" y="588436"/>
            <a:ext cx="277373" cy="75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sm" len="sm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396015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9BB2FD4-A221-429C-A303-A03D90A457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286000"/>
            <a:ext cx="7772400" cy="1304488"/>
          </a:xfrm>
        </p:spPr>
        <p:txBody>
          <a:bodyPr/>
          <a:lstStyle/>
          <a:p>
            <a:pPr marL="0" indent="0" algn="l">
              <a:buNone/>
            </a:pPr>
            <a:r>
              <a:rPr lang="it-IT" sz="1600" b="0" i="0" dirty="0">
                <a:effectLst/>
                <a:latin typeface="Helvetica" panose="020B0604020202020204" pitchFamily="34" charset="0"/>
              </a:rPr>
              <a:t>Link per istanze benchmark</a:t>
            </a:r>
          </a:p>
          <a:p>
            <a:pPr marL="0" indent="0" algn="l">
              <a:buNone/>
            </a:pPr>
            <a:endParaRPr lang="it-IT" sz="1600" b="0" i="0" dirty="0">
              <a:effectLst/>
              <a:latin typeface="Helvetica" panose="020B0604020202020204" pitchFamily="34" charset="0"/>
            </a:endParaRPr>
          </a:p>
          <a:p>
            <a:pPr algn="l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it-IT" sz="1600" b="0" i="0" u="none" strike="noStrike" dirty="0">
                <a:solidFill>
                  <a:srgbClr val="589DF6"/>
                </a:solidFill>
                <a:effectLst/>
                <a:latin typeface="Helvetica" panose="020B0604020202020204" pitchFamily="34" charset="0"/>
                <a:hlinkClick r:id="rId2"/>
              </a:rPr>
              <a:t>http://elib.zib.de/pub/mp-testdata/tsp/tsplib/tsplib.html</a:t>
            </a:r>
            <a:endParaRPr lang="it-IT" sz="1600" b="0" i="0" dirty="0">
              <a:solidFill>
                <a:srgbClr val="CCCCCC"/>
              </a:solidFill>
              <a:effectLst/>
              <a:latin typeface="Helvetica" panose="020B0604020202020204" pitchFamily="34" charset="0"/>
            </a:endParaRPr>
          </a:p>
          <a:p>
            <a:pPr marL="0" indent="0">
              <a:buNone/>
            </a:pPr>
            <a:br>
              <a:rPr lang="it-IT" dirty="0"/>
            </a:br>
            <a:endParaRPr lang="it-IT" dirty="0"/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EF401B78-4D3C-4719-8CBF-0E9C56BD8452}"/>
              </a:ext>
            </a:extLst>
          </p:cNvPr>
          <p:cNvSpPr txBox="1">
            <a:spLocks/>
          </p:cNvSpPr>
          <p:nvPr/>
        </p:nvSpPr>
        <p:spPr>
          <a:xfrm>
            <a:off x="457200" y="1429623"/>
            <a:ext cx="8229600" cy="478426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9pPr>
          </a:lstStyle>
          <a:p>
            <a:r>
              <a:rPr lang="it-IT" kern="0" dirty="0">
                <a:solidFill>
                  <a:srgbClr val="FF0000"/>
                </a:solidFill>
              </a:rPr>
              <a:t>Riferimenti</a:t>
            </a:r>
          </a:p>
        </p:txBody>
      </p:sp>
    </p:spTree>
    <p:extLst>
      <p:ext uri="{BB962C8B-B14F-4D97-AF65-F5344CB8AC3E}">
        <p14:creationId xmlns:p14="http://schemas.microsoft.com/office/powerpoint/2010/main" val="2744007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egnaposto contenuto 18">
            <a:extLst>
              <a:ext uri="{FF2B5EF4-FFF2-40B4-BE49-F238E27FC236}">
                <a16:creationId xmlns:a16="http://schemas.microsoft.com/office/drawing/2014/main" id="{5BD7BED1-1933-43DF-8F4C-B224247898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691" y="1984670"/>
            <a:ext cx="7653965" cy="2335660"/>
          </a:xfrm>
        </p:spPr>
        <p:txBody>
          <a:bodyPr/>
          <a:lstStyle/>
          <a:p>
            <a:pPr>
              <a:buClrTx/>
              <a:buFont typeface="Arial" panose="020B0604020202020204" pitchFamily="34" charset="0"/>
              <a:buChar char="•"/>
            </a:pPr>
            <a:endParaRPr lang="it-IT" sz="1400" b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it-IT" sz="16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Il </a:t>
            </a:r>
            <a:r>
              <a:rPr lang="it-IT" sz="16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simulated</a:t>
            </a:r>
            <a:r>
              <a:rPr lang="it-IT" sz="16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annealing è una </a:t>
            </a:r>
            <a:r>
              <a:rPr lang="it-IT" sz="16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metaeuristica</a:t>
            </a:r>
            <a:r>
              <a:rPr lang="it-IT" sz="16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migliorativa, basata sull’analogia tra la soluzione di problemi di ottimizzazione combinatoria e il processo di tempra di un solido.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endParaRPr lang="it-IT" sz="1600" b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it-IT" sz="16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L’algoritmo ha come obbiettivo l’esplorazione del dominio di ammissibilità puntando l’ottimo assoluto accettando soluzioni peggiorative per uscire dai punti di ottimo locale.</a:t>
            </a:r>
          </a:p>
          <a:p>
            <a:pPr marL="0" indent="0">
              <a:buNone/>
            </a:pPr>
            <a:endParaRPr lang="it-IT" sz="1400" b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6" name="Google Shape;85;p18">
            <a:extLst>
              <a:ext uri="{FF2B5EF4-FFF2-40B4-BE49-F238E27FC236}">
                <a16:creationId xmlns:a16="http://schemas.microsoft.com/office/drawing/2014/main" id="{71C3CD16-3993-4150-A3AD-03A13D6B91FB}"/>
              </a:ext>
            </a:extLst>
          </p:cNvPr>
          <p:cNvSpPr txBox="1">
            <a:spLocks/>
          </p:cNvSpPr>
          <p:nvPr/>
        </p:nvSpPr>
        <p:spPr>
          <a:xfrm>
            <a:off x="311699" y="1302275"/>
            <a:ext cx="858901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9pPr>
          </a:lstStyle>
          <a:p>
            <a:r>
              <a:rPr lang="it-IT" sz="2800" dirty="0" err="1">
                <a:solidFill>
                  <a:srgbClr val="FF0000"/>
                </a:solidFill>
                <a:latin typeface="+mn-lt"/>
              </a:rPr>
              <a:t>Simulated</a:t>
            </a:r>
            <a:r>
              <a:rPr lang="it-IT" sz="2800" dirty="0">
                <a:solidFill>
                  <a:srgbClr val="FF0000"/>
                </a:solidFill>
                <a:latin typeface="+mn-lt"/>
              </a:rPr>
              <a:t> </a:t>
            </a:r>
            <a:r>
              <a:rPr lang="it-IT" sz="2800" dirty="0" err="1">
                <a:solidFill>
                  <a:srgbClr val="FF0000"/>
                </a:solidFill>
                <a:latin typeface="+mn-lt"/>
              </a:rPr>
              <a:t>annealing</a:t>
            </a:r>
            <a:endParaRPr lang="it-IT" sz="2500" kern="0" dirty="0">
              <a:solidFill>
                <a:srgbClr val="FF0000"/>
              </a:solidFill>
            </a:endParaRP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524459EC-28BC-4C19-A58D-FDE191C90740}"/>
              </a:ext>
            </a:extLst>
          </p:cNvPr>
          <p:cNvSpPr/>
          <p:nvPr/>
        </p:nvSpPr>
        <p:spPr>
          <a:xfrm>
            <a:off x="4251499" y="430168"/>
            <a:ext cx="1277822" cy="32042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b="1" dirty="0">
                <a:solidFill>
                  <a:srgbClr val="002060"/>
                </a:solidFill>
              </a:rPr>
              <a:t>Introduzione</a:t>
            </a:r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D66AA958-FFF0-4DEA-BC90-6B86B1ED9DD0}"/>
              </a:ext>
            </a:extLst>
          </p:cNvPr>
          <p:cNvSpPr/>
          <p:nvPr/>
        </p:nvSpPr>
        <p:spPr>
          <a:xfrm>
            <a:off x="5806694" y="426274"/>
            <a:ext cx="1277822" cy="32432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 dirty="0">
              <a:solidFill>
                <a:schemeClr val="tx1"/>
              </a:solidFill>
            </a:endParaRPr>
          </a:p>
          <a:p>
            <a:pPr algn="ctr"/>
            <a:endParaRPr lang="it-IT" b="1" dirty="0">
              <a:solidFill>
                <a:srgbClr val="002060"/>
              </a:solidFill>
            </a:endParaRPr>
          </a:p>
          <a:p>
            <a:pPr algn="ctr"/>
            <a:endParaRPr lang="it-IT" dirty="0">
              <a:solidFill>
                <a:srgbClr val="002060"/>
              </a:solidFill>
            </a:endParaRPr>
          </a:p>
          <a:p>
            <a:pPr algn="ctr"/>
            <a:r>
              <a:rPr lang="it-IT" sz="1000" b="1" dirty="0">
                <a:solidFill>
                  <a:srgbClr val="002060"/>
                </a:solidFill>
              </a:rPr>
              <a:t>Implementazione</a:t>
            </a:r>
          </a:p>
          <a:p>
            <a:pPr algn="ctr"/>
            <a:endParaRPr lang="it-IT" b="1" dirty="0">
              <a:solidFill>
                <a:schemeClr val="bg1"/>
              </a:solidFill>
            </a:endParaRPr>
          </a:p>
          <a:p>
            <a:pPr algn="ctr"/>
            <a:endParaRPr lang="it-IT" b="1" dirty="0">
              <a:solidFill>
                <a:schemeClr val="bg1"/>
              </a:solidFill>
            </a:endParaRPr>
          </a:p>
          <a:p>
            <a:pPr algn="ctr"/>
            <a:endParaRPr lang="it-IT" b="1" dirty="0">
              <a:solidFill>
                <a:schemeClr val="bg1"/>
              </a:solidFill>
            </a:endParaRPr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7A91E675-29ED-4180-84B2-903D41DD18ED}"/>
              </a:ext>
            </a:extLst>
          </p:cNvPr>
          <p:cNvSpPr/>
          <p:nvPr/>
        </p:nvSpPr>
        <p:spPr>
          <a:xfrm>
            <a:off x="7361889" y="427784"/>
            <a:ext cx="1277823" cy="3228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b="1" dirty="0">
                <a:solidFill>
                  <a:srgbClr val="002060"/>
                </a:solidFill>
              </a:rPr>
              <a:t>Analisi temporale</a:t>
            </a:r>
          </a:p>
        </p:txBody>
      </p: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A5D7B5F0-69B3-4F2F-9598-1F206C2A3A2C}"/>
              </a:ext>
            </a:extLst>
          </p:cNvPr>
          <p:cNvCxnSpPr>
            <a:stCxn id="13" idx="3"/>
            <a:endCxn id="15" idx="1"/>
          </p:cNvCxnSpPr>
          <p:nvPr/>
        </p:nvCxnSpPr>
        <p:spPr bwMode="auto">
          <a:xfrm flipV="1">
            <a:off x="5529321" y="588436"/>
            <a:ext cx="277373" cy="194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sm" len="sm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F71D9DAE-D2B1-483F-A3C6-538F7B25A2E8}"/>
              </a:ext>
            </a:extLst>
          </p:cNvPr>
          <p:cNvCxnSpPr>
            <a:stCxn id="15" idx="3"/>
            <a:endCxn id="17" idx="1"/>
          </p:cNvCxnSpPr>
          <p:nvPr/>
        </p:nvCxnSpPr>
        <p:spPr bwMode="auto">
          <a:xfrm>
            <a:off x="7084516" y="588436"/>
            <a:ext cx="277373" cy="75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sm" len="sm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4" name="Immagine 3">
            <a:extLst>
              <a:ext uri="{FF2B5EF4-FFF2-40B4-BE49-F238E27FC236}">
                <a16:creationId xmlns:a16="http://schemas.microsoft.com/office/drawing/2014/main" id="{BA687D54-3DCC-4B99-9446-CB12D9F7A5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0436" y="4513278"/>
            <a:ext cx="3971544" cy="2203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372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egnaposto contenuto 18">
            <a:extLst>
              <a:ext uri="{FF2B5EF4-FFF2-40B4-BE49-F238E27FC236}">
                <a16:creationId xmlns:a16="http://schemas.microsoft.com/office/drawing/2014/main" id="{5BD7BED1-1933-43DF-8F4C-B224247898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802" y="2060170"/>
            <a:ext cx="8106970" cy="3971514"/>
          </a:xfrm>
        </p:spPr>
        <p:txBody>
          <a:bodyPr/>
          <a:lstStyle/>
          <a:p>
            <a:pPr>
              <a:buClrTx/>
              <a:buFont typeface="Arial" panose="020B0604020202020204" pitchFamily="34" charset="0"/>
              <a:buChar char="•"/>
            </a:pPr>
            <a:r>
              <a:rPr lang="it-IT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Assunzioni:</a:t>
            </a:r>
            <a:r>
              <a:rPr lang="it-IT" sz="16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it-IT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 nodi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it-IT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Grafo pieno e simmetrico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endParaRPr lang="it-IT" sz="1600" b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it-IT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Rappresentazione dati: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it-IT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Un circuito Hamiltoniano è reso come una lista di N nodi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it-IT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Ogni nodo è reso come coppia di coordinate (x, y)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endParaRPr lang="it-IT" sz="1600" b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it-IT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Soluzione Iniziale: </a:t>
            </a:r>
            <a:r>
              <a:rPr lang="it-IT" sz="16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Ottenuta con un euristica greedy di tipo </a:t>
            </a:r>
            <a:r>
              <a:rPr lang="it-IT" sz="16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nearest</a:t>
            </a:r>
            <a:r>
              <a:rPr lang="it-IT" sz="16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it-IT" sz="16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neighbour</a:t>
            </a:r>
            <a:endParaRPr lang="it-IT" sz="1600" b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it-IT" sz="1600" b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it-IT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Mossa: </a:t>
            </a:r>
            <a:r>
              <a:rPr lang="it-IT" sz="16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la mossa scelta per generare una nuove soluzione è la mossa 2-opt </a:t>
            </a:r>
            <a:endParaRPr lang="it-IT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it-IT" sz="1600" b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it-IT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Scelta della distanza: </a:t>
            </a:r>
            <a:r>
              <a:rPr lang="it-IT" sz="16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la scelta ricade sulla distanza euclidea</a:t>
            </a:r>
            <a:endParaRPr lang="it-IT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it-IT" sz="1400" b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it-IT" sz="1400" b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6" name="Google Shape;85;p18">
            <a:extLst>
              <a:ext uri="{FF2B5EF4-FFF2-40B4-BE49-F238E27FC236}">
                <a16:creationId xmlns:a16="http://schemas.microsoft.com/office/drawing/2014/main" id="{71C3CD16-3993-4150-A3AD-03A13D6B91FB}"/>
              </a:ext>
            </a:extLst>
          </p:cNvPr>
          <p:cNvSpPr txBox="1">
            <a:spLocks/>
          </p:cNvSpPr>
          <p:nvPr/>
        </p:nvSpPr>
        <p:spPr>
          <a:xfrm>
            <a:off x="311699" y="1302275"/>
            <a:ext cx="858901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9pPr>
          </a:lstStyle>
          <a:p>
            <a:r>
              <a:rPr lang="it-IT" sz="2800" dirty="0" err="1">
                <a:solidFill>
                  <a:srgbClr val="FF0000"/>
                </a:solidFill>
                <a:latin typeface="+mn-lt"/>
              </a:rPr>
              <a:t>Simulated</a:t>
            </a:r>
            <a:r>
              <a:rPr lang="it-IT" sz="2800" dirty="0">
                <a:solidFill>
                  <a:srgbClr val="FF0000"/>
                </a:solidFill>
                <a:latin typeface="+mn-lt"/>
              </a:rPr>
              <a:t> </a:t>
            </a:r>
            <a:r>
              <a:rPr lang="it-IT" sz="2800" dirty="0" err="1">
                <a:solidFill>
                  <a:srgbClr val="FF0000"/>
                </a:solidFill>
                <a:latin typeface="+mn-lt"/>
              </a:rPr>
              <a:t>annealing</a:t>
            </a:r>
            <a:r>
              <a:rPr lang="it-IT" sz="2800" dirty="0">
                <a:solidFill>
                  <a:srgbClr val="FF0000"/>
                </a:solidFill>
                <a:latin typeface="+mn-lt"/>
              </a:rPr>
              <a:t> for TSP</a:t>
            </a:r>
            <a:endParaRPr lang="it-IT" sz="2500" kern="0" dirty="0">
              <a:solidFill>
                <a:srgbClr val="FF0000"/>
              </a:solidFill>
            </a:endParaRP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9B4199CE-933C-4F80-B9E0-C5BA16A01952}"/>
              </a:ext>
            </a:extLst>
          </p:cNvPr>
          <p:cNvSpPr/>
          <p:nvPr/>
        </p:nvSpPr>
        <p:spPr>
          <a:xfrm>
            <a:off x="4251499" y="430168"/>
            <a:ext cx="1277822" cy="32042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b="1" dirty="0">
                <a:solidFill>
                  <a:srgbClr val="002060"/>
                </a:solidFill>
              </a:rPr>
              <a:t>Introduzione</a:t>
            </a:r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C1E550B0-3E81-45C0-943B-67DA0944BAF3}"/>
              </a:ext>
            </a:extLst>
          </p:cNvPr>
          <p:cNvSpPr/>
          <p:nvPr/>
        </p:nvSpPr>
        <p:spPr>
          <a:xfrm>
            <a:off x="5806694" y="426274"/>
            <a:ext cx="1277822" cy="32432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 dirty="0">
              <a:solidFill>
                <a:schemeClr val="tx1"/>
              </a:solidFill>
            </a:endParaRPr>
          </a:p>
          <a:p>
            <a:pPr algn="ctr"/>
            <a:endParaRPr lang="it-IT" b="1" dirty="0">
              <a:solidFill>
                <a:srgbClr val="002060"/>
              </a:solidFill>
            </a:endParaRPr>
          </a:p>
          <a:p>
            <a:pPr algn="ctr"/>
            <a:endParaRPr lang="it-IT" dirty="0">
              <a:solidFill>
                <a:srgbClr val="002060"/>
              </a:solidFill>
            </a:endParaRPr>
          </a:p>
          <a:p>
            <a:pPr algn="ctr"/>
            <a:r>
              <a:rPr lang="it-IT" sz="1000" b="1" dirty="0">
                <a:solidFill>
                  <a:srgbClr val="002060"/>
                </a:solidFill>
              </a:rPr>
              <a:t>Implementazione</a:t>
            </a:r>
          </a:p>
          <a:p>
            <a:pPr algn="ctr"/>
            <a:endParaRPr lang="it-IT" b="1" dirty="0">
              <a:solidFill>
                <a:schemeClr val="bg1"/>
              </a:solidFill>
            </a:endParaRPr>
          </a:p>
          <a:p>
            <a:pPr algn="ctr"/>
            <a:endParaRPr lang="it-IT" b="1" dirty="0">
              <a:solidFill>
                <a:schemeClr val="bg1"/>
              </a:solidFill>
            </a:endParaRPr>
          </a:p>
          <a:p>
            <a:pPr algn="ctr"/>
            <a:endParaRPr lang="it-IT" b="1" dirty="0">
              <a:solidFill>
                <a:schemeClr val="bg1"/>
              </a:solidFill>
            </a:endParaRPr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ACFC4385-D0D5-40AF-B08A-89954C76DA66}"/>
              </a:ext>
            </a:extLst>
          </p:cNvPr>
          <p:cNvSpPr/>
          <p:nvPr/>
        </p:nvSpPr>
        <p:spPr>
          <a:xfrm>
            <a:off x="7361889" y="427784"/>
            <a:ext cx="1277823" cy="3228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b="1" dirty="0">
                <a:solidFill>
                  <a:srgbClr val="002060"/>
                </a:solidFill>
              </a:rPr>
              <a:t>Analisi temporale</a:t>
            </a:r>
          </a:p>
        </p:txBody>
      </p: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BCCE514E-4844-48FC-8BEC-338F8632D513}"/>
              </a:ext>
            </a:extLst>
          </p:cNvPr>
          <p:cNvCxnSpPr>
            <a:stCxn id="12" idx="3"/>
            <a:endCxn id="14" idx="1"/>
          </p:cNvCxnSpPr>
          <p:nvPr/>
        </p:nvCxnSpPr>
        <p:spPr bwMode="auto">
          <a:xfrm flipV="1">
            <a:off x="5529321" y="588436"/>
            <a:ext cx="277373" cy="194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sm" len="sm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98453E8F-C36E-4582-8314-650113DDE563}"/>
              </a:ext>
            </a:extLst>
          </p:cNvPr>
          <p:cNvCxnSpPr>
            <a:stCxn id="14" idx="3"/>
            <a:endCxn id="15" idx="1"/>
          </p:cNvCxnSpPr>
          <p:nvPr/>
        </p:nvCxnSpPr>
        <p:spPr bwMode="auto">
          <a:xfrm>
            <a:off x="7084516" y="588436"/>
            <a:ext cx="277373" cy="75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sm" len="sm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4049492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egnaposto contenuto 18">
            <a:extLst>
              <a:ext uri="{FF2B5EF4-FFF2-40B4-BE49-F238E27FC236}">
                <a16:creationId xmlns:a16="http://schemas.microsoft.com/office/drawing/2014/main" id="{5BD7BED1-1933-43DF-8F4C-B224247898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0423" y="1984667"/>
            <a:ext cx="3924742" cy="3933089"/>
          </a:xfrm>
        </p:spPr>
        <p:txBody>
          <a:bodyPr/>
          <a:lstStyle/>
          <a:p>
            <a:pPr>
              <a:buClrTx/>
              <a:buFont typeface="Arial" panose="020B0604020202020204" pitchFamily="34" charset="0"/>
              <a:buChar char="•"/>
            </a:pPr>
            <a:r>
              <a:rPr lang="it-IT" sz="14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Passaggio parametri di input, temperatura iniziale, temperatura finale, alpha, iterazioni alla stessa temperatura, nodi e coordinate.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endParaRPr lang="it-IT" sz="1400" b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it-IT" sz="14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Calcolo soluzione iniziale con euristica </a:t>
            </a:r>
            <a:r>
              <a:rPr lang="it-IT" sz="14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greedy</a:t>
            </a:r>
            <a:endParaRPr lang="it-IT" sz="1400" b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it-IT" sz="1400" b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it-IT" sz="14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Ciclo </a:t>
            </a:r>
            <a:r>
              <a:rPr lang="it-IT" sz="14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while</a:t>
            </a:r>
            <a:r>
              <a:rPr lang="it-IT" sz="14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con condizione d’uscita il raggiungimento della temperatura finale: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it-IT" sz="11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Applicazione mossa 2-opt per nuova soluzione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it-IT" sz="11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Valutazione probabilistica di accettazioni o rifiuto di una soluzione se peggiorativa, accettazione con probabilità 1 se migliorativa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it-IT" sz="11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Aggiornamento temperatura con una funzione di decrescita lineare a tratti</a:t>
            </a:r>
          </a:p>
          <a:p>
            <a:pPr marL="0" indent="0">
              <a:buClrTx/>
              <a:buNone/>
            </a:pPr>
            <a:endParaRPr lang="it-IT" sz="1400" b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it-IT" sz="14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Ottenimento del miglior ciclo hamiltoniano secondo l’euristica </a:t>
            </a:r>
            <a:r>
              <a:rPr lang="it-IT" sz="14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simulated</a:t>
            </a:r>
            <a:r>
              <a:rPr lang="it-IT" sz="14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it-IT" sz="14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annealing</a:t>
            </a:r>
            <a:endParaRPr lang="it-IT" sz="1400" b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it-IT" sz="1400" b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lvl="1" indent="0">
              <a:buClrTx/>
              <a:buNone/>
            </a:pPr>
            <a:endParaRPr lang="it-IT" b="0" dirty="0">
              <a:effectLst/>
              <a:latin typeface="Times New Roman" panose="02020603050405020304" pitchFamily="18" charset="0"/>
              <a:cs typeface="+mn-cs"/>
            </a:endParaRPr>
          </a:p>
        </p:txBody>
      </p:sp>
      <p:sp>
        <p:nvSpPr>
          <p:cNvPr id="6" name="Google Shape;85;p18">
            <a:extLst>
              <a:ext uri="{FF2B5EF4-FFF2-40B4-BE49-F238E27FC236}">
                <a16:creationId xmlns:a16="http://schemas.microsoft.com/office/drawing/2014/main" id="{71C3CD16-3993-4150-A3AD-03A13D6B91FB}"/>
              </a:ext>
            </a:extLst>
          </p:cNvPr>
          <p:cNvSpPr txBox="1">
            <a:spLocks/>
          </p:cNvSpPr>
          <p:nvPr/>
        </p:nvSpPr>
        <p:spPr>
          <a:xfrm>
            <a:off x="311699" y="1302275"/>
            <a:ext cx="858901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9pPr>
          </a:lstStyle>
          <a:p>
            <a:r>
              <a:rPr lang="it-IT" sz="2800" kern="0" dirty="0">
                <a:solidFill>
                  <a:srgbClr val="FF0000"/>
                </a:solidFill>
                <a:latin typeface="+mn-lt"/>
              </a:rPr>
              <a:t>Flowchart generale</a:t>
            </a:r>
            <a:endParaRPr lang="it-IT" sz="2500" kern="0" dirty="0">
              <a:solidFill>
                <a:srgbClr val="FF0000"/>
              </a:solidFill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5A4F02DB-DC0D-4E89-9D5B-F01B2C6072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828" t="3842" r="25369" b="6033"/>
          <a:stretch/>
        </p:blipFill>
        <p:spPr>
          <a:xfrm>
            <a:off x="4658152" y="1984668"/>
            <a:ext cx="4174148" cy="3933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3560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85;p18">
            <a:extLst>
              <a:ext uri="{FF2B5EF4-FFF2-40B4-BE49-F238E27FC236}">
                <a16:creationId xmlns:a16="http://schemas.microsoft.com/office/drawing/2014/main" id="{1285D746-A8A7-4DC2-969B-31D53E62CBB0}"/>
              </a:ext>
            </a:extLst>
          </p:cNvPr>
          <p:cNvSpPr txBox="1">
            <a:spLocks/>
          </p:cNvSpPr>
          <p:nvPr/>
        </p:nvSpPr>
        <p:spPr>
          <a:xfrm>
            <a:off x="311699" y="1302275"/>
            <a:ext cx="858901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9pPr>
          </a:lstStyle>
          <a:p>
            <a:r>
              <a:rPr lang="it-IT" sz="2800" kern="0" dirty="0">
                <a:solidFill>
                  <a:srgbClr val="FF0000"/>
                </a:solidFill>
                <a:latin typeface="+mn-lt"/>
              </a:rPr>
              <a:t>Implementazione</a:t>
            </a:r>
            <a:endParaRPr lang="it-IT" sz="2500" kern="0" dirty="0">
              <a:solidFill>
                <a:srgbClr val="FF0000"/>
              </a:solidFill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4F7F4455-AD9A-4174-B64F-C22C3D37FCD9}"/>
              </a:ext>
            </a:extLst>
          </p:cNvPr>
          <p:cNvSpPr txBox="1"/>
          <p:nvPr/>
        </p:nvSpPr>
        <p:spPr>
          <a:xfrm>
            <a:off x="306857" y="2106592"/>
            <a:ext cx="77259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0" dirty="0"/>
              <a:t>Per definire l’istanza del problema abbiamo utilizzato una classe chiamata TSP e programmata in </a:t>
            </a:r>
            <a:r>
              <a:rPr lang="it-IT" sz="1600" b="0" dirty="0" err="1"/>
              <a:t>python</a:t>
            </a:r>
            <a:r>
              <a:rPr lang="it-IT" sz="1600" b="0" dirty="0"/>
              <a:t>.</a:t>
            </a:r>
          </a:p>
        </p:txBody>
      </p:sp>
      <p:pic>
        <p:nvPicPr>
          <p:cNvPr id="10" name="Segnaposto contenuto 9">
            <a:extLst>
              <a:ext uri="{FF2B5EF4-FFF2-40B4-BE49-F238E27FC236}">
                <a16:creationId xmlns:a16="http://schemas.microsoft.com/office/drawing/2014/main" id="{5638FE00-0B70-4C74-8D6B-E12576D2DD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2812276"/>
            <a:ext cx="7772400" cy="3062247"/>
          </a:xfrm>
        </p:spPr>
      </p:pic>
    </p:spTree>
    <p:extLst>
      <p:ext uri="{BB962C8B-B14F-4D97-AF65-F5344CB8AC3E}">
        <p14:creationId xmlns:p14="http://schemas.microsoft.com/office/powerpoint/2010/main" val="7267102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AE16EA07-A0EE-2D43-84EF-1EF9398D8B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4078511"/>
            <a:ext cx="7772400" cy="1130716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D82BD646-3119-8D44-A521-7F361DE85E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5391153"/>
            <a:ext cx="5750170" cy="72258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05DD0FC3-3464-3D40-A3BF-2AA24F7CAB6B}"/>
                  </a:ext>
                </a:extLst>
              </p:cNvPr>
              <p:cNvSpPr txBox="1"/>
              <p:nvPr/>
            </p:nvSpPr>
            <p:spPr>
              <a:xfrm>
                <a:off x="685800" y="3009583"/>
                <a:ext cx="2143407" cy="8002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𝑚𝑖𝑛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supHide m:val="on"/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it-IT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)∈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it-IT" b="0" dirty="0"/>
              </a:p>
            </p:txBody>
          </p:sp>
        </mc:Choice>
        <mc:Fallback xmlns="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05DD0FC3-3464-3D40-A3BF-2AA24F7CAB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3009583"/>
                <a:ext cx="2143407" cy="80021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7A9226F1-49AB-49C2-AA63-48047FBA99CF}"/>
                  </a:ext>
                </a:extLst>
              </p:cNvPr>
              <p:cNvSpPr txBox="1"/>
              <p:nvPr/>
            </p:nvSpPr>
            <p:spPr>
              <a:xfrm>
                <a:off x="4475093" y="3127852"/>
                <a:ext cx="3187347" cy="5636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 </m:t>
                      </m:r>
                      <m:rad>
                        <m:ra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g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p>
                            <m:sSup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+(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p>
                            <m:sSup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it-IT" dirty="0"/>
              </a:p>
            </p:txBody>
          </p:sp>
        </mc:Choice>
        <mc:Fallback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7A9226F1-49AB-49C2-AA63-48047FBA99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5093" y="3127852"/>
                <a:ext cx="3187347" cy="563680"/>
              </a:xfrm>
              <a:prstGeom prst="rect">
                <a:avLst/>
              </a:prstGeom>
              <a:blipFill>
                <a:blip r:embed="rId5"/>
                <a:stretch>
                  <a:fillRect l="-39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Google Shape;85;p18">
            <a:extLst>
              <a:ext uri="{FF2B5EF4-FFF2-40B4-BE49-F238E27FC236}">
                <a16:creationId xmlns:a16="http://schemas.microsoft.com/office/drawing/2014/main" id="{0B5322A1-4E5B-4312-967E-D60C0D5DBD7B}"/>
              </a:ext>
            </a:extLst>
          </p:cNvPr>
          <p:cNvSpPr txBox="1">
            <a:spLocks/>
          </p:cNvSpPr>
          <p:nvPr/>
        </p:nvSpPr>
        <p:spPr>
          <a:xfrm>
            <a:off x="311699" y="1302275"/>
            <a:ext cx="858901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9pPr>
          </a:lstStyle>
          <a:p>
            <a:r>
              <a:rPr lang="it-IT" sz="2800" kern="0" dirty="0">
                <a:solidFill>
                  <a:srgbClr val="FF0000"/>
                </a:solidFill>
                <a:latin typeface="+mn-lt"/>
              </a:rPr>
              <a:t>Funzione obiettivo e distanza euclidea</a:t>
            </a:r>
            <a:endParaRPr lang="it-IT" sz="2500" kern="0" dirty="0">
              <a:solidFill>
                <a:srgbClr val="FF0000"/>
              </a:solidFill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1B651477-8EBD-41D9-9468-DC10CF59F1EE}"/>
              </a:ext>
            </a:extLst>
          </p:cNvPr>
          <p:cNvSpPr txBox="1"/>
          <p:nvPr/>
        </p:nvSpPr>
        <p:spPr>
          <a:xfrm>
            <a:off x="567159" y="2111031"/>
            <a:ext cx="75466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0" dirty="0"/>
              <a:t>Di seguito sono riportate la funzione obiettivo e la formula della distanza euclidea con le rispettive impetrazioni in </a:t>
            </a:r>
            <a:r>
              <a:rPr lang="it-IT" sz="1600" b="0" dirty="0" err="1"/>
              <a:t>python</a:t>
            </a:r>
            <a:r>
              <a:rPr lang="it-IT" sz="1600" b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81710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75F456B0-4A92-9145-A2EF-75D57FE4D0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1699" y="3145909"/>
            <a:ext cx="5803900" cy="2209800"/>
          </a:xfrm>
          <a:prstGeom prst="rect">
            <a:avLst/>
          </a:prstGeom>
        </p:spPr>
      </p:pic>
      <p:sp>
        <p:nvSpPr>
          <p:cNvPr id="4" name="Google Shape;85;p18">
            <a:extLst>
              <a:ext uri="{FF2B5EF4-FFF2-40B4-BE49-F238E27FC236}">
                <a16:creationId xmlns:a16="http://schemas.microsoft.com/office/drawing/2014/main" id="{225D43D8-53E6-42CB-9933-3C1F6A1FB543}"/>
              </a:ext>
            </a:extLst>
          </p:cNvPr>
          <p:cNvSpPr txBox="1">
            <a:spLocks/>
          </p:cNvSpPr>
          <p:nvPr/>
        </p:nvSpPr>
        <p:spPr>
          <a:xfrm>
            <a:off x="311699" y="1302275"/>
            <a:ext cx="858901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9pPr>
          </a:lstStyle>
          <a:p>
            <a:r>
              <a:rPr lang="it-IT" sz="2800" kern="0" dirty="0" err="1">
                <a:solidFill>
                  <a:srgbClr val="FF0000"/>
                </a:solidFill>
                <a:latin typeface="+mn-lt"/>
              </a:rPr>
              <a:t>Simulated</a:t>
            </a:r>
            <a:r>
              <a:rPr lang="it-IT" sz="2800" kern="0" dirty="0">
                <a:solidFill>
                  <a:srgbClr val="FF0000"/>
                </a:solidFill>
                <a:latin typeface="+mn-lt"/>
              </a:rPr>
              <a:t> </a:t>
            </a:r>
            <a:r>
              <a:rPr lang="it-IT" sz="2800" kern="0" dirty="0" err="1">
                <a:solidFill>
                  <a:srgbClr val="FF0000"/>
                </a:solidFill>
                <a:latin typeface="+mn-lt"/>
              </a:rPr>
              <a:t>annealing</a:t>
            </a:r>
            <a:endParaRPr lang="it-IT" sz="2500" kern="0" dirty="0">
              <a:solidFill>
                <a:srgbClr val="FF0000"/>
              </a:solidFill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FA207991-2380-45CA-AA7C-DE4A2B6B149E}"/>
              </a:ext>
            </a:extLst>
          </p:cNvPr>
          <p:cNvSpPr txBox="1"/>
          <p:nvPr/>
        </p:nvSpPr>
        <p:spPr>
          <a:xfrm>
            <a:off x="311699" y="2268638"/>
            <a:ext cx="78600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0" dirty="0"/>
              <a:t>Di seguito è riportata la funzione </a:t>
            </a:r>
            <a:r>
              <a:rPr lang="it-IT" sz="1600" b="0" dirty="0" err="1"/>
              <a:t>simulated</a:t>
            </a:r>
            <a:r>
              <a:rPr lang="it-IT" sz="1600" b="0" dirty="0"/>
              <a:t> </a:t>
            </a:r>
            <a:r>
              <a:rPr lang="it-IT" sz="1600" b="0" dirty="0" err="1"/>
              <a:t>annealing</a:t>
            </a:r>
            <a:r>
              <a:rPr lang="it-IT" sz="1600" b="0" dirty="0"/>
              <a:t>, programmata in </a:t>
            </a:r>
            <a:r>
              <a:rPr lang="it-IT" sz="1600" b="0" dirty="0" err="1"/>
              <a:t>python</a:t>
            </a:r>
            <a:r>
              <a:rPr lang="it-IT" sz="1600" b="0" dirty="0"/>
              <a:t>.</a:t>
            </a:r>
          </a:p>
        </p:txBody>
      </p:sp>
      <p:pic>
        <p:nvPicPr>
          <p:cNvPr id="6" name="Segnaposto contenuto 3">
            <a:extLst>
              <a:ext uri="{FF2B5EF4-FFF2-40B4-BE49-F238E27FC236}">
                <a16:creationId xmlns:a16="http://schemas.microsoft.com/office/drawing/2014/main" id="{C9EF4989-3D99-449E-B5B9-71E477FEAE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396265" y="4855704"/>
            <a:ext cx="3336550" cy="16029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39685316"/>
      </p:ext>
    </p:extLst>
  </p:cSld>
  <p:clrMapOvr>
    <a:masterClrMapping/>
  </p:clrMapOvr>
</p:sld>
</file>

<file path=ppt/theme/theme1.xml><?xml version="1.0" encoding="utf-8"?>
<a:theme xmlns:a="http://schemas.openxmlformats.org/drawingml/2006/main" name="bludiags.ppt - Blue Diagonals">
  <a:themeElements>
    <a:clrScheme name="">
      <a:dk1>
        <a:srgbClr val="081D58"/>
      </a:dk1>
      <a:lt1>
        <a:srgbClr val="FFFFFF"/>
      </a:lt1>
      <a:dk2>
        <a:srgbClr val="3365FB"/>
      </a:dk2>
      <a:lt2>
        <a:srgbClr val="FAFD00"/>
      </a:lt2>
      <a:accent1>
        <a:srgbClr val="F57B49"/>
      </a:accent1>
      <a:accent2>
        <a:srgbClr val="F95AB7"/>
      </a:accent2>
      <a:accent3>
        <a:srgbClr val="ADB8FD"/>
      </a:accent3>
      <a:accent4>
        <a:srgbClr val="DADADA"/>
      </a:accent4>
      <a:accent5>
        <a:srgbClr val="F9BFB1"/>
      </a:accent5>
      <a:accent6>
        <a:srgbClr val="E251A6"/>
      </a:accent6>
      <a:hlink>
        <a:srgbClr val="FC0128"/>
      </a:hlink>
      <a:folHlink>
        <a:srgbClr val="618FFD"/>
      </a:folHlink>
    </a:clrScheme>
    <a:fontScheme name="bludiags.ppt - Blue Diagonals">
      <a:majorFont>
        <a:latin typeface="Book Antiqu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altLang="it-IT" sz="1800" b="1" i="0" u="none" strike="noStrike" cap="none" normalizeH="0" baseline="0" smtClean="0">
            <a:ln>
              <a:noFill/>
            </a:ln>
            <a:solidFill>
              <a:srgbClr val="00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Helvetic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altLang="it-IT" sz="1800" b="1" i="0" u="none" strike="noStrike" cap="none" normalizeH="0" baseline="0" smtClean="0">
            <a:ln>
              <a:noFill/>
            </a:ln>
            <a:solidFill>
              <a:srgbClr val="00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Helvetica" pitchFamily="34" charset="0"/>
          </a:defRPr>
        </a:defPPr>
      </a:lstStyle>
    </a:lnDef>
  </a:objectDefaults>
  <a:extraClrSchemeLst>
    <a:extraClrScheme>
      <a:clrScheme name="bludiags.ppt - Blue Diagonals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diags.ppt - Blue Diagonal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diags.ppt - Blue Diagonals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diags.ppt - Blue Diagonals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diags.ppt - Blue Diagonals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diags.ppt - Blue Diagonals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diags.ppt - Blue Diagonals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Pages>18</Pages>
  <Words>2030</Words>
  <Application>Microsoft Macintosh PowerPoint</Application>
  <PresentationFormat>Presentazione su schermo (4:3)</PresentationFormat>
  <Paragraphs>660</Paragraphs>
  <Slides>30</Slides>
  <Notes>1</Notes>
  <HiddenSlides>0</HiddenSlides>
  <MMClips>0</MMClips>
  <ScaleCrop>false</ScaleCrop>
  <HeadingPairs>
    <vt:vector size="8" baseType="variant">
      <vt:variant>
        <vt:lpstr>Caratteri utilizzati</vt:lpstr>
      </vt:variant>
      <vt:variant>
        <vt:i4>8</vt:i4>
      </vt:variant>
      <vt:variant>
        <vt:lpstr>Tema</vt:lpstr>
      </vt:variant>
      <vt:variant>
        <vt:i4>1</vt:i4>
      </vt:variant>
      <vt:variant>
        <vt:lpstr>Server OLE incorporati</vt:lpstr>
      </vt:variant>
      <vt:variant>
        <vt:i4>1</vt:i4>
      </vt:variant>
      <vt:variant>
        <vt:lpstr>Titoli diapositive</vt:lpstr>
      </vt:variant>
      <vt:variant>
        <vt:i4>30</vt:i4>
      </vt:variant>
    </vt:vector>
  </HeadingPairs>
  <TitlesOfParts>
    <vt:vector size="40" baseType="lpstr">
      <vt:lpstr>Arial</vt:lpstr>
      <vt:lpstr>Book Antiqua</vt:lpstr>
      <vt:lpstr>Calibri</vt:lpstr>
      <vt:lpstr>Cambria Math</vt:lpstr>
      <vt:lpstr>Helvetica</vt:lpstr>
      <vt:lpstr>Monotype Sorts</vt:lpstr>
      <vt:lpstr>Segoe UI</vt:lpstr>
      <vt:lpstr>Times New Roman</vt:lpstr>
      <vt:lpstr>bludiags.ppt - Blue Diagonals</vt:lpstr>
      <vt:lpstr>Image</vt:lpstr>
      <vt:lpstr>Simulated Annealing for Traveling Salesman Problem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Euristica Greedy Nearest Neighbour</vt:lpstr>
      <vt:lpstr>Euristica Greedy Nearest Neighbour</vt:lpstr>
      <vt:lpstr>Euristica Greedy Nearest Neighbour</vt:lpstr>
      <vt:lpstr>Euristica Greedy Nearest Neighbour</vt:lpstr>
      <vt:lpstr>Euristica Greedy Nearest Neighbour</vt:lpstr>
      <vt:lpstr>Mossa 2-opt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dcterms:created xsi:type="dcterms:W3CDTF">2013-11-20T15:49:25Z</dcterms:created>
  <dcterms:modified xsi:type="dcterms:W3CDTF">2021-06-15T14:44:38Z</dcterms:modified>
</cp:coreProperties>
</file>