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74" r:id="rId2"/>
    <p:sldId id="675" r:id="rId3"/>
    <p:sldId id="683" r:id="rId4"/>
    <p:sldId id="684" r:id="rId5"/>
    <p:sldId id="685" r:id="rId6"/>
    <p:sldId id="686" r:id="rId7"/>
    <p:sldId id="692" r:id="rId8"/>
    <p:sldId id="693" r:id="rId9"/>
    <p:sldId id="687" r:id="rId10"/>
    <p:sldId id="694" r:id="rId11"/>
    <p:sldId id="697" r:id="rId12"/>
    <p:sldId id="698" r:id="rId13"/>
    <p:sldId id="700" r:id="rId14"/>
    <p:sldId id="701" r:id="rId15"/>
    <p:sldId id="702" r:id="rId16"/>
    <p:sldId id="699" r:id="rId17"/>
    <p:sldId id="690" r:id="rId18"/>
    <p:sldId id="709" r:id="rId19"/>
    <p:sldId id="695" r:id="rId20"/>
    <p:sldId id="710" r:id="rId21"/>
    <p:sldId id="711" r:id="rId22"/>
    <p:sldId id="718" r:id="rId23"/>
    <p:sldId id="719" r:id="rId24"/>
    <p:sldId id="716" r:id="rId25"/>
    <p:sldId id="717" r:id="rId26"/>
    <p:sldId id="714" r:id="rId27"/>
    <p:sldId id="720" r:id="rId28"/>
    <p:sldId id="713" r:id="rId29"/>
    <p:sldId id="721" r:id="rId30"/>
    <p:sldId id="722" r:id="rId31"/>
  </p:sldIdLst>
  <p:sldSz cx="9144000" cy="6858000" type="screen4x3"/>
  <p:notesSz cx="6858000" cy="965835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">
          <p15:clr>
            <a:srgbClr val="A4A3A4"/>
          </p15:clr>
        </p15:guide>
        <p15:guide id="2" pos="4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e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5050"/>
    <a:srgbClr val="FF96A1"/>
    <a:srgbClr val="0000CC"/>
    <a:srgbClr val="9900CC"/>
    <a:srgbClr val="990099"/>
    <a:srgbClr val="6FE57A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5728" autoAdjust="0"/>
  </p:normalViewPr>
  <p:slideViewPr>
    <p:cSldViewPr snapToGrid="0">
      <p:cViewPr varScale="1">
        <p:scale>
          <a:sx n="109" d="100"/>
          <a:sy n="109" d="100"/>
        </p:scale>
        <p:origin x="1696" y="192"/>
      </p:cViewPr>
      <p:guideLst>
        <p:guide orient="horz" pos="390"/>
        <p:guide pos="4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E MARESCA" userId="a404185f-7c0c-41c8-aca6-b938107372a7" providerId="ADAL" clId="{59B38A33-1A60-9949-9243-8ABB59DA001A}"/>
    <pc:docChg chg="delSld modSld">
      <pc:chgData name="MICHELE MARESCA" userId="a404185f-7c0c-41c8-aca6-b938107372a7" providerId="ADAL" clId="{59B38A33-1A60-9949-9243-8ABB59DA001A}" dt="2021-06-06T09:58:02.797" v="86" actId="20577"/>
      <pc:docMkLst>
        <pc:docMk/>
      </pc:docMkLst>
      <pc:sldChg chg="modSp mod">
        <pc:chgData name="MICHELE MARESCA" userId="a404185f-7c0c-41c8-aca6-b938107372a7" providerId="ADAL" clId="{59B38A33-1A60-9949-9243-8ABB59DA001A}" dt="2021-06-06T09:21:54.763" v="1" actId="20577"/>
        <pc:sldMkLst>
          <pc:docMk/>
          <pc:sldMk cId="1925807012" sldId="700"/>
        </pc:sldMkLst>
        <pc:spChg chg="mod">
          <ac:chgData name="MICHELE MARESCA" userId="a404185f-7c0c-41c8-aca6-b938107372a7" providerId="ADAL" clId="{59B38A33-1A60-9949-9243-8ABB59DA001A}" dt="2021-06-06T09:21:54.763" v="1" actId="20577"/>
          <ac:spMkLst>
            <pc:docMk/>
            <pc:sldMk cId="1925807012" sldId="700"/>
            <ac:spMk id="11" creationId="{038A17F2-BC94-44A7-AEF4-C8EF3981602F}"/>
          </ac:spMkLst>
        </pc:spChg>
      </pc:sldChg>
      <pc:sldChg chg="modSp mod">
        <pc:chgData name="MICHELE MARESCA" userId="a404185f-7c0c-41c8-aca6-b938107372a7" providerId="ADAL" clId="{59B38A33-1A60-9949-9243-8ABB59DA001A}" dt="2021-06-06T09:23:02.985" v="2" actId="20577"/>
        <pc:sldMkLst>
          <pc:docMk/>
          <pc:sldMk cId="647785659" sldId="709"/>
        </pc:sldMkLst>
        <pc:spChg chg="mod">
          <ac:chgData name="MICHELE MARESCA" userId="a404185f-7c0c-41c8-aca6-b938107372a7" providerId="ADAL" clId="{59B38A33-1A60-9949-9243-8ABB59DA001A}" dt="2021-06-06T09:23:02.985" v="2" actId="20577"/>
          <ac:spMkLst>
            <pc:docMk/>
            <pc:sldMk cId="647785659" sldId="709"/>
            <ac:spMk id="9" creationId="{7A24AD0A-EB5B-48E8-96C2-8971F31BEE8E}"/>
          </ac:spMkLst>
        </pc:spChg>
      </pc:sldChg>
      <pc:sldChg chg="del">
        <pc:chgData name="MICHELE MARESCA" userId="a404185f-7c0c-41c8-aca6-b938107372a7" providerId="ADAL" clId="{59B38A33-1A60-9949-9243-8ABB59DA001A}" dt="2021-06-06T09:31:53.239" v="9" actId="2696"/>
        <pc:sldMkLst>
          <pc:docMk/>
          <pc:sldMk cId="2502924551" sldId="712"/>
        </pc:sldMkLst>
      </pc:sldChg>
      <pc:sldChg chg="modSp mod">
        <pc:chgData name="MICHELE MARESCA" userId="a404185f-7c0c-41c8-aca6-b938107372a7" providerId="ADAL" clId="{59B38A33-1A60-9949-9243-8ABB59DA001A}" dt="2021-06-06T09:57:57.535" v="79" actId="20577"/>
        <pc:sldMkLst>
          <pc:docMk/>
          <pc:sldMk cId="3976500223" sldId="714"/>
        </pc:sldMkLst>
        <pc:graphicFrameChg chg="modGraphic">
          <ac:chgData name="MICHELE MARESCA" userId="a404185f-7c0c-41c8-aca6-b938107372a7" providerId="ADAL" clId="{59B38A33-1A60-9949-9243-8ABB59DA001A}" dt="2021-06-06T09:57:57.535" v="79" actId="20577"/>
          <ac:graphicFrameMkLst>
            <pc:docMk/>
            <pc:sldMk cId="3976500223" sldId="714"/>
            <ac:graphicFrameMk id="6" creationId="{BEBC38ED-6CD3-42F1-8752-CD395EBD122F}"/>
          </ac:graphicFrameMkLst>
        </pc:graphicFrameChg>
      </pc:sldChg>
      <pc:sldChg chg="del">
        <pc:chgData name="MICHELE MARESCA" userId="a404185f-7c0c-41c8-aca6-b938107372a7" providerId="ADAL" clId="{59B38A33-1A60-9949-9243-8ABB59DA001A}" dt="2021-06-06T09:31:53.239" v="9" actId="2696"/>
        <pc:sldMkLst>
          <pc:docMk/>
          <pc:sldMk cId="3554569037" sldId="715"/>
        </pc:sldMkLst>
      </pc:sldChg>
      <pc:sldChg chg="modSp mod">
        <pc:chgData name="MICHELE MARESCA" userId="a404185f-7c0c-41c8-aca6-b938107372a7" providerId="ADAL" clId="{59B38A33-1A60-9949-9243-8ABB59DA001A}" dt="2021-06-06T09:58:02.797" v="86" actId="20577"/>
        <pc:sldMkLst>
          <pc:docMk/>
          <pc:sldMk cId="825233335" sldId="720"/>
        </pc:sldMkLst>
        <pc:graphicFrameChg chg="modGraphic">
          <ac:chgData name="MICHELE MARESCA" userId="a404185f-7c0c-41c8-aca6-b938107372a7" providerId="ADAL" clId="{59B38A33-1A60-9949-9243-8ABB59DA001A}" dt="2021-06-06T09:58:02.797" v="86" actId="20577"/>
          <ac:graphicFrameMkLst>
            <pc:docMk/>
            <pc:sldMk cId="825233335" sldId="720"/>
            <ac:graphicFrameMk id="5" creationId="{7E5CF6E3-995D-4D5E-B1A7-6E771E451FC0}"/>
          </ac:graphicFrameMkLst>
        </pc:graphicFrameChg>
      </pc:sldChg>
      <pc:sldChg chg="modSp mod">
        <pc:chgData name="MICHELE MARESCA" userId="a404185f-7c0c-41c8-aca6-b938107372a7" providerId="ADAL" clId="{59B38A33-1A60-9949-9243-8ABB59DA001A}" dt="2021-06-06T09:30:05.049" v="8" actId="20577"/>
        <pc:sldMkLst>
          <pc:docMk/>
          <pc:sldMk cId="2079668501" sldId="721"/>
        </pc:sldMkLst>
        <pc:spChg chg="mod">
          <ac:chgData name="MICHELE MARESCA" userId="a404185f-7c0c-41c8-aca6-b938107372a7" providerId="ADAL" clId="{59B38A33-1A60-9949-9243-8ABB59DA001A}" dt="2021-06-06T09:30:05.049" v="8" actId="20577"/>
          <ac:spMkLst>
            <pc:docMk/>
            <pc:sldMk cId="2079668501" sldId="721"/>
            <ac:spMk id="6" creationId="{7442502D-48D8-4DD1-92FD-B41A8107FF59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744DE4-EED6-4910-9F71-8573D58FF3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0D603DB-79EC-48EB-A79E-59E75C8478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8C555ED-93D3-4D1B-9F75-F69288B50E9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C308A4D-FC77-4913-8CD7-37913FF1AC5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92379880-6B7D-4935-BF8A-15095776B9A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E4E3607-C26C-4B93-8B8A-346D598724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29CFD11-68C8-42FC-A6D5-9D7692E972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5E91C85-1255-4D11-896E-97D1C1E8A0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5C515CA-69D5-42C9-8EE1-E25FD05F38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6D7721E7-15E5-4C8A-810F-2AE41DC8DF1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728D965-132D-4C1B-B3DF-0DE59EA07F6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87875"/>
            <a:ext cx="5029200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Click to edit Master notes styles</a:t>
            </a:r>
          </a:p>
          <a:p>
            <a:pPr lvl="1"/>
            <a:r>
              <a:rPr lang="it-IT" altLang="it-IT" noProof="0"/>
              <a:t>Second Level</a:t>
            </a:r>
          </a:p>
          <a:p>
            <a:pPr lvl="2"/>
            <a:r>
              <a:rPr lang="it-IT" altLang="it-IT" noProof="0"/>
              <a:t>Third Level</a:t>
            </a:r>
          </a:p>
          <a:p>
            <a:pPr lvl="3"/>
            <a:r>
              <a:rPr lang="it-IT" altLang="it-IT" noProof="0"/>
              <a:t>Fourth Level</a:t>
            </a:r>
          </a:p>
          <a:p>
            <a:pPr lvl="4"/>
            <a:r>
              <a:rPr lang="it-IT" altLang="it-IT" noProof="0"/>
              <a:t>Fifth Level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FE89619B-7FFA-4A79-A637-9CE17B57B84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841375"/>
            <a:ext cx="4521200" cy="3387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>
            <a:extLst>
              <a:ext uri="{FF2B5EF4-FFF2-40B4-BE49-F238E27FC236}">
                <a16:creationId xmlns:a16="http://schemas.microsoft.com/office/drawing/2014/main" id="{DAB63DB6-1D5D-4E24-8B7D-56FCA8C91E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fld id="{D828E7BC-A41C-41D1-AC32-42390B1121D8}" type="slidenum">
              <a:rPr lang="it-IT" altLang="it-IT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it-IT" altLang="it-IT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C9DCC08-3E25-4093-9A0A-FD6D14D85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841375"/>
            <a:ext cx="4518025" cy="3387725"/>
          </a:xfrm>
          <a:ln cap="flat"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2E2E33A-B948-47F6-9BAE-EF03809FE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3021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46994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1396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1842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47984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0524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49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22860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44196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18115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>
            <a:extLst>
              <a:ext uri="{FF2B5EF4-FFF2-40B4-BE49-F238E27FC236}">
                <a16:creationId xmlns:a16="http://schemas.microsoft.com/office/drawing/2014/main" id="{E7DD3E1F-354D-43B9-A4CD-175D82982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86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Fai click per editare il testo </a:t>
            </a:r>
          </a:p>
          <a:p>
            <a:pPr lvl="1"/>
            <a:r>
              <a:rPr lang="it-IT" altLang="it-IT"/>
              <a:t>Fai click per editare il testo del Second Level</a:t>
            </a:r>
          </a:p>
          <a:p>
            <a:pPr lvl="2"/>
            <a:r>
              <a:rPr lang="it-IT" altLang="it-IT"/>
              <a:t>Third Level</a:t>
            </a:r>
          </a:p>
          <a:p>
            <a:pPr lvl="3"/>
            <a:r>
              <a:rPr lang="it-IT" altLang="it-IT"/>
              <a:t>Fourth Level</a:t>
            </a:r>
          </a:p>
          <a:p>
            <a:pPr lvl="4"/>
            <a:r>
              <a:rPr lang="it-IT" altLang="it-IT"/>
              <a:t>Fifth Level</a:t>
            </a:r>
          </a:p>
        </p:txBody>
      </p:sp>
      <p:graphicFrame>
        <p:nvGraphicFramePr>
          <p:cNvPr id="1028" name="Object 14">
            <a:extLst>
              <a:ext uri="{FF2B5EF4-FFF2-40B4-BE49-F238E27FC236}">
                <a16:creationId xmlns:a16="http://schemas.microsoft.com/office/drawing/2014/main" id="{A33826D0-4966-4D45-9FD7-794AC2F0A3FD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684213" y="260350"/>
          <a:ext cx="2144712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Image" r:id="rId11" imgW="2144821" imgH="1268683" progId="Photoshop.Image.7">
                  <p:embed/>
                </p:oleObj>
              </mc:Choice>
              <mc:Fallback>
                <p:oleObj name="Image" r:id="rId11" imgW="2144821" imgH="1268683" progId="Photoshop.Image.7">
                  <p:embed/>
                  <p:pic>
                    <p:nvPicPr>
                      <p:cNvPr id="1028" name="Object 14">
                        <a:extLst>
                          <a:ext uri="{FF2B5EF4-FFF2-40B4-BE49-F238E27FC236}">
                            <a16:creationId xmlns:a16="http://schemas.microsoft.com/office/drawing/2014/main" id="{A33826D0-4966-4D45-9FD7-794AC2F0A3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0350"/>
                        <a:ext cx="2144712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6">
            <a:extLst>
              <a:ext uri="{FF2B5EF4-FFF2-40B4-BE49-F238E27FC236}">
                <a16:creationId xmlns:a16="http://schemas.microsoft.com/office/drawing/2014/main" id="{7D4E8C3F-8399-475F-8F6E-B512489765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930275"/>
            <a:ext cx="38163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it-IT" altLang="it-IT" sz="900" dirty="0"/>
              <a:t>Scuola Politecnica e delle Scienze di Base</a:t>
            </a:r>
          </a:p>
          <a:p>
            <a:pPr>
              <a:defRPr/>
            </a:pPr>
            <a:r>
              <a:rPr lang="en-US" altLang="it-IT" sz="900" dirty="0"/>
              <a:t>Corso di </a:t>
            </a:r>
            <a:r>
              <a:rPr lang="en-US" altLang="it-IT" sz="900" dirty="0" err="1"/>
              <a:t>Laurea</a:t>
            </a:r>
            <a:r>
              <a:rPr lang="en-US" altLang="it-IT" sz="900" dirty="0"/>
              <a:t> </a:t>
            </a:r>
            <a:r>
              <a:rPr lang="en-US" altLang="it-IT" sz="900" dirty="0" err="1"/>
              <a:t>Magistrale</a:t>
            </a:r>
            <a:r>
              <a:rPr lang="en-US" altLang="it-IT" sz="900" dirty="0"/>
              <a:t> in </a:t>
            </a:r>
            <a:r>
              <a:rPr lang="en-US" altLang="it-IT" sz="900" dirty="0" err="1"/>
              <a:t>Ingegneria</a:t>
            </a:r>
            <a:r>
              <a:rPr lang="en-US" altLang="it-IT" sz="900" dirty="0"/>
              <a:t> Informatica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sz="1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elib.zib.de/pub/mp-testdata/tsp/tsplib/tsplib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26B8F1FA-2B7D-4DBF-B1DA-80849EC351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0563" y="2417002"/>
            <a:ext cx="7618412" cy="192087"/>
          </a:xfrm>
          <a:noFill/>
        </p:spPr>
        <p:txBody>
          <a:bodyPr/>
          <a:lstStyle/>
          <a:p>
            <a:pPr marL="609600" indent="-609600" algn="l"/>
            <a:r>
              <a:rPr lang="it-IT" altLang="it-IT" sz="1200" b="0" dirty="0">
                <a:effectLst/>
              </a:rPr>
              <a:t>Elaborato Ricerca Operativa</a:t>
            </a:r>
            <a:endParaRPr lang="it-IT" altLang="it-IT" sz="1000" dirty="0">
              <a:effectLst/>
            </a:endParaRPr>
          </a:p>
        </p:txBody>
      </p:sp>
      <p:sp>
        <p:nvSpPr>
          <p:cNvPr id="2053" name="Rectangle 11">
            <a:extLst>
              <a:ext uri="{FF2B5EF4-FFF2-40B4-BE49-F238E27FC236}">
                <a16:creationId xmlns:a16="http://schemas.microsoft.com/office/drawing/2014/main" id="{E203A736-B05F-4D59-9F10-B2B969CA5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4773336"/>
            <a:ext cx="7685087" cy="1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dirty="0"/>
              <a:t>Studenti del gruppo:</a:t>
            </a:r>
          </a:p>
          <a:p>
            <a:pPr>
              <a:buFont typeface="Monotype Sorts" pitchFamily="2" charset="2"/>
              <a:buNone/>
            </a:pPr>
            <a:endParaRPr lang="it-IT" altLang="it-IT" sz="1200" dirty="0"/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Michele Maresca M63/1151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Vincenzo Riccardi M63/1146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4" name="Rectangle 13">
            <a:extLst>
              <a:ext uri="{FF2B5EF4-FFF2-40B4-BE49-F238E27FC236}">
                <a16:creationId xmlns:a16="http://schemas.microsoft.com/office/drawing/2014/main" id="{6987EF5C-97E0-482A-80A8-072350D572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08819" y="2892044"/>
            <a:ext cx="7726362" cy="35227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Simulated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Annealing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for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Traveling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Salesman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Problem</a:t>
            </a:r>
            <a:endParaRPr lang="it-IT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55" name="Rectangle 14">
            <a:extLst>
              <a:ext uri="{FF2B5EF4-FFF2-40B4-BE49-F238E27FC236}">
                <a16:creationId xmlns:a16="http://schemas.microsoft.com/office/drawing/2014/main" id="{0BB4589C-ED28-419A-ACFD-B3FE8E43B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3618147"/>
            <a:ext cx="76120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b="0" dirty="0"/>
              <a:t>Anno Accademico 2020/2021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D2F64A-6A4F-0D42-BA97-FA2A1203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38B653A-C02C-4448-9E76-5EE0FF1D7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0988" y="1979047"/>
            <a:ext cx="2074935" cy="2025793"/>
          </a:xfrm>
          <a:prstGeom prst="rect">
            <a:avLst/>
          </a:prstGeom>
        </p:spPr>
      </p:pic>
      <p:pic>
        <p:nvPicPr>
          <p:cNvPr id="5" name="Segnaposto contenuto 3">
            <a:extLst>
              <a:ext uri="{FF2B5EF4-FFF2-40B4-BE49-F238E27FC236}">
                <a16:creationId xmlns:a16="http://schemas.microsoft.com/office/drawing/2014/main" id="{E34CF839-B769-484D-A518-0A74F3CC3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32566" y="4374172"/>
            <a:ext cx="2218422" cy="206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1C93A3-9798-4107-B57C-F78C9A67CEB0}"/>
              </a:ext>
            </a:extLst>
          </p:cNvPr>
          <p:cNvSpPr txBox="1"/>
          <p:nvPr/>
        </p:nvSpPr>
        <p:spPr>
          <a:xfrm>
            <a:off x="1157469" y="2198438"/>
            <a:ext cx="376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Dato il grafo orientato in figura: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51260E2-6E06-435D-80EE-D9EB96C6FB76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1: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4F423B-5188-4840-BA6C-5E5AAECB820F}"/>
              </a:ext>
            </a:extLst>
          </p:cNvPr>
          <p:cNvSpPr txBox="1"/>
          <p:nvPr/>
        </p:nvSpPr>
        <p:spPr>
          <a:xfrm>
            <a:off x="5681211" y="4396792"/>
            <a:ext cx="20749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(0,1) di costo 5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5</a:t>
            </a:r>
          </a:p>
          <a:p>
            <a:endParaRPr lang="it-IT" sz="1600" b="0" dirty="0"/>
          </a:p>
          <a:p>
            <a:r>
              <a:rPr lang="it-IT" sz="1600" b="0" dirty="0"/>
              <a:t>Solution = [0, 1]</a:t>
            </a:r>
          </a:p>
        </p:txBody>
      </p:sp>
    </p:spTree>
    <p:extLst>
      <p:ext uri="{BB962C8B-B14F-4D97-AF65-F5344CB8AC3E}">
        <p14:creationId xmlns:p14="http://schemas.microsoft.com/office/powerpoint/2010/main" val="312926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3DB72CBA-BF86-4CA7-A8D8-EACCB7B9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8BF64F1-F2FE-4064-B3CB-D3E3DCFFB282}"/>
              </a:ext>
            </a:extLst>
          </p:cNvPr>
          <p:cNvSpPr txBox="1"/>
          <p:nvPr/>
        </p:nvSpPr>
        <p:spPr>
          <a:xfrm>
            <a:off x="1345474" y="2094266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2: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9A3CBE-D88C-4F99-9A67-A7F6220572B0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3: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2F6114-9F7E-47B0-828C-1CCBF829886B}"/>
              </a:ext>
            </a:extLst>
          </p:cNvPr>
          <p:cNvSpPr txBox="1"/>
          <p:nvPr/>
        </p:nvSpPr>
        <p:spPr>
          <a:xfrm>
            <a:off x="5681211" y="4396792"/>
            <a:ext cx="2074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(3,4) di costo 3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10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4]</a:t>
            </a:r>
          </a:p>
          <a:p>
            <a:endParaRPr lang="it-IT" sz="1600" b="0" dirty="0"/>
          </a:p>
        </p:txBody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31920F9A-2431-4EA0-A247-330F59DE7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2566" y="1829107"/>
            <a:ext cx="2218422" cy="206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Segnaposto contenuto 3">
            <a:extLst>
              <a:ext uri="{FF2B5EF4-FFF2-40B4-BE49-F238E27FC236}">
                <a16:creationId xmlns:a16="http://schemas.microsoft.com/office/drawing/2014/main" id="{E43B01C3-2731-4903-9892-28C62DA28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2566" y="4374171"/>
            <a:ext cx="2218421" cy="206337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97A9A69-3FF3-472F-B485-AD712E6CAD9E}"/>
              </a:ext>
            </a:extLst>
          </p:cNvPr>
          <p:cNvSpPr txBox="1"/>
          <p:nvPr/>
        </p:nvSpPr>
        <p:spPr>
          <a:xfrm>
            <a:off x="5681211" y="1942737"/>
            <a:ext cx="2074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(1,3) di costo 2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7</a:t>
            </a:r>
          </a:p>
          <a:p>
            <a:endParaRPr lang="it-IT" sz="1600" b="0" dirty="0"/>
          </a:p>
          <a:p>
            <a:r>
              <a:rPr lang="it-IT" sz="1600" b="0" dirty="0"/>
              <a:t>Solution = [0, 1, 3]</a:t>
            </a:r>
          </a:p>
          <a:p>
            <a:endParaRPr lang="it-IT" sz="1600" b="0" dirty="0"/>
          </a:p>
        </p:txBody>
      </p:sp>
    </p:spTree>
    <p:extLst>
      <p:ext uri="{BB962C8B-B14F-4D97-AF65-F5344CB8AC3E}">
        <p14:creationId xmlns:p14="http://schemas.microsoft.com/office/powerpoint/2010/main" val="194225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D80B5FE-73E3-415B-B977-2C2D9DF4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73980C-B81B-4105-A749-030ED0E20FC3}"/>
              </a:ext>
            </a:extLst>
          </p:cNvPr>
          <p:cNvSpPr txBox="1"/>
          <p:nvPr/>
        </p:nvSpPr>
        <p:spPr>
          <a:xfrm>
            <a:off x="1345474" y="2094266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4: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133241-F6A6-49A0-BFAE-1FFF64E8FF6F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5: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BBB15E6-1C19-4AEF-9107-CFD8E4B5C1F8}"/>
              </a:ext>
            </a:extLst>
          </p:cNvPr>
          <p:cNvSpPr txBox="1"/>
          <p:nvPr/>
        </p:nvSpPr>
        <p:spPr>
          <a:xfrm>
            <a:off x="5681211" y="4396792"/>
            <a:ext cx="2421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(2,0) di costo 15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26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4, 2]</a:t>
            </a:r>
          </a:p>
          <a:p>
            <a:endParaRPr lang="it-IT" sz="1600" b="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B40A11-4FE4-469C-A26A-AF2D71465961}"/>
              </a:ext>
            </a:extLst>
          </p:cNvPr>
          <p:cNvSpPr txBox="1"/>
          <p:nvPr/>
        </p:nvSpPr>
        <p:spPr>
          <a:xfrm>
            <a:off x="5681211" y="1942737"/>
            <a:ext cx="2421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(4,2) di costo 1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11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4, 2]</a:t>
            </a:r>
          </a:p>
          <a:p>
            <a:endParaRPr lang="it-IT" sz="1600" b="0" dirty="0"/>
          </a:p>
        </p:txBody>
      </p:sp>
      <p:pic>
        <p:nvPicPr>
          <p:cNvPr id="12" name="Segnaposto contenuto 3">
            <a:extLst>
              <a:ext uri="{FF2B5EF4-FFF2-40B4-BE49-F238E27FC236}">
                <a16:creationId xmlns:a16="http://schemas.microsoft.com/office/drawing/2014/main" id="{6E41A1D9-AA90-41F3-B60C-309BAC363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2566" y="1900390"/>
            <a:ext cx="221705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Segnaposto contenuto 3">
            <a:extLst>
              <a:ext uri="{FF2B5EF4-FFF2-40B4-BE49-F238E27FC236}">
                <a16:creationId xmlns:a16="http://schemas.microsoft.com/office/drawing/2014/main" id="{5C81531A-5C42-4FEC-AA63-6F2CA69E2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2566" y="4189506"/>
            <a:ext cx="2217058" cy="20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4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EC97C67C-01E5-4F59-B439-DBEA6AC2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274ECFD3-1B16-4FD9-9181-19015AE7B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0352" y="1829107"/>
            <a:ext cx="2383113" cy="2216552"/>
          </a:xfrm>
          <a:prstGeom prst="rect">
            <a:avLst/>
          </a:prstGeom>
        </p:spPr>
      </p:pic>
      <p:pic>
        <p:nvPicPr>
          <p:cNvPr id="9" name="Segnaposto contenuto 3">
            <a:extLst>
              <a:ext uri="{FF2B5EF4-FFF2-40B4-BE49-F238E27FC236}">
                <a16:creationId xmlns:a16="http://schemas.microsoft.com/office/drawing/2014/main" id="{3E282FBC-07A6-41B7-87AA-1CE94B131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43442" y="4399043"/>
            <a:ext cx="2356934" cy="2216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B1CCA0-D928-4D35-80CF-166DA2428245}"/>
              </a:ext>
            </a:extLst>
          </p:cNvPr>
          <p:cNvSpPr txBox="1"/>
          <p:nvPr/>
        </p:nvSpPr>
        <p:spPr>
          <a:xfrm>
            <a:off x="1158319" y="2059939"/>
            <a:ext cx="291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La soluzione finale risulta: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38A17F2-BC94-44A7-AEF4-C8EF3981602F}"/>
              </a:ext>
            </a:extLst>
          </p:cNvPr>
          <p:cNvSpPr txBox="1"/>
          <p:nvPr/>
        </p:nvSpPr>
        <p:spPr>
          <a:xfrm>
            <a:off x="1075337" y="4428729"/>
            <a:ext cx="3079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Il ciclo hamiltoniano di riferimento è ottenuto pulendo gli archi inesplorati:</a:t>
            </a:r>
          </a:p>
        </p:txBody>
      </p:sp>
    </p:spTree>
    <p:extLst>
      <p:ext uri="{BB962C8B-B14F-4D97-AF65-F5344CB8AC3E}">
        <p14:creationId xmlns:p14="http://schemas.microsoft.com/office/powerpoint/2010/main" val="192580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85D19CFA-534F-4CB4-9FA6-D9337AE8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BF5AEF90-E4EF-4E0E-ADED-130B4EBE0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040" y="2395960"/>
            <a:ext cx="6531915" cy="383122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A809D9-9D4F-4A85-AD4B-4CB37F65735E}"/>
              </a:ext>
            </a:extLst>
          </p:cNvPr>
          <p:cNvSpPr txBox="1"/>
          <p:nvPr/>
        </p:nvSpPr>
        <p:spPr>
          <a:xfrm>
            <a:off x="457199" y="1887752"/>
            <a:ext cx="8229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riportato il codice python per l’esecuzione dell’euristica greedy:</a:t>
            </a:r>
          </a:p>
        </p:txBody>
      </p:sp>
    </p:spTree>
    <p:extLst>
      <p:ext uri="{BB962C8B-B14F-4D97-AF65-F5344CB8AC3E}">
        <p14:creationId xmlns:p14="http://schemas.microsoft.com/office/powerpoint/2010/main" val="363728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0634AC5-D7A3-4582-818D-2E4F3B75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Mossa 2-opt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932937-7FC9-492A-A63F-BF0137D2D51D}"/>
              </a:ext>
            </a:extLst>
          </p:cNvPr>
          <p:cNvSpPr txBox="1"/>
          <p:nvPr/>
        </p:nvSpPr>
        <p:spPr>
          <a:xfrm>
            <a:off x="457200" y="1829107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Si parte da un ciclo hamiltoniano e si definisce la mossa di scambio 2-opt con tre passaggi principali:</a:t>
            </a:r>
          </a:p>
          <a:p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Sceglie una coppia di archi non adiacenti es. (3,4) e (0,2);</a:t>
            </a:r>
          </a:p>
          <a:p>
            <a:pPr marL="342900" indent="-342900">
              <a:buFont typeface="+mj-lt"/>
              <a:buAutoNum type="arabicPeriod"/>
            </a:pPr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Rimuove la coppia di archi dal ciclo;</a:t>
            </a:r>
          </a:p>
          <a:p>
            <a:pPr marL="342900" indent="-342900">
              <a:buFont typeface="+mj-lt"/>
              <a:buAutoNum type="arabicPeriod"/>
            </a:pPr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Aggiunge i nuovi archi es. (3,2) e (0,4).</a:t>
            </a:r>
          </a:p>
        </p:txBody>
      </p: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8ABF49B9-C038-4764-ACC2-2ABA0096E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92" y="4490350"/>
            <a:ext cx="1946165" cy="1830249"/>
          </a:xfrm>
          <a:prstGeom prst="rect">
            <a:avLst/>
          </a:prstGeom>
        </p:spPr>
      </p:pic>
      <p:pic>
        <p:nvPicPr>
          <p:cNvPr id="9" name="Segnaposto contenuto 3">
            <a:extLst>
              <a:ext uri="{FF2B5EF4-FFF2-40B4-BE49-F238E27FC236}">
                <a16:creationId xmlns:a16="http://schemas.microsoft.com/office/drawing/2014/main" id="{3D20CBE4-E5C1-47B3-A908-E41509E61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18380" y="4490350"/>
            <a:ext cx="1946166" cy="18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Segnaposto contenuto 3">
            <a:extLst>
              <a:ext uri="{FF2B5EF4-FFF2-40B4-BE49-F238E27FC236}">
                <a16:creationId xmlns:a16="http://schemas.microsoft.com/office/drawing/2014/main" id="{153FB587-6467-482C-8EDE-A9ABA725B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57069" y="4490349"/>
            <a:ext cx="1946165" cy="183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A387C48E-E808-4750-AEB0-DBF3B1414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6895757" y="4490349"/>
            <a:ext cx="1946165" cy="183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4EAFA0B-CDD0-4069-8388-829B5A023DD7}"/>
              </a:ext>
            </a:extLst>
          </p:cNvPr>
          <p:cNvSpPr txBox="1"/>
          <p:nvPr/>
        </p:nvSpPr>
        <p:spPr>
          <a:xfrm>
            <a:off x="302078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1. 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667FE85-0893-4478-957E-CC73D6B799EC}"/>
              </a:ext>
            </a:extLst>
          </p:cNvPr>
          <p:cNvSpPr txBox="1"/>
          <p:nvPr/>
        </p:nvSpPr>
        <p:spPr>
          <a:xfrm>
            <a:off x="2529717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2. 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028E41C-FD11-4F3E-AD6E-B071AAE71224}"/>
              </a:ext>
            </a:extLst>
          </p:cNvPr>
          <p:cNvSpPr txBox="1"/>
          <p:nvPr/>
        </p:nvSpPr>
        <p:spPr>
          <a:xfrm>
            <a:off x="4868693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3. 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54CA2F6-0E97-461D-93D0-73E89C2ECCBA}"/>
              </a:ext>
            </a:extLst>
          </p:cNvPr>
          <p:cNvSpPr txBox="1"/>
          <p:nvPr/>
        </p:nvSpPr>
        <p:spPr>
          <a:xfrm>
            <a:off x="7091113" y="6320598"/>
            <a:ext cx="175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Ciclo risultante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D358164-AEE0-46B1-8A24-2545F14BB558}"/>
              </a:ext>
            </a:extLst>
          </p:cNvPr>
          <p:cNvSpPr txBox="1"/>
          <p:nvPr/>
        </p:nvSpPr>
        <p:spPr>
          <a:xfrm>
            <a:off x="457200" y="3917580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/>
              <a:t>[0, 1, 3, 4, 2]</a:t>
            </a:r>
          </a:p>
          <a:p>
            <a:r>
              <a:rPr lang="it-IT" sz="1600" b="0" dirty="0"/>
              <a:t>Object = 26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2768231-D17A-4E14-82C4-240C21610DB9}"/>
              </a:ext>
            </a:extLst>
          </p:cNvPr>
          <p:cNvSpPr txBox="1"/>
          <p:nvPr/>
        </p:nvSpPr>
        <p:spPr>
          <a:xfrm>
            <a:off x="7203432" y="3891210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/>
              <a:t>[1, 3, 2, 4, 0]</a:t>
            </a:r>
          </a:p>
          <a:p>
            <a:r>
              <a:rPr lang="it-IT" sz="1600" b="0" dirty="0"/>
              <a:t>Object = 19</a:t>
            </a:r>
          </a:p>
        </p:txBody>
      </p:sp>
    </p:spTree>
    <p:extLst>
      <p:ext uri="{BB962C8B-B14F-4D97-AF65-F5344CB8AC3E}">
        <p14:creationId xmlns:p14="http://schemas.microsoft.com/office/powerpoint/2010/main" val="383849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A6A1A8-3C20-4DAC-AB67-304F110B8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27184"/>
            <a:ext cx="7772400" cy="478427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Di seguito è riportato il codice python per implementare la mossa 2-opt.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916ECC5-F274-4E44-9B2A-A78A338F81C9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>
                <a:solidFill>
                  <a:srgbClr val="FF0000"/>
                </a:solidFill>
              </a:rPr>
              <a:t>Mossa 2-opt</a:t>
            </a:r>
            <a:endParaRPr lang="it-IT" kern="0" dirty="0">
              <a:solidFill>
                <a:srgbClr val="FF0000"/>
              </a:solidFill>
            </a:endParaRPr>
          </a:p>
        </p:txBody>
      </p:sp>
      <p:pic>
        <p:nvPicPr>
          <p:cNvPr id="6" name="Segnaposto contenuto 3">
            <a:extLst>
              <a:ext uri="{FF2B5EF4-FFF2-40B4-BE49-F238E27FC236}">
                <a16:creationId xmlns:a16="http://schemas.microsoft.com/office/drawing/2014/main" id="{CD0ABACA-FA79-4C98-8F91-07E09566C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2703975"/>
            <a:ext cx="7772400" cy="290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308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CC76C61-3843-394E-95B7-AE9D54F1D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4054082"/>
            <a:ext cx="7772400" cy="1995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090A40-F3E5-614D-BFD2-98B2F06E110E}"/>
                  </a:ext>
                </a:extLst>
              </p:cNvPr>
              <p:cNvSpPr txBox="1"/>
              <p:nvPr/>
            </p:nvSpPr>
            <p:spPr>
              <a:xfrm>
                <a:off x="685800" y="2800469"/>
                <a:ext cx="7772400" cy="12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𝑎𝑐𝑐𝑒𝑡𝑡𝑎𝑧𝑖𝑜𝑛𝑒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it-IT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it-IT" b="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it-IT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090A40-F3E5-614D-BFD2-98B2F06E1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800469"/>
                <a:ext cx="7772400" cy="1253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olo 1">
            <a:extLst>
              <a:ext uri="{FF2B5EF4-FFF2-40B4-BE49-F238E27FC236}">
                <a16:creationId xmlns:a16="http://schemas.microsoft.com/office/drawing/2014/main" id="{C03549D9-BD97-4323-ADAF-422D5BEEAA33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Probabilità di accettazione soluzione candidata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1C777E5-6275-4F55-AE9C-97B6D97530EF}"/>
              </a:ext>
            </a:extLst>
          </p:cNvPr>
          <p:cNvSpPr txBox="1">
            <a:spLocks/>
          </p:cNvSpPr>
          <p:nvPr/>
        </p:nvSpPr>
        <p:spPr bwMode="auto">
          <a:xfrm>
            <a:off x="685800" y="1927184"/>
            <a:ext cx="7772400" cy="63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it-IT" sz="1600" b="0" kern="0" dirty="0">
                <a:effectLst/>
              </a:rPr>
              <a:t>Di seguito è riportato l’equazione probabilistica ed il codice python per implementare la probabilità di accettazione di una soluzione candidata.</a:t>
            </a:r>
          </a:p>
        </p:txBody>
      </p:sp>
    </p:spTree>
    <p:extLst>
      <p:ext uri="{BB962C8B-B14F-4D97-AF65-F5344CB8AC3E}">
        <p14:creationId xmlns:p14="http://schemas.microsoft.com/office/powerpoint/2010/main" val="60328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365F313-BE8C-4F4D-94A5-9D574023896C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Risultato finale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D136C24-EB2D-4177-AE07-2E1CDD788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75" y="3018242"/>
            <a:ext cx="4687774" cy="351583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A24AD0A-EB5B-48E8-96C2-8971F31BEE8E}"/>
              </a:ext>
            </a:extLst>
          </p:cNvPr>
          <p:cNvSpPr txBox="1"/>
          <p:nvPr/>
        </p:nvSpPr>
        <p:spPr>
          <a:xfrm>
            <a:off x="550877" y="2005606"/>
            <a:ext cx="8135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riportato l’esito dell’esecuzione su un istanza benchmark, precisamente berlin52.</a:t>
            </a:r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8ACAA34A-8FAF-43E9-8A9D-4C67CCCE8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01641"/>
              </p:ext>
            </p:extLst>
          </p:nvPr>
        </p:nvGraphicFramePr>
        <p:xfrm>
          <a:off x="550877" y="3091449"/>
          <a:ext cx="3511066" cy="344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berlin52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Dimension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7542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Tour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[6, 41, 20, 16, 2, 17, 30, 21, 0, 48, 31, 44, 18, 40, 7, 8, 9, 42, 32, 50, 10, 51, 13, 12, 46, 25, 26, 27, 11, 24, 3, 5, 14, 4, 23, 47, 37, 36, 39, 38, 35, 34, 33, 43, 45, 15, 28, 49, 19, 22, 29, 1]</a:t>
                      </a:r>
                      <a:endParaRPr lang="it-IT" sz="11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5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785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15647505-352D-4F37-88EA-0EA84F3A2DD5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 err="1">
                <a:solidFill>
                  <a:srgbClr val="FF0000"/>
                </a:solidFill>
              </a:rPr>
              <a:t>Cooling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schedules</a:t>
            </a:r>
            <a:endParaRPr lang="it-IT" kern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5504493-D72F-4860-BE85-8E17C0DCB665}"/>
                  </a:ext>
                </a:extLst>
              </p:cNvPr>
              <p:cNvSpPr txBox="1"/>
              <p:nvPr/>
            </p:nvSpPr>
            <p:spPr>
              <a:xfrm>
                <a:off x="404769" y="2105637"/>
                <a:ext cx="8334462" cy="3172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0" dirty="0"/>
                  <a:t>La fase più delicata del progetto è il settaggio dei parametri, vediamo quali sono i parametri che possiamo modificare:</a:t>
                </a:r>
              </a:p>
              <a:p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Temperatura iniziale, di default è pari a 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10∗ </m:t>
                    </m:r>
                    <m:d>
                      <m:dPr>
                        <m:begChr m:val="|"/>
                        <m:endChr m:val="|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16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600" b="0" i="1">
                                <a:latin typeface="Cambria Math" panose="02040503050406030204" pitchFamily="18" charset="0"/>
                              </a:rPr>
                              <m:t>𝑜𝑏𝑗𝑒𝑐𝑡</m:t>
                            </m:r>
                            <m:d>
                              <m:dPr>
                                <m:ctrlP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𝑠𝑜</m:t>
                                </m:r>
                                <m:sSub>
                                  <m:sSubPr>
                                    <m:ctrlP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  <m:t>𝑖𝑛𝑖𝑧𝑖𝑎𝑙𝑒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it-IT" sz="1600" b="0" dirty="0"/>
                  <a:t>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Temperatura finale, di default pari 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>
                            <a:latin typeface="Cambria Math" panose="02040503050406030204" pitchFamily="18" charset="0"/>
                          </a:rPr>
                          <m:t>𝑜𝑏𝑗𝑒𝑐𝑡</m:t>
                        </m:r>
                        <m:d>
                          <m:dPr>
                            <m:ctrlPr>
                              <a:rPr lang="it-IT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>
                                <a:latin typeface="Cambria Math" panose="02040503050406030204" pitchFamily="18" charset="0"/>
                              </a:rPr>
                              <m:t>𝑠𝑜</m:t>
                            </m:r>
                            <m:sSub>
                              <m:sSubPr>
                                <m:ctrlP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𝑖𝑛𝑖𝑧𝑖𝑎𝑙𝑒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1600" b="0" dirty="0"/>
                  <a:t>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Numero di iterazioni alla stessa temperatura, nominato L, di default pari alla dimensione dell’istanza e costante;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Parametro alpha che definisce la legge di decremento, di default è pari a 0,99 per istanze con iterazioni alla stessa temperatura minori di mille altrimenti è 0,8.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5504493-D72F-4860-BE85-8E17C0DCB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69" y="2105637"/>
                <a:ext cx="8334462" cy="3172856"/>
              </a:xfrm>
              <a:prstGeom prst="rect">
                <a:avLst/>
              </a:prstGeom>
              <a:blipFill>
                <a:blip r:embed="rId2"/>
                <a:stretch>
                  <a:fillRect l="-365" t="-576" b="-15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94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2" y="2076949"/>
            <a:ext cx="3719528" cy="3402020"/>
          </a:xfrm>
        </p:spPr>
        <p:txBody>
          <a:bodyPr/>
          <a:lstStyle/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Dato un grafo </a:t>
            </a:r>
            <a:r>
              <a:rPr lang="it-IT" sz="1600" b="0" i="1" dirty="0">
                <a:effectLst/>
                <a:latin typeface="Times New Roman" panose="02020603050405020304" pitchFamily="18" charset="0"/>
              </a:rPr>
              <a:t>G(V,E)</a:t>
            </a:r>
            <a:r>
              <a:rPr lang="it-IT" sz="1600" b="0" dirty="0">
                <a:effectLst/>
                <a:latin typeface="Times New Roman" panose="02020603050405020304" pitchFamily="18" charset="0"/>
              </a:rPr>
              <a:t> a cui è associato un costo ad ogni arco. Il problema del commesso viaggiatore consiste nel cercare il circuito Hamiltoniano di costo minimo.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Un ciclo Hamiltoniano è un ciclo che attraversa tutti i nodi del grafo una ed una sola volta.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Il costo di un ciclo Hamiltoniano è dato dalla somma dei costi degli archi che lo compongono</a:t>
            </a:r>
          </a:p>
          <a:p>
            <a:pPr marL="0" indent="0">
              <a:buNone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Traveling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Salesman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Problem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A2D279-2EE4-4480-AD40-C90FFC94D71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1F9D9AC-77B3-4100-9F21-A90AEB40CE0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D395A0-9A77-45B6-83A2-758DB38C7F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07149A-2200-457E-8AB6-72C8C19818B9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0F7E4D6-5D80-4132-8AB0-040AB7BA864C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57C25F39-595B-4FAC-BB73-C52931E68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608" y="2076949"/>
            <a:ext cx="31337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15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4EBC99-41D0-488D-ADC3-9454F152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69" y="2080470"/>
            <a:ext cx="8229600" cy="4320330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Sono state selezionate 4 istanze di test ed i primi tentativi sono mirati a dimostrare l’efficacia dell’euristica </a:t>
            </a:r>
            <a:r>
              <a:rPr lang="it-IT" sz="1600" b="0" dirty="0" err="1">
                <a:effectLst/>
              </a:rPr>
              <a:t>greedy</a:t>
            </a:r>
            <a:r>
              <a:rPr lang="it-IT" sz="1600" b="0" dirty="0">
                <a:effectLst/>
              </a:rPr>
              <a:t> per la soluzione iniziale.</a:t>
            </a:r>
          </a:p>
          <a:p>
            <a:pPr marL="0" indent="0">
              <a:buNone/>
            </a:pPr>
            <a:br>
              <a:rPr lang="it-IT" sz="1600" b="0" dirty="0">
                <a:effectLst/>
              </a:rPr>
            </a:br>
            <a:r>
              <a:rPr lang="it-IT" sz="1600" b="0" dirty="0">
                <a:effectLst/>
              </a:rPr>
              <a:t>Le istanze scelte sono:</a:t>
            </a:r>
          </a:p>
          <a:p>
            <a:pPr marL="0" indent="0">
              <a:buNone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Burma14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Berlin52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A280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Vm1084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 marL="0" indent="0">
              <a:buClrTx/>
              <a:buNone/>
            </a:pPr>
            <a:r>
              <a:rPr lang="it-IT" sz="1600" b="0" dirty="0">
                <a:effectLst/>
              </a:rPr>
              <a:t>I test sono stati eseguiti con i parametri di default.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8418B14-6089-4E4B-8243-5514BB1E480A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soluzione iniziale random vs </a:t>
            </a:r>
            <a:r>
              <a:rPr lang="it-IT" kern="0" dirty="0" err="1">
                <a:solidFill>
                  <a:srgbClr val="FF0000"/>
                </a:solidFill>
              </a:rPr>
              <a:t>greedy</a:t>
            </a:r>
            <a:endParaRPr lang="it-IT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93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4EBC99-41D0-488D-ADC3-9454F152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69" y="2080470"/>
            <a:ext cx="8229600" cy="478426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Di seguito sono presenti le tabelle risultanti dall’esecuzione delle 4 istanze.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8418B14-6089-4E4B-8243-5514BB1E480A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soluzione iniziale random vs </a:t>
            </a:r>
            <a:r>
              <a:rPr lang="it-IT" kern="0" dirty="0" err="1">
                <a:solidFill>
                  <a:srgbClr val="FF0000"/>
                </a:solidFill>
              </a:rPr>
              <a:t>greedy</a:t>
            </a:r>
            <a:endParaRPr lang="it-IT" kern="0" dirty="0">
              <a:solidFill>
                <a:srgbClr val="FF0000"/>
              </a:solidFill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E168D26-5892-412B-A77A-41A25350E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55927"/>
              </p:ext>
            </p:extLst>
          </p:nvPr>
        </p:nvGraphicFramePr>
        <p:xfrm>
          <a:off x="330841" y="2701203"/>
          <a:ext cx="36449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4023942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38751519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7911956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burma14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291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3277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6090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340,2857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180,6413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62099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0,0068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0,0036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7413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68,06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36,13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451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30,88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7027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1174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0,03%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0,03%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2176192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ADD870A-5F90-4A57-B7BA-C6465923F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428128"/>
              </p:ext>
            </p:extLst>
          </p:nvPr>
        </p:nvGraphicFramePr>
        <p:xfrm>
          <a:off x="502291" y="4832059"/>
          <a:ext cx="33020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925326729"/>
                    </a:ext>
                  </a:extLst>
                </a:gridCol>
                <a:gridCol w="1221297">
                  <a:extLst>
                    <a:ext uri="{9D8B030D-6E8A-4147-A177-3AD203B41FA5}">
                      <a16:colId xmlns:a16="http://schemas.microsoft.com/office/drawing/2014/main" val="1047576093"/>
                    </a:ext>
                  </a:extLst>
                </a:gridCol>
                <a:gridCol w="1128203">
                  <a:extLst>
                    <a:ext uri="{9D8B030D-6E8A-4147-A177-3AD203B41FA5}">
                      <a16:colId xmlns:a16="http://schemas.microsoft.com/office/drawing/2014/main" val="26993061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berlin52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5850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68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0669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147168,332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45571,295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0975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2,943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0,911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848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29433,67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9114,26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4879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7544,66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9646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5653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0,04%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0.03%</a:t>
                      </a:r>
                      <a:endParaRPr lang="it-IT" sz="1100" dirty="0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8860426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C03D4AA-0D07-4B77-B306-DC0C35F12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07514"/>
              </p:ext>
            </p:extLst>
          </p:nvPr>
        </p:nvGraphicFramePr>
        <p:xfrm>
          <a:off x="5129574" y="2701203"/>
          <a:ext cx="3330431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648">
                  <a:extLst>
                    <a:ext uri="{9D8B030D-6E8A-4147-A177-3AD203B41FA5}">
                      <a16:colId xmlns:a16="http://schemas.microsoft.com/office/drawing/2014/main" val="4181494254"/>
                    </a:ext>
                  </a:extLst>
                </a:gridCol>
                <a:gridCol w="1052035">
                  <a:extLst>
                    <a:ext uri="{9D8B030D-6E8A-4147-A177-3AD203B41FA5}">
                      <a16:colId xmlns:a16="http://schemas.microsoft.com/office/drawing/2014/main" val="2331431358"/>
                    </a:ext>
                  </a:extLst>
                </a:gridCol>
                <a:gridCol w="1035748">
                  <a:extLst>
                    <a:ext uri="{9D8B030D-6E8A-4147-A177-3AD203B41FA5}">
                      <a16:colId xmlns:a16="http://schemas.microsoft.com/office/drawing/2014/main" val="22193999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a280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605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9283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5034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167469,712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16079,273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9264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3,349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0,322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45198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33493,94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3215,85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1080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4426,26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3135,54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3996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2579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2579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295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71,63%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21,58%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8324098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4A08915-8151-44B3-81E3-C73C49442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58642"/>
              </p:ext>
            </p:extLst>
          </p:nvPr>
        </p:nvGraphicFramePr>
        <p:xfrm>
          <a:off x="5129575" y="4832059"/>
          <a:ext cx="333043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3417">
                  <a:extLst>
                    <a:ext uri="{9D8B030D-6E8A-4147-A177-3AD203B41FA5}">
                      <a16:colId xmlns:a16="http://schemas.microsoft.com/office/drawing/2014/main" val="2770518531"/>
                    </a:ext>
                  </a:extLst>
                </a:gridCol>
                <a:gridCol w="1050651">
                  <a:extLst>
                    <a:ext uri="{9D8B030D-6E8A-4147-A177-3AD203B41FA5}">
                      <a16:colId xmlns:a16="http://schemas.microsoft.com/office/drawing/2014/main" val="4181662208"/>
                    </a:ext>
                  </a:extLst>
                </a:gridCol>
                <a:gridCol w="956362">
                  <a:extLst>
                    <a:ext uri="{9D8B030D-6E8A-4147-A177-3AD203B41FA5}">
                      <a16:colId xmlns:a16="http://schemas.microsoft.com/office/drawing/2014/main" val="28595250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vm1084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081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1084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1084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643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9748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42832151,437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1530733,286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5133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856,643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30,615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8889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8566430,29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306146,66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647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1727382,36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306146,66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6547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021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621,86%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27,94%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572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461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707F44-6B7A-4D4D-8CD9-D56A6D066CF9}"/>
              </a:ext>
            </a:extLst>
          </p:cNvPr>
          <p:cNvSpPr txBox="1"/>
          <p:nvPr/>
        </p:nvSpPr>
        <p:spPr>
          <a:xfrm>
            <a:off x="578840" y="1963024"/>
            <a:ext cx="8036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Sono stati eseguiti casi di test di un istanza su 52 nodi, alterando separatamente i parametri di temperatura, il dato alpha ed il dato L. Di seguito è riportata la media su 30 esecuzioni variando il parametro di temperatura, analogamente si è eseguito per gli altri parametri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463A8681-C1A5-42DF-92CB-4EAD7D93D864}"/>
              </a:ext>
            </a:extLst>
          </p:cNvPr>
          <p:cNvGraphicFramePr>
            <a:graphicFrameLocks noGrp="1"/>
          </p:cNvGraphicFramePr>
          <p:nvPr/>
        </p:nvGraphicFramePr>
        <p:xfrm>
          <a:off x="1009475" y="3229440"/>
          <a:ext cx="6705600" cy="260985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701087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0137975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1067339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4931670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89797361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7061882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9258677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17709807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berlin52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5155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7958,995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5,53%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066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7985,445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8053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7608,176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2556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7673,176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0623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7951,055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6929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7904,193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5957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7774,962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213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7771,310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3640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7622,021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227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7777,557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928865"/>
                  </a:ext>
                </a:extLst>
              </a:tr>
            </a:tbl>
          </a:graphicData>
        </a:graphic>
      </p:graphicFrame>
      <p:sp>
        <p:nvSpPr>
          <p:cNvPr id="7" name="Titolo 1">
            <a:extLst>
              <a:ext uri="{FF2B5EF4-FFF2-40B4-BE49-F238E27FC236}">
                <a16:creationId xmlns:a16="http://schemas.microsoft.com/office/drawing/2014/main" id="{6B413287-1D0B-4C4E-AFF3-C81F03DC7927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berlin52</a:t>
            </a:r>
          </a:p>
        </p:txBody>
      </p:sp>
    </p:spTree>
    <p:extLst>
      <p:ext uri="{BB962C8B-B14F-4D97-AF65-F5344CB8AC3E}">
        <p14:creationId xmlns:p14="http://schemas.microsoft.com/office/powerpoint/2010/main" val="18077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3A9BB79-A634-4AE6-AD16-89FF8E6D577A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berlin52</a:t>
            </a:r>
          </a:p>
        </p:txBody>
      </p:sp>
      <p:graphicFrame>
        <p:nvGraphicFramePr>
          <p:cNvPr id="5" name="Tabella 10">
            <a:extLst>
              <a:ext uri="{FF2B5EF4-FFF2-40B4-BE49-F238E27FC236}">
                <a16:creationId xmlns:a16="http://schemas.microsoft.com/office/drawing/2014/main" id="{7E5CF6E3-995D-4D5E-B1A7-6E771E451FC0}"/>
              </a:ext>
            </a:extLst>
          </p:cNvPr>
          <p:cNvGraphicFramePr>
            <a:graphicFrameLocks noGrp="1"/>
          </p:cNvGraphicFramePr>
          <p:nvPr/>
        </p:nvGraphicFramePr>
        <p:xfrm>
          <a:off x="2784031" y="3117926"/>
          <a:ext cx="3511066" cy="28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0,99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Temp_iniziale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032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Temp_finale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28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7542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EC7672-0F07-44EF-8CD0-6E573CB21721}"/>
              </a:ext>
            </a:extLst>
          </p:cNvPr>
          <p:cNvSpPr txBox="1"/>
          <p:nvPr/>
        </p:nvSpPr>
        <p:spPr>
          <a:xfrm>
            <a:off x="485727" y="2076544"/>
            <a:ext cx="81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Il miglior risultato ottenuto è riportato nella seguente tabella</a:t>
            </a:r>
          </a:p>
        </p:txBody>
      </p:sp>
    </p:spTree>
    <p:extLst>
      <p:ext uri="{BB962C8B-B14F-4D97-AF65-F5344CB8AC3E}">
        <p14:creationId xmlns:p14="http://schemas.microsoft.com/office/powerpoint/2010/main" val="3143240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D2FDAFC-3C55-4EC1-B66F-37591E9AC342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a280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707F44-6B7A-4D4D-8CD9-D56A6D066CF9}"/>
              </a:ext>
            </a:extLst>
          </p:cNvPr>
          <p:cNvSpPr txBox="1"/>
          <p:nvPr/>
        </p:nvSpPr>
        <p:spPr>
          <a:xfrm>
            <a:off x="578840" y="1963024"/>
            <a:ext cx="8036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Sono stati eseguiti casi di test di un istanza su 280 nodi, testando separatamente i parametri di temperatura, il dato alpha ed il dato L. Di seguito è riportata la media su 30 esecuzioni variando il parametro di alpha, analogamente si è eseguito per gli altri parametri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CA67E8F7-D339-4555-83AF-3238D0CAA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97740"/>
              </p:ext>
            </p:extLst>
          </p:nvPr>
        </p:nvGraphicFramePr>
        <p:xfrm>
          <a:off x="887046" y="3249645"/>
          <a:ext cx="7366000" cy="26098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394473577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6597604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1903522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2149324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06001582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574490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302958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31739729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937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3489,111878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323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3129,306145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8191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3515,713876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0979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3129,306145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4106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3220,091494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24,86%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9914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3273,33108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26,92%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8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3344,41613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598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3113,114577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20,71%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9665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3185,188319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23,50%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132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3183,347413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23,43%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066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579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10">
            <a:extLst>
              <a:ext uri="{FF2B5EF4-FFF2-40B4-BE49-F238E27FC236}">
                <a16:creationId xmlns:a16="http://schemas.microsoft.com/office/drawing/2014/main" id="{7E5CF6E3-995D-4D5E-B1A7-6E771E451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1649"/>
              </p:ext>
            </p:extLst>
          </p:nvPr>
        </p:nvGraphicFramePr>
        <p:xfrm>
          <a:off x="2784031" y="3117926"/>
          <a:ext cx="3511066" cy="28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0,99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Temp_iniziale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032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Temp_finale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28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2992,65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16,04 %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EC7672-0F07-44EF-8CD0-6E573CB21721}"/>
              </a:ext>
            </a:extLst>
          </p:cNvPr>
          <p:cNvSpPr txBox="1"/>
          <p:nvPr/>
        </p:nvSpPr>
        <p:spPr>
          <a:xfrm>
            <a:off x="485727" y="2076544"/>
            <a:ext cx="81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Il miglior risultato ottenuto è riportato nella seguente tabella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E79FC1B7-2D82-4EAA-930F-96C311A79DCE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a280</a:t>
            </a:r>
          </a:p>
        </p:txBody>
      </p:sp>
    </p:spTree>
    <p:extLst>
      <p:ext uri="{BB962C8B-B14F-4D97-AF65-F5344CB8AC3E}">
        <p14:creationId xmlns:p14="http://schemas.microsoft.com/office/powerpoint/2010/main" val="1959173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BEBC38ED-6CD3-42F1-8752-CD395EBD1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771571"/>
              </p:ext>
            </p:extLst>
          </p:nvPr>
        </p:nvGraphicFramePr>
        <p:xfrm>
          <a:off x="887046" y="3229440"/>
          <a:ext cx="7366000" cy="26098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427281312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21272093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492558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166273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273588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74559166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9702125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152904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vm1084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519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290482,188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8194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283755,5193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835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300006,7936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25,37%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2125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300703,5739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25,66%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0667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305527,258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27,68%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85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299418,135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7640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299405,415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1641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30255668,19%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894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307182,5967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28,37%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842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299996,7003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25,37%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733892"/>
                  </a:ext>
                </a:extLst>
              </a:tr>
            </a:tbl>
          </a:graphicData>
        </a:graphic>
      </p:graphicFrame>
      <p:sp>
        <p:nvSpPr>
          <p:cNvPr id="7" name="Titolo 1">
            <a:extLst>
              <a:ext uri="{FF2B5EF4-FFF2-40B4-BE49-F238E27FC236}">
                <a16:creationId xmlns:a16="http://schemas.microsoft.com/office/drawing/2014/main" id="{E483D6E0-A06A-4DA0-9035-F8868AD2B046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vm1084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3905FE8-DC8D-42DE-817B-AB0AD8340EBD}"/>
              </a:ext>
            </a:extLst>
          </p:cNvPr>
          <p:cNvSpPr txBox="1"/>
          <p:nvPr/>
        </p:nvSpPr>
        <p:spPr>
          <a:xfrm>
            <a:off x="578840" y="1963024"/>
            <a:ext cx="8036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Sono stati eseguiti casi di test di un istanza su 1084 nodi, testando separatamente i parametri di temperatura, il dato alpha ed il dato L. Di seguito è riportata la media su 30 esecuzioni variando il parametro di temperatura, analogamente si è eseguito per gli altri parametri.</a:t>
            </a:r>
          </a:p>
        </p:txBody>
      </p:sp>
    </p:spTree>
    <p:extLst>
      <p:ext uri="{BB962C8B-B14F-4D97-AF65-F5344CB8AC3E}">
        <p14:creationId xmlns:p14="http://schemas.microsoft.com/office/powerpoint/2010/main" val="3976500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10">
            <a:extLst>
              <a:ext uri="{FF2B5EF4-FFF2-40B4-BE49-F238E27FC236}">
                <a16:creationId xmlns:a16="http://schemas.microsoft.com/office/drawing/2014/main" id="{7E5CF6E3-995D-4D5E-B1A7-6E771E451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522027"/>
              </p:ext>
            </p:extLst>
          </p:nvPr>
        </p:nvGraphicFramePr>
        <p:xfrm>
          <a:off x="2784031" y="3117926"/>
          <a:ext cx="3511066" cy="28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0,99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Temp_iniziale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032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Temp_finale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28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281384,52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239297</a:t>
                      </a:r>
                      <a:endParaRPr lang="it-IT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17,58 %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EC7672-0F07-44EF-8CD0-6E573CB21721}"/>
              </a:ext>
            </a:extLst>
          </p:cNvPr>
          <p:cNvSpPr txBox="1"/>
          <p:nvPr/>
        </p:nvSpPr>
        <p:spPr>
          <a:xfrm>
            <a:off x="485727" y="2076544"/>
            <a:ext cx="81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Il miglior risultato ottenuto è riportato nella seguente tabella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C8F535E4-1C07-4E36-9EDF-62525767740D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vm1084</a:t>
            </a:r>
          </a:p>
        </p:txBody>
      </p:sp>
    </p:spTree>
    <p:extLst>
      <p:ext uri="{BB962C8B-B14F-4D97-AF65-F5344CB8AC3E}">
        <p14:creationId xmlns:p14="http://schemas.microsoft.com/office/powerpoint/2010/main" val="825233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CDB19CF-3034-8F47-AE51-6BAD57AC8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352689"/>
              </p:ext>
            </p:extLst>
          </p:nvPr>
        </p:nvGraphicFramePr>
        <p:xfrm>
          <a:off x="2749021" y="3429000"/>
          <a:ext cx="3642047" cy="1963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9479">
                  <a:extLst>
                    <a:ext uri="{9D8B030D-6E8A-4147-A177-3AD203B41FA5}">
                      <a16:colId xmlns:a16="http://schemas.microsoft.com/office/drawing/2014/main" val="2798186040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412230784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3675125215"/>
                    </a:ext>
                  </a:extLst>
                </a:gridCol>
              </a:tblGrid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istanze grandi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rl5934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usa13509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944592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0688540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8795624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temp_iniz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750685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temp_finale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5560792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obj_sol_fin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673225,9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25220949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2665606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best_solution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554070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19947008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3361890"/>
                  </a:ext>
                </a:extLst>
              </a:tr>
              <a:tr h="23021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21,50%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26,44%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209838"/>
                  </a:ext>
                </a:extLst>
              </a:tr>
            </a:tbl>
          </a:graphicData>
        </a:graphic>
      </p:graphicFrame>
      <p:sp>
        <p:nvSpPr>
          <p:cNvPr id="5" name="Titolo 1">
            <a:extLst>
              <a:ext uri="{FF2B5EF4-FFF2-40B4-BE49-F238E27FC236}">
                <a16:creationId xmlns:a16="http://schemas.microsoft.com/office/drawing/2014/main" id="{6C154286-A871-46FC-BB34-875CC2482260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istanze rl5934 e usa13509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B44118-A5C1-4874-BF45-417F3B6A7120}"/>
              </a:ext>
            </a:extLst>
          </p:cNvPr>
          <p:cNvSpPr txBox="1"/>
          <p:nvPr/>
        </p:nvSpPr>
        <p:spPr>
          <a:xfrm>
            <a:off x="455246" y="2169782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0" dirty="0"/>
              <a:t>Abbiamo infine testato l’algoritmo su due istanze una con cardinalità 5934 e l’altra con cardinalità 13509, ottenendo i risultati riportati in tabella.</a:t>
            </a:r>
          </a:p>
        </p:txBody>
      </p:sp>
    </p:spTree>
    <p:extLst>
      <p:ext uri="{BB962C8B-B14F-4D97-AF65-F5344CB8AC3E}">
        <p14:creationId xmlns:p14="http://schemas.microsoft.com/office/powerpoint/2010/main" val="540621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91E1067-D36B-4B91-AD0A-0CB53B68CAB4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confronto </a:t>
            </a:r>
            <a:r>
              <a:rPr lang="it-IT" kern="0" dirty="0" err="1">
                <a:solidFill>
                  <a:srgbClr val="FF0000"/>
                </a:solidFill>
              </a:rPr>
              <a:t>Gurobi</a:t>
            </a:r>
            <a:r>
              <a:rPr lang="it-IT" kern="0" dirty="0">
                <a:solidFill>
                  <a:srgbClr val="FF0000"/>
                </a:solidFill>
              </a:rPr>
              <a:t> vs </a:t>
            </a:r>
            <a:r>
              <a:rPr lang="it-IT" kern="0" dirty="0" err="1">
                <a:solidFill>
                  <a:srgbClr val="FF0000"/>
                </a:solidFill>
              </a:rPr>
              <a:t>Simulated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Annealing</a:t>
            </a:r>
            <a:endParaRPr lang="it-IT" kern="0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42502D-48D8-4DD1-92FD-B41A8107FF59}"/>
              </a:ext>
            </a:extLst>
          </p:cNvPr>
          <p:cNvSpPr txBox="1"/>
          <p:nvPr/>
        </p:nvSpPr>
        <p:spPr>
          <a:xfrm>
            <a:off x="455246" y="2004969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Abbiamo risolto l’istanza burma14 con 14 nodi sia con Gurobi che con l’euristica Simulated Annealing, di seguito i risultati </a:t>
            </a:r>
          </a:p>
        </p:txBody>
      </p:sp>
      <p:graphicFrame>
        <p:nvGraphicFramePr>
          <p:cNvPr id="8" name="Segnaposto contenuto 3">
            <a:extLst>
              <a:ext uri="{FF2B5EF4-FFF2-40B4-BE49-F238E27FC236}">
                <a16:creationId xmlns:a16="http://schemas.microsoft.com/office/drawing/2014/main" id="{075AD8EB-FC8F-483D-8B3F-D3CB0D10A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580522"/>
              </p:ext>
            </p:extLst>
          </p:nvPr>
        </p:nvGraphicFramePr>
        <p:xfrm>
          <a:off x="2749022" y="5345973"/>
          <a:ext cx="3642047" cy="10075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9479">
                  <a:extLst>
                    <a:ext uri="{9D8B030D-6E8A-4147-A177-3AD203B41FA5}">
                      <a16:colId xmlns:a16="http://schemas.microsoft.com/office/drawing/2014/main" val="2798186040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412230784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3675125215"/>
                    </a:ext>
                  </a:extLst>
                </a:gridCol>
              </a:tblGrid>
              <a:tr h="247544">
                <a:tc>
                  <a:txBody>
                    <a:bodyPr/>
                    <a:lstStyle/>
                    <a:p>
                      <a:pPr algn="ctr" fontAlgn="b"/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Gurobi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Euristica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944592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obj_sol_fin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dirty="0"/>
                        <a:t>30.8785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dirty="0"/>
                        <a:t>30.8785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2665606"/>
                  </a:ext>
                </a:extLst>
              </a:tr>
              <a:tr h="1271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Ciclo hamiltoniano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dirty="0"/>
                        <a:t>[0, 9, 8, 10, 7, 12, 6, 11, 5, 4, 3, 2, 13, 1]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[8, 10, 7, 12, 6, 11, 5, 4, 3, 2, 13, 1, 0, 9]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2249464"/>
                  </a:ext>
                </a:extLst>
              </a:tr>
            </a:tbl>
          </a:graphicData>
        </a:graphic>
      </p:graphicFrame>
      <p:pic>
        <p:nvPicPr>
          <p:cNvPr id="11" name="Immagine 10">
            <a:extLst>
              <a:ext uri="{FF2B5EF4-FFF2-40B4-BE49-F238E27FC236}">
                <a16:creationId xmlns:a16="http://schemas.microsoft.com/office/drawing/2014/main" id="{400E123A-F2AF-48B4-8417-C56450E47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25" y="2419242"/>
            <a:ext cx="3783436" cy="283757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AA10B7D-2D83-4E5F-8726-FFE0211AE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4" y="2525283"/>
            <a:ext cx="3642048" cy="273153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9DB8BC6-44FA-46D5-B63E-0C4AB8B317E1}"/>
              </a:ext>
            </a:extLst>
          </p:cNvPr>
          <p:cNvSpPr txBox="1"/>
          <p:nvPr/>
        </p:nvSpPr>
        <p:spPr>
          <a:xfrm>
            <a:off x="1798261" y="2589744"/>
            <a:ext cx="817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 err="1"/>
              <a:t>Gurobi</a:t>
            </a:r>
            <a:endParaRPr lang="it-IT" b="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C9FFCE1-4F0D-46D5-8335-4DCDF68D9EA4}"/>
              </a:ext>
            </a:extLst>
          </p:cNvPr>
          <p:cNvSpPr txBox="1"/>
          <p:nvPr/>
        </p:nvSpPr>
        <p:spPr>
          <a:xfrm>
            <a:off x="5766699" y="2490408"/>
            <a:ext cx="2043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 err="1"/>
              <a:t>Simulated</a:t>
            </a:r>
            <a:r>
              <a:rPr lang="it-IT" sz="1600" b="0" dirty="0"/>
              <a:t> </a:t>
            </a:r>
            <a:r>
              <a:rPr lang="it-IT" sz="1600" b="0" dirty="0" err="1"/>
              <a:t>annealing</a:t>
            </a:r>
            <a:endParaRPr lang="it-IT" b="0" dirty="0"/>
          </a:p>
        </p:txBody>
      </p:sp>
    </p:spTree>
    <p:extLst>
      <p:ext uri="{BB962C8B-B14F-4D97-AF65-F5344CB8AC3E}">
        <p14:creationId xmlns:p14="http://schemas.microsoft.com/office/powerpoint/2010/main" val="207966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egnaposto contenuto 18">
                <a:extLst>
                  <a:ext uri="{FF2B5EF4-FFF2-40B4-BE49-F238E27FC236}">
                    <a16:creationId xmlns:a16="http://schemas.microsoft.com/office/drawing/2014/main" id="{5BD7BED1-1933-43DF-8F4C-B22424789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692" y="1984670"/>
                <a:ext cx="7955020" cy="4284894"/>
              </a:xfrm>
            </p:spPr>
            <p:txBody>
              <a:bodyPr/>
              <a:lstStyle/>
              <a:p>
                <a:pPr marL="0" indent="0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TSP è un problema di ottimizzazione combinatoria e comprende: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ground-set che coincide con l’insieme degli archi del grafo: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𝐵=𝐸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subset-system, costituito da tutti i sottoinsiemi di B che compongono un circuito Hamiltoniano: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∑={𝐻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0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,𝐻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1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,…,𝐻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𝑚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}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La funzione obiettivo è:           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𝑚𝑖𝑛 𝑤(𝐻)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it-IT" sz="1400" b="0" dirty="0"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Segnaposto contenuto 18">
                <a:extLst>
                  <a:ext uri="{FF2B5EF4-FFF2-40B4-BE49-F238E27FC236}">
                    <a16:creationId xmlns:a16="http://schemas.microsoft.com/office/drawing/2014/main" id="{5BD7BED1-1933-43DF-8F4C-B22424789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692" y="1984670"/>
                <a:ext cx="7955020" cy="4284894"/>
              </a:xfrm>
              <a:blipFill>
                <a:blip r:embed="rId2"/>
                <a:stretch>
                  <a:fillRect l="-613" t="-855" b="-5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>
                <a:solidFill>
                  <a:srgbClr val="FF0000"/>
                </a:solidFill>
                <a:latin typeface="+mn-lt"/>
              </a:rPr>
              <a:t>Ottimizzazione Combinatoria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A2D279-2EE4-4480-AD40-C90FFC94D71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1F9D9AC-77B3-4100-9F21-A90AEB40CE0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D395A0-9A77-45B6-83A2-758DB38C7F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07149A-2200-457E-8AB6-72C8C19818B9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0F7E4D6-5D80-4132-8AB0-040AB7BA864C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601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BB2FD4-A221-429C-A303-A03D90A4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86000"/>
            <a:ext cx="7772400" cy="1304488"/>
          </a:xfrm>
        </p:spPr>
        <p:txBody>
          <a:bodyPr/>
          <a:lstStyle/>
          <a:p>
            <a:pPr marL="0" indent="0" algn="l">
              <a:buNone/>
            </a:pPr>
            <a:r>
              <a:rPr lang="it-IT" sz="1600" b="0" i="0" dirty="0">
                <a:effectLst/>
                <a:latin typeface="Helvetica" panose="020B0604020202020204" pitchFamily="34" charset="0"/>
              </a:rPr>
              <a:t>Link per istanze benchmark</a:t>
            </a:r>
          </a:p>
          <a:p>
            <a:pPr marL="0" indent="0" algn="l">
              <a:buNone/>
            </a:pPr>
            <a:endParaRPr lang="it-IT" sz="1600" b="0" i="0" dirty="0">
              <a:effectLst/>
              <a:latin typeface="Helvetica" panose="020B0604020202020204" pitchFamily="34" charset="0"/>
            </a:endParaRPr>
          </a:p>
          <a:p>
            <a:pPr algn="l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it-IT" sz="1600" b="0" i="0" u="none" strike="noStrike" dirty="0">
                <a:solidFill>
                  <a:srgbClr val="589DF6"/>
                </a:solidFill>
                <a:effectLst/>
                <a:latin typeface="Helvetica" panose="020B0604020202020204" pitchFamily="34" charset="0"/>
                <a:hlinkClick r:id="rId2"/>
              </a:rPr>
              <a:t>http://elib.zib.de/pub/mp-testdata/tsp/tsplib/tsplib.html</a:t>
            </a:r>
            <a:endParaRPr lang="it-IT" sz="1600" b="0" i="0" dirty="0">
              <a:solidFill>
                <a:srgbClr val="CCCCCC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F401B78-4D3C-4719-8CBF-0E9C56BD8452}"/>
              </a:ext>
            </a:extLst>
          </p:cNvPr>
          <p:cNvSpPr txBox="1">
            <a:spLocks/>
          </p:cNvSpPr>
          <p:nvPr/>
        </p:nvSpPr>
        <p:spPr>
          <a:xfrm>
            <a:off x="457200" y="1429623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Riferimenti</a:t>
            </a:r>
          </a:p>
        </p:txBody>
      </p:sp>
    </p:spTree>
    <p:extLst>
      <p:ext uri="{BB962C8B-B14F-4D97-AF65-F5344CB8AC3E}">
        <p14:creationId xmlns:p14="http://schemas.microsoft.com/office/powerpoint/2010/main" val="274400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91" y="1984670"/>
            <a:ext cx="7653965" cy="233566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annealing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è una metaeuristica di ricerca locale, basata sull’analogia tra la soluzione di problemi di ottimizzazione combinatoria e il processo di tempra di un solido.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L’algoritmo ha come obbiettivo l’esplorazione del dominio di ammissibilità puntando l’ottimo assoluto accettando soluzioni peggiorative per uscire dai punti di ottimo locale.</a:t>
            </a:r>
          </a:p>
          <a:p>
            <a:pPr marL="0" indent="0"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annealing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24459EC-28BC-4C19-A58D-FDE191C90740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66AA958-FFF0-4DEA-BC90-6B86B1ED9DD0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A91E675-29ED-4180-84B2-903D41DD18ED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5D7B5F0-69B3-4F2F-9598-1F206C2A3A2C}"/>
              </a:ext>
            </a:extLst>
          </p:cNvPr>
          <p:cNvCxnSpPr>
            <a:stCxn id="13" idx="3"/>
            <a:endCxn id="15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71D9DAE-D2B1-483F-A3C6-538F7B25A2E8}"/>
              </a:ext>
            </a:extLst>
          </p:cNvPr>
          <p:cNvCxnSpPr>
            <a:stCxn id="15" idx="3"/>
            <a:endCxn id="17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A687D54-3DCC-4B99-9446-CB12D9F7A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36" y="4513278"/>
            <a:ext cx="3971544" cy="22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7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2" y="2060170"/>
            <a:ext cx="8106970" cy="3971514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Assunzioni: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nodi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grafo pieno e simmetrico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Rappresentazione dati: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 circuito Hamiltoniano è reso come una lista di N nodi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Ogni nodo è reso come coppia di coordinate (</a:t>
            </a:r>
            <a:r>
              <a:rPr lang="it-IT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x,y</a:t>
            </a: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Soluzione Iniziale: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Ottenuta con un euristica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greedy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tipo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nearest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neighbour</a:t>
            </a: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Mossa: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mossa scelta per generare una nuove soluzione è la mossa 2-opt 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Scelta della distanza: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scelta ricade sulla distanza euclidea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annealing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for TSP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B4199CE-933C-4F80-B9E0-C5BA16A01952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1E550B0-3E81-45C0-943B-67DA0944BAF3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CFC4385-D0D5-40AF-B08A-89954C76DA66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CCE514E-4844-48FC-8BEC-338F8632D513}"/>
              </a:ext>
            </a:extLst>
          </p:cNvPr>
          <p:cNvCxnSpPr>
            <a:stCxn id="12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8453E8F-C36E-4582-8314-650113DDE563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0494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423" y="1984667"/>
            <a:ext cx="3924742" cy="3933089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Passaggio parametri di input, temperatura iniziale, temperatura finale, alpha, iterazioni alla stessa temperatura, nodi e coordinate.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Calcolo soluzione iniziale con euristica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greedy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Ciclo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condizione d’uscita il raggiungimento della temperatura finale: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Applicazione mossa 2-opt per nuova soluzione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Valutazione probabilistica di accettazioni o rifiuto di una soluzione se peggiorativa, accettazione con probabilità 1 se migliorativa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Aggiornamento temperatura con una funzione di decrescita lineare a tratti</a:t>
            </a:r>
          </a:p>
          <a:p>
            <a:pPr marL="0" indent="0">
              <a:buClrTx/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Ottenimento del miglior ciclo hamiltoniano secondo l’euristica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</a:t>
            </a: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annealing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ClrTx/>
              <a:buNone/>
            </a:pPr>
            <a:endParaRPr lang="it-IT" b="0" dirty="0">
              <a:effectLst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Flowchart generale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4F02DB-DC0D-4E89-9D5B-F01B2C607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8" t="3842" r="25369" b="6033"/>
          <a:stretch/>
        </p:blipFill>
        <p:spPr>
          <a:xfrm>
            <a:off x="4658152" y="1984668"/>
            <a:ext cx="4174148" cy="393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5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;p18">
            <a:extLst>
              <a:ext uri="{FF2B5EF4-FFF2-40B4-BE49-F238E27FC236}">
                <a16:creationId xmlns:a16="http://schemas.microsoft.com/office/drawing/2014/main" id="{1285D746-A8A7-4DC2-969B-31D53E62CBB0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Implementazione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7F4455-AD9A-4174-B64F-C22C3D37FCD9}"/>
              </a:ext>
            </a:extLst>
          </p:cNvPr>
          <p:cNvSpPr txBox="1"/>
          <p:nvPr/>
        </p:nvSpPr>
        <p:spPr>
          <a:xfrm>
            <a:off x="306857" y="2106592"/>
            <a:ext cx="7725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Per definire l’istanza del problema abbiamo utilizzato una classe chiamata TSP e programmata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5638FE00-0B70-4C74-8D6B-E12576D2D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812276"/>
            <a:ext cx="7772400" cy="3062247"/>
          </a:xfrm>
        </p:spPr>
      </p:pic>
    </p:spTree>
    <p:extLst>
      <p:ext uri="{BB962C8B-B14F-4D97-AF65-F5344CB8AC3E}">
        <p14:creationId xmlns:p14="http://schemas.microsoft.com/office/powerpoint/2010/main" val="72671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E16EA07-A0EE-2D43-84EF-1EF9398D8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4078511"/>
            <a:ext cx="7772400" cy="113071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82BD646-3119-8D44-A521-7F361DE85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391153"/>
            <a:ext cx="5750170" cy="722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5DD0FC3-3464-3D40-A3BF-2AA24F7CAB6B}"/>
                  </a:ext>
                </a:extLst>
              </p:cNvPr>
              <p:cNvSpPr txBox="1"/>
              <p:nvPr/>
            </p:nvSpPr>
            <p:spPr>
              <a:xfrm>
                <a:off x="685800" y="3009583"/>
                <a:ext cx="2143407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5DD0FC3-3464-3D40-A3BF-2AA24F7CA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009583"/>
                <a:ext cx="2143407" cy="800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A9226F1-49AB-49C2-AA63-48047FBA99CF}"/>
                  </a:ext>
                </a:extLst>
              </p:cNvPr>
              <p:cNvSpPr txBox="1"/>
              <p:nvPr/>
            </p:nvSpPr>
            <p:spPr>
              <a:xfrm>
                <a:off x="4475093" y="3246122"/>
                <a:ext cx="3187347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A9226F1-49AB-49C2-AA63-48047FBA9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093" y="3246122"/>
                <a:ext cx="3187347" cy="563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85;p18">
            <a:extLst>
              <a:ext uri="{FF2B5EF4-FFF2-40B4-BE49-F238E27FC236}">
                <a16:creationId xmlns:a16="http://schemas.microsoft.com/office/drawing/2014/main" id="{0B5322A1-4E5B-4312-967E-D60C0D5DBD7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Funzione obiettivo e distanza euclidea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B651477-8EBD-41D9-9468-DC10CF59F1EE}"/>
              </a:ext>
            </a:extLst>
          </p:cNvPr>
          <p:cNvSpPr txBox="1"/>
          <p:nvPr/>
        </p:nvSpPr>
        <p:spPr>
          <a:xfrm>
            <a:off x="567159" y="2111031"/>
            <a:ext cx="7546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sono riportate la funzione obiettivo e la formula della distanza euclidea con le rispettive impetrazioni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17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5F456B0-4A92-9145-A2EF-75D57FE4D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99" y="3145909"/>
            <a:ext cx="5803900" cy="2209800"/>
          </a:xfrm>
          <a:prstGeom prst="rect">
            <a:avLst/>
          </a:prstGeom>
        </p:spPr>
      </p:pic>
      <p:sp>
        <p:nvSpPr>
          <p:cNvPr id="4" name="Google Shape;85;p18">
            <a:extLst>
              <a:ext uri="{FF2B5EF4-FFF2-40B4-BE49-F238E27FC236}">
                <a16:creationId xmlns:a16="http://schemas.microsoft.com/office/drawing/2014/main" id="{225D43D8-53E6-42CB-9933-3C1F6A1FB543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kern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kern="0" dirty="0" err="1">
                <a:solidFill>
                  <a:srgbClr val="FF0000"/>
                </a:solidFill>
                <a:latin typeface="+mn-lt"/>
              </a:rPr>
              <a:t>annealing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207991-2380-45CA-AA7C-DE4A2B6B149E}"/>
              </a:ext>
            </a:extLst>
          </p:cNvPr>
          <p:cNvSpPr txBox="1"/>
          <p:nvPr/>
        </p:nvSpPr>
        <p:spPr>
          <a:xfrm>
            <a:off x="311699" y="2268638"/>
            <a:ext cx="7860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riportata la funzione </a:t>
            </a:r>
            <a:r>
              <a:rPr lang="it-IT" sz="1600" b="0" dirty="0" err="1"/>
              <a:t>simulated</a:t>
            </a:r>
            <a:r>
              <a:rPr lang="it-IT" sz="1600" b="0" dirty="0"/>
              <a:t> </a:t>
            </a:r>
            <a:r>
              <a:rPr lang="it-IT" sz="1600" b="0" dirty="0" err="1"/>
              <a:t>annealing</a:t>
            </a:r>
            <a:r>
              <a:rPr lang="it-IT" sz="1600" b="0" dirty="0"/>
              <a:t>, programmata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  <p:pic>
        <p:nvPicPr>
          <p:cNvPr id="6" name="Segnaposto contenuto 3">
            <a:extLst>
              <a:ext uri="{FF2B5EF4-FFF2-40B4-BE49-F238E27FC236}">
                <a16:creationId xmlns:a16="http://schemas.microsoft.com/office/drawing/2014/main" id="{C9EF4989-3D99-449E-B5B9-71E477FEA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96265" y="4855704"/>
            <a:ext cx="3336550" cy="160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685316"/>
      </p:ext>
    </p:extLst>
  </p:cSld>
  <p:clrMapOvr>
    <a:masterClrMapping/>
  </p:clrMapOvr>
</p:sld>
</file>

<file path=ppt/theme/theme1.xml><?xml version="1.0" encoding="utf-8"?>
<a:theme xmlns:a="http://schemas.openxmlformats.org/drawingml/2006/main" name="bludiags.ppt - Blue Diagonals">
  <a:themeElements>
    <a:clrScheme name="">
      <a:dk1>
        <a:srgbClr val="081D58"/>
      </a:dk1>
      <a:lt1>
        <a:srgbClr val="FFFFFF"/>
      </a:lt1>
      <a:dk2>
        <a:srgbClr val="3365FB"/>
      </a:dk2>
      <a:lt2>
        <a:srgbClr val="FAFD00"/>
      </a:lt2>
      <a:accent1>
        <a:srgbClr val="F57B49"/>
      </a:accent1>
      <a:accent2>
        <a:srgbClr val="F95AB7"/>
      </a:accent2>
      <a:accent3>
        <a:srgbClr val="ADB8FD"/>
      </a:accent3>
      <a:accent4>
        <a:srgbClr val="DADADA"/>
      </a:accent4>
      <a:accent5>
        <a:srgbClr val="F9BFB1"/>
      </a:accent5>
      <a:accent6>
        <a:srgbClr val="E251A6"/>
      </a:accent6>
      <a:hlink>
        <a:srgbClr val="FC0128"/>
      </a:hlink>
      <a:folHlink>
        <a:srgbClr val="618FFD"/>
      </a:folHlink>
    </a:clrScheme>
    <a:fontScheme name="bludiags.ppt - Blue Diagonals">
      <a:majorFont>
        <a:latin typeface="Book Antiqu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lnDef>
  </a:objectDefaults>
  <a:extraClrSchemeLst>
    <a:extraClrScheme>
      <a:clrScheme name="bludiags.ppt - Blue Diagonal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diags.ppt - Blue Diagonal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18</Pages>
  <Words>2032</Words>
  <Application>Microsoft Macintosh PowerPoint</Application>
  <PresentationFormat>Presentazione su schermo (4:3)</PresentationFormat>
  <Paragraphs>660</Paragraphs>
  <Slides>30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40" baseType="lpstr">
      <vt:lpstr>Arial</vt:lpstr>
      <vt:lpstr>Book Antiqua</vt:lpstr>
      <vt:lpstr>Calibri</vt:lpstr>
      <vt:lpstr>Cambria Math</vt:lpstr>
      <vt:lpstr>Helvetica</vt:lpstr>
      <vt:lpstr>Monotype Sorts</vt:lpstr>
      <vt:lpstr>Segoe UI</vt:lpstr>
      <vt:lpstr>Times New Roman</vt:lpstr>
      <vt:lpstr>bludiags.ppt - Blue Diagonals</vt:lpstr>
      <vt:lpstr>Image</vt:lpstr>
      <vt:lpstr>Simulated Annealing for Traveling Salesman Problem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Euristica Greedy Nearest Neighbour</vt:lpstr>
      <vt:lpstr>Euristica Greedy Nearest Neighbour</vt:lpstr>
      <vt:lpstr>Euristica Greedy Nearest Neighbour</vt:lpstr>
      <vt:lpstr>Euristica Greedy Nearest Neighbour</vt:lpstr>
      <vt:lpstr>Euristica Greedy Nearest Neighbour</vt:lpstr>
      <vt:lpstr>Mossa 2-opt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2013-11-20T15:49:25Z</dcterms:created>
  <dcterms:modified xsi:type="dcterms:W3CDTF">2021-06-06T09:58:04Z</dcterms:modified>
</cp:coreProperties>
</file>