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1"/>
  </p:notesMasterIdLst>
  <p:sldIdLst>
    <p:sldId id="257" r:id="rId5"/>
    <p:sldId id="258" r:id="rId6"/>
    <p:sldId id="259" r:id="rId7"/>
    <p:sldId id="285" r:id="rId8"/>
    <p:sldId id="666" r:id="rId9"/>
    <p:sldId id="261" r:id="rId10"/>
    <p:sldId id="669" r:id="rId11"/>
    <p:sldId id="670" r:id="rId12"/>
    <p:sldId id="671" r:id="rId13"/>
    <p:sldId id="672" r:id="rId14"/>
    <p:sldId id="673" r:id="rId15"/>
    <p:sldId id="664" r:id="rId16"/>
    <p:sldId id="286" r:id="rId17"/>
    <p:sldId id="667" r:id="rId18"/>
    <p:sldId id="283" r:id="rId19"/>
    <p:sldId id="271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Wingdings 2" panose="050201020105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BB6A-5E91-4FB6-997E-3ADCB4B790EE}" v="2" dt="2020-06-05T19:35:59.550"/>
    <p1510:client id="{2FC9C1A5-A20C-4D5A-A462-1AB2E66C788E}" v="8" dt="2020-06-04T08:37:07.321"/>
    <p1510:client id="{A797D42A-8FF0-434E-80AD-C86848DB9FE7}" v="3" dt="2020-06-04T08:33:08.951"/>
  </p1510:revLst>
</p1510:revInfo>
</file>

<file path=ppt/tableStyles.xml><?xml version="1.0" encoding="utf-8"?>
<a:tblStyleLst xmlns:a="http://schemas.openxmlformats.org/drawingml/2006/main" def="{D13D3CB9-CEE0-4EC6-94D4-E367FDA86918}">
  <a:tblStyle styleId="{D13D3CB9-CEE0-4EC6-94D4-E367FDA8691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CF0"/>
          </a:solidFill>
        </a:fill>
      </a:tcStyle>
    </a:wholeTbl>
    <a:band1H>
      <a:tcTxStyle/>
      <a:tcStyle>
        <a:tcBdr/>
        <a:fill>
          <a:solidFill>
            <a:srgbClr val="D4D6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6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377178-3A0F-4D7F-9CCC-5703D1B0CEB4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E PULCRANO" userId="S::ce.pulcrano@studenti.unina.it::2dd6a782-5ab0-4548-8606-7223b74f2cc0" providerId="AD" clId="Web-{A797D42A-8FF0-434E-80AD-C86848DB9FE7}"/>
    <pc:docChg chg="modSld">
      <pc:chgData name="CESARE PULCRANO" userId="S::ce.pulcrano@studenti.unina.it::2dd6a782-5ab0-4548-8606-7223b74f2cc0" providerId="AD" clId="Web-{A797D42A-8FF0-434E-80AD-C86848DB9FE7}" dt="2020-06-04T08:33:08.951" v="2" actId="20577"/>
      <pc:docMkLst>
        <pc:docMk/>
      </pc:docMkLst>
      <pc:sldChg chg="modSp">
        <pc:chgData name="CESARE PULCRANO" userId="S::ce.pulcrano@studenti.unina.it::2dd6a782-5ab0-4548-8606-7223b74f2cc0" providerId="AD" clId="Web-{A797D42A-8FF0-434E-80AD-C86848DB9FE7}" dt="2020-06-04T08:33:08.951" v="2" actId="20577"/>
        <pc:sldMkLst>
          <pc:docMk/>
          <pc:sldMk cId="463594133" sldId="286"/>
        </pc:sldMkLst>
        <pc:spChg chg="mod">
          <ac:chgData name="CESARE PULCRANO" userId="S::ce.pulcrano@studenti.unina.it::2dd6a782-5ab0-4548-8606-7223b74f2cc0" providerId="AD" clId="Web-{A797D42A-8FF0-434E-80AD-C86848DB9FE7}" dt="2020-06-04T08:33:08.951" v="2" actId="20577"/>
          <ac:spMkLst>
            <pc:docMk/>
            <pc:sldMk cId="463594133" sldId="286"/>
            <ac:spMk id="53" creationId="{7D624F9E-60F6-48F0-AA71-A4193A47177A}"/>
          </ac:spMkLst>
        </pc:spChg>
      </pc:sldChg>
    </pc:docChg>
  </pc:docChgLst>
  <pc:docChgLst>
    <pc:chgData name="ALESSANDRO DE CRECCHIO" userId="S::al.decrecchio@studenti.unina.it::715483f2-2f05-4233-a4c0-7d8e6e870605" providerId="AD" clId="Web-{1204BB6A-5E91-4FB6-997E-3ADCB4B790EE}"/>
    <pc:docChg chg="modSld">
      <pc:chgData name="ALESSANDRO DE CRECCHIO" userId="S::al.decrecchio@studenti.unina.it::715483f2-2f05-4233-a4c0-7d8e6e870605" providerId="AD" clId="Web-{1204BB6A-5E91-4FB6-997E-3ADCB4B790EE}" dt="2020-06-05T19:35:59.519" v="1" actId="1076"/>
      <pc:docMkLst>
        <pc:docMk/>
      </pc:docMkLst>
      <pc:sldChg chg="modSp">
        <pc:chgData name="ALESSANDRO DE CRECCHIO" userId="S::al.decrecchio@studenti.unina.it::715483f2-2f05-4233-a4c0-7d8e6e870605" providerId="AD" clId="Web-{1204BB6A-5E91-4FB6-997E-3ADCB4B790EE}" dt="2020-06-05T19:35:59.519" v="1" actId="1076"/>
        <pc:sldMkLst>
          <pc:docMk/>
          <pc:sldMk cId="0" sldId="259"/>
        </pc:sldMkLst>
        <pc:picChg chg="mod">
          <ac:chgData name="ALESSANDRO DE CRECCHIO" userId="S::al.decrecchio@studenti.unina.it::715483f2-2f05-4233-a4c0-7d8e6e870605" providerId="AD" clId="Web-{1204BB6A-5E91-4FB6-997E-3ADCB4B790EE}" dt="2020-06-05T19:35:59.519" v="1" actId="1076"/>
          <ac:picMkLst>
            <pc:docMk/>
            <pc:sldMk cId="0" sldId="259"/>
            <ac:picMk id="4" creationId="{F53015B5-627F-4FBA-BD97-5C1B35A0A569}"/>
          </ac:picMkLst>
        </pc:picChg>
      </pc:sldChg>
    </pc:docChg>
  </pc:docChgLst>
  <pc:docChgLst>
    <pc:chgData name="ALESSANDRO DE CRECCHIO" userId="S::al.decrecchio@studenti.unina.it::715483f2-2f05-4233-a4c0-7d8e6e870605" providerId="AD" clId="Web-{2FC9C1A5-A20C-4D5A-A462-1AB2E66C788E}"/>
    <pc:docChg chg="modSld">
      <pc:chgData name="ALESSANDRO DE CRECCHIO" userId="S::al.decrecchio@studenti.unina.it::715483f2-2f05-4233-a4c0-7d8e6e870605" providerId="AD" clId="Web-{2FC9C1A5-A20C-4D5A-A462-1AB2E66C788E}" dt="2020-06-04T08:37:07.305" v="7" actId="1076"/>
      <pc:docMkLst>
        <pc:docMk/>
      </pc:docMkLst>
      <pc:sldChg chg="modSp">
        <pc:chgData name="ALESSANDRO DE CRECCHIO" userId="S::al.decrecchio@studenti.unina.it::715483f2-2f05-4233-a4c0-7d8e6e870605" providerId="AD" clId="Web-{2FC9C1A5-A20C-4D5A-A462-1AB2E66C788E}" dt="2020-06-04T08:37:07.305" v="7" actId="1076"/>
        <pc:sldMkLst>
          <pc:docMk/>
          <pc:sldMk cId="3162518838" sldId="335"/>
        </pc:sldMkLst>
        <pc:picChg chg="mod">
          <ac:chgData name="ALESSANDRO DE CRECCHIO" userId="S::al.decrecchio@studenti.unina.it::715483f2-2f05-4233-a4c0-7d8e6e870605" providerId="AD" clId="Web-{2FC9C1A5-A20C-4D5A-A462-1AB2E66C788E}" dt="2020-06-04T08:37:07.305" v="7" actId="1076"/>
          <ac:picMkLst>
            <pc:docMk/>
            <pc:sldMk cId="3162518838" sldId="335"/>
            <ac:picMk id="1059" creationId="{00000000-0000-0000-0000-000000000000}"/>
          </ac:picMkLst>
        </pc:picChg>
        <pc:picChg chg="mod">
          <ac:chgData name="ALESSANDRO DE CRECCHIO" userId="S::al.decrecchio@studenti.unina.it::715483f2-2f05-4233-a4c0-7d8e6e870605" providerId="AD" clId="Web-{2FC9C1A5-A20C-4D5A-A462-1AB2E66C788E}" dt="2020-06-04T08:37:07.290" v="6" actId="1076"/>
          <ac:picMkLst>
            <pc:docMk/>
            <pc:sldMk cId="3162518838" sldId="335"/>
            <ac:picMk id="106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Percentuale di successi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LTP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0831798419736122E-2"/>
                  <c:y val="0.106012273216166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88-40FE-824F-204DB28E6884}"/>
                </c:ext>
              </c:extLst>
            </c:dLbl>
            <c:dLbl>
              <c:idx val="1"/>
              <c:layout>
                <c:manualLayout>
                  <c:x val="-7.8144591551542034E-2"/>
                  <c:y val="0.127214727859399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88-40FE-824F-204DB28E6884}"/>
                </c:ext>
              </c:extLst>
            </c:dLbl>
            <c:dLbl>
              <c:idx val="2"/>
              <c:layout>
                <c:manualLayout>
                  <c:x val="-9.3677183332036909E-2"/>
                  <c:y val="-5.25024216492782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688-40FE-824F-204DB28E6884}"/>
                </c:ext>
              </c:extLst>
            </c:dLbl>
            <c:dLbl>
              <c:idx val="3"/>
              <c:layout>
                <c:manualLayout>
                  <c:x val="-1.4914468009954556E-2"/>
                  <c:y val="-7.79282029792787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88-40FE-824F-204DB28E68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59</c:v>
                </c:pt>
                <c:pt idx="1">
                  <c:v>73</c:v>
                </c:pt>
                <c:pt idx="2">
                  <c:v>85</c:v>
                </c:pt>
                <c:pt idx="3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88-40FE-824F-204DB28E688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LBP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7805911861823729E-2"/>
                  <c:y val="-8.554878623815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88-40FE-824F-204DB28E6884}"/>
                </c:ext>
              </c:extLst>
            </c:dLbl>
            <c:dLbl>
              <c:idx val="1"/>
              <c:layout>
                <c:manualLayout>
                  <c:x val="-0.12148870756074845"/>
                  <c:y val="-5.95121991221950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88-40FE-824F-204DB28E6884}"/>
                </c:ext>
              </c:extLst>
            </c:dLbl>
            <c:dLbl>
              <c:idx val="2"/>
              <c:layout>
                <c:manualLayout>
                  <c:x val="-7.5838429735691659E-2"/>
                  <c:y val="0.1036595248621390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88-40FE-824F-204DB28E6884}"/>
                </c:ext>
              </c:extLst>
            </c:dLbl>
            <c:dLbl>
              <c:idx val="3"/>
              <c:layout>
                <c:manualLayout>
                  <c:x val="-0.1080478473456947"/>
                  <c:y val="7.4390248902743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88-40FE-824F-204DB28E68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63</c:v>
                </c:pt>
                <c:pt idx="1">
                  <c:v>73</c:v>
                </c:pt>
                <c:pt idx="2">
                  <c:v>84</c:v>
                </c:pt>
                <c:pt idx="3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88-40FE-824F-204DB28E68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42074880"/>
        <c:axId val="752031040"/>
      </c:lineChart>
      <c:catAx>
        <c:axId val="7420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2031040"/>
        <c:crosses val="autoZero"/>
        <c:auto val="1"/>
        <c:lblAlgn val="ctr"/>
        <c:lblOffset val="100"/>
        <c:noMultiLvlLbl val="0"/>
      </c:catAx>
      <c:valAx>
        <c:axId val="75203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420748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Tempo di esecuzione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3.4171701917088737E-2"/>
          <c:y val="0.22949018134769089"/>
          <c:w val="0.93165659616582253"/>
          <c:h val="0.48046202967507667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LTP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0831798419736122E-2"/>
                  <c:y val="-9.01103946242617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CD-444A-B30A-EA04AD4402F2}"/>
                </c:ext>
              </c:extLst>
            </c:dLbl>
            <c:dLbl>
              <c:idx val="1"/>
              <c:layout>
                <c:manualLayout>
                  <c:x val="-8.1251109907641061E-2"/>
                  <c:y val="-0.100711617521233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CD-444A-B30A-EA04AD4402F2}"/>
                </c:ext>
              </c:extLst>
            </c:dLbl>
            <c:dLbl>
              <c:idx val="2"/>
              <c:layout>
                <c:manualLayout>
                  <c:x val="-6.1594676161360877E-2"/>
                  <c:y val="-0.1060122289697197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CD-444A-B30A-EA04AD4402F2}"/>
                </c:ext>
              </c:extLst>
            </c:dLbl>
            <c:dLbl>
              <c:idx val="3"/>
              <c:layout>
                <c:manualLayout>
                  <c:x val="-5.8405724995340219E-2"/>
                  <c:y val="-0.109731839145224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CD-444A-B30A-EA04AD440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CD-444A-B30A-EA04AD4402F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LBP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2751010352288966"/>
                  <c:y val="-9.0849558630188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CD-444A-B30A-EA04AD4402F2}"/>
                </c:ext>
              </c:extLst>
            </c:dLbl>
            <c:dLbl>
              <c:idx val="1"/>
              <c:layout>
                <c:manualLayout>
                  <c:x val="-0.13080814974299071"/>
                  <c:y val="-6.48127047726371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CD-444A-B30A-EA04AD4402F2}"/>
                </c:ext>
              </c:extLst>
            </c:dLbl>
            <c:dLbl>
              <c:idx val="2"/>
              <c:layout>
                <c:manualLayout>
                  <c:x val="-1.060154425761305E-2"/>
                  <c:y val="-7.16943174941047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CD-444A-B30A-EA04AD4402F2}"/>
                </c:ext>
              </c:extLst>
            </c:dLbl>
            <c:dLbl>
              <c:idx val="3"/>
              <c:layout>
                <c:manualLayout>
                  <c:x val="-8.6393009306346257E-3"/>
                  <c:y val="-7.40270039024186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CD-444A-B30A-EA04AD440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5.3</c:v>
                </c:pt>
                <c:pt idx="1">
                  <c:v>4.8</c:v>
                </c:pt>
                <c:pt idx="2">
                  <c:v>4.5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CD-444A-B30A-EA04AD4402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42074880"/>
        <c:axId val="752031040"/>
      </c:lineChart>
      <c:catAx>
        <c:axId val="7420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2031040"/>
        <c:crosses val="autoZero"/>
        <c:auto val="1"/>
        <c:lblAlgn val="ctr"/>
        <c:lblOffset val="100"/>
        <c:noMultiLvlLbl val="0"/>
      </c:catAx>
      <c:valAx>
        <c:axId val="75203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420748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9054d4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9054d4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9054d4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9054d4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b78eb36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b78eb36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b39e43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b39e43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93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c645908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c645908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b39e43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b39e432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b39e43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b39e432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3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b78eb36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b78eb36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73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b78eb36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b78eb36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95000"/>
              <a:buFont typeface="Wingdings 2" pitchFamily="18" charset="2"/>
              <a:buChar char=""/>
              <a:defRPr/>
            </a:lvl1pPr>
            <a:lvl2pPr>
              <a:buSzPct val="95000"/>
              <a:buFont typeface="Wingdings 2" pitchFamily="18" charset="2"/>
              <a:buChar char=""/>
              <a:defRPr/>
            </a:lvl2pPr>
            <a:lvl3pPr>
              <a:buSzPct val="95000"/>
              <a:buFont typeface="Wingdings 2" pitchFamily="18" charset="2"/>
              <a:buChar char=""/>
              <a:defRPr/>
            </a:lvl3pPr>
            <a:lvl4pPr>
              <a:buSzPct val="95000"/>
              <a:buFont typeface="Wingdings 2" pitchFamily="18" charset="2"/>
              <a:buChar char=""/>
              <a:defRPr/>
            </a:lvl4pPr>
            <a:lvl5pPr>
              <a:buSzPct val="95000"/>
              <a:buFont typeface="Wingdings 2" pitchFamily="18" charset="2"/>
              <a:buChar char=""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10/06/2020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25103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8.jpg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Riconoscimento volti</a:t>
            </a:r>
            <a:endParaRPr sz="30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Vincenzo Riccardi, Michele Maresca, Marco Russo e Antonino Sposito</a:t>
            </a:r>
            <a:endParaRPr lang="e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(</a:t>
            </a:r>
            <a:r>
              <a:rPr lang="it-IT" sz="1800" dirty="0"/>
              <a:t>Gruppo 11</a:t>
            </a:r>
            <a:r>
              <a:rPr lang="en" sz="1800" dirty="0"/>
              <a:t>)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Estrazione delle feature LTP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6385" y="1067168"/>
            <a:ext cx="8520600" cy="1590725"/>
          </a:xfrm>
        </p:spPr>
        <p:txBody>
          <a:bodyPr/>
          <a:lstStyle/>
          <a:p>
            <a:pPr marL="114300" indent="0">
              <a:buNone/>
            </a:pPr>
            <a:r>
              <a:rPr lang="it-IT" dirty="0"/>
              <a:t>Una variante più robusta al rumore ed in grado di caratterizzare meglio zone uniformi è </a:t>
            </a:r>
            <a:r>
              <a:rPr lang="it-IT" b="1" dirty="0"/>
              <a:t>LTP</a:t>
            </a:r>
            <a:r>
              <a:rPr lang="it-IT" dirty="0"/>
              <a:t> (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ternary</a:t>
            </a:r>
            <a:r>
              <a:rPr lang="it-IT" dirty="0"/>
              <a:t> pattern)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140C22-78B3-4ACE-B8E6-0D6E7E48B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4" t="53137" r="32909" b="27261"/>
          <a:stretch/>
        </p:blipFill>
        <p:spPr>
          <a:xfrm>
            <a:off x="356150" y="2911233"/>
            <a:ext cx="4532848" cy="10390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B5E2405-0774-440D-9971-5EA280FC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8"/>
          <a:stretch/>
        </p:blipFill>
        <p:spPr>
          <a:xfrm>
            <a:off x="5063259" y="2111133"/>
            <a:ext cx="3200710" cy="2057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D72DE4-0D81-45E8-A86B-D7A5477FDDD7}"/>
              </a:ext>
            </a:extLst>
          </p:cNvPr>
          <p:cNvSpPr txBox="1"/>
          <p:nvPr/>
        </p:nvSpPr>
        <p:spPr>
          <a:xfrm>
            <a:off x="923673" y="4137360"/>
            <a:ext cx="270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Funzionamento LTP</a:t>
            </a:r>
          </a:p>
        </p:txBody>
      </p:sp>
    </p:spTree>
    <p:extLst>
      <p:ext uri="{BB962C8B-B14F-4D97-AF65-F5344CB8AC3E}">
        <p14:creationId xmlns:p14="http://schemas.microsoft.com/office/powerpoint/2010/main" val="86114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A2760-5074-44F4-9AC5-2BF05C57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Estrazione delle feature localizzata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402694-9834-4BF5-BF29-F91778CD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5" y="2571750"/>
            <a:ext cx="8363995" cy="199175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11D5DB0-4D4E-4B06-9A99-B0F5A7EB3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" b="931"/>
          <a:stretch/>
        </p:blipFill>
        <p:spPr>
          <a:xfrm>
            <a:off x="1959339" y="2772525"/>
            <a:ext cx="993839" cy="13900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83DAB35-B69C-4715-9C89-E5FDB68FB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40" y="2772525"/>
            <a:ext cx="984667" cy="1377240"/>
          </a:xfrm>
          <a:prstGeom prst="rect">
            <a:avLst/>
          </a:prstGeom>
        </p:spPr>
      </p:pic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68CB5264-69B7-4F18-ABBC-A60B509C2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83070"/>
              </p:ext>
            </p:extLst>
          </p:nvPr>
        </p:nvGraphicFramePr>
        <p:xfrm>
          <a:off x="3437940" y="2778940"/>
          <a:ext cx="974535" cy="1364409"/>
        </p:xfrm>
        <a:graphic>
          <a:graphicData uri="http://schemas.openxmlformats.org/drawingml/2006/table">
            <a:tbl>
              <a:tblPr firstRow="1" bandRow="1">
                <a:tableStyleId>{D13D3CB9-CEE0-4EC6-94D4-E367FDA86918}</a:tableStyleId>
              </a:tblPr>
              <a:tblGrid>
                <a:gridCol w="324845">
                  <a:extLst>
                    <a:ext uri="{9D8B030D-6E8A-4147-A177-3AD203B41FA5}">
                      <a16:colId xmlns:a16="http://schemas.microsoft.com/office/drawing/2014/main" val="3448579616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2812466562"/>
                    </a:ext>
                  </a:extLst>
                </a:gridCol>
                <a:gridCol w="324845">
                  <a:extLst>
                    <a:ext uri="{9D8B030D-6E8A-4147-A177-3AD203B41FA5}">
                      <a16:colId xmlns:a16="http://schemas.microsoft.com/office/drawing/2014/main" val="3323178239"/>
                    </a:ext>
                  </a:extLst>
                </a:gridCol>
              </a:tblGrid>
              <a:tr h="454803"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30968"/>
                  </a:ext>
                </a:extLst>
              </a:tr>
              <a:tr h="454803"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62649"/>
                  </a:ext>
                </a:extLst>
              </a:tr>
              <a:tr h="454803"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800" dirty="0"/>
                    </a:p>
                  </a:txBody>
                  <a:tcPr marL="54979" marR="54979" marT="27489" marB="27489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626126"/>
                  </a:ext>
                </a:extLst>
              </a:tr>
            </a:tbl>
          </a:graphicData>
        </a:graphic>
      </p:graphicFrame>
      <p:pic>
        <p:nvPicPr>
          <p:cNvPr id="16" name="Immagine 15">
            <a:extLst>
              <a:ext uri="{FF2B5EF4-FFF2-40B4-BE49-F238E27FC236}">
                <a16:creationId xmlns:a16="http://schemas.microsoft.com/office/drawing/2014/main" id="{53E2C42F-A1CD-4AAF-A2C0-EDC544D46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" b="931"/>
          <a:stretch/>
        </p:blipFill>
        <p:spPr>
          <a:xfrm>
            <a:off x="469650" y="2772525"/>
            <a:ext cx="1004927" cy="1377241"/>
          </a:xfrm>
          <a:prstGeom prst="rect">
            <a:avLst/>
          </a:prstGeom>
        </p:spPr>
      </p:pic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25" y="1024140"/>
            <a:ext cx="8520600" cy="1793925"/>
          </a:xfrm>
        </p:spPr>
        <p:txBody>
          <a:bodyPr/>
          <a:lstStyle/>
          <a:p>
            <a:pPr marL="114300" indent="0">
              <a:buNone/>
            </a:pPr>
            <a:r>
              <a:rPr lang="it-IT" dirty="0"/>
              <a:t>Per ottenere una migliore localizzazione spaziale delle caratteristiche dell’immagine in esame si procede adoperando la divisione in blocchi disgiunti dell’immagine. Gli algoritmi visti in precedenza sono applicati ad ogni blocco e concatenati tra loro.</a:t>
            </a:r>
          </a:p>
        </p:txBody>
      </p:sp>
    </p:spTree>
    <p:extLst>
      <p:ext uri="{BB962C8B-B14F-4D97-AF65-F5344CB8AC3E}">
        <p14:creationId xmlns:p14="http://schemas.microsoft.com/office/powerpoint/2010/main" val="66303338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14D24E-5C13-443D-9E3D-B2841E1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del classificatore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25622"/>
              </p:ext>
            </p:extLst>
          </p:nvPr>
        </p:nvGraphicFramePr>
        <p:xfrm>
          <a:off x="5276100" y="2277696"/>
          <a:ext cx="3593924" cy="2142148"/>
        </p:xfrm>
        <a:graphic>
          <a:graphicData uri="http://schemas.openxmlformats.org/drawingml/2006/table">
            <a:tbl>
              <a:tblPr firstRow="1" bandRow="1">
                <a:tableStyleId>{D13D3CB9-CEE0-4EC6-94D4-E367FDA86918}</a:tableStyleId>
              </a:tblPr>
              <a:tblGrid>
                <a:gridCol w="638925">
                  <a:extLst>
                    <a:ext uri="{9D8B030D-6E8A-4147-A177-3AD203B41FA5}">
                      <a16:colId xmlns:a16="http://schemas.microsoft.com/office/drawing/2014/main" val="4216653218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536482294"/>
                    </a:ext>
                  </a:extLst>
                </a:gridCol>
                <a:gridCol w="1040474">
                  <a:extLst>
                    <a:ext uri="{9D8B030D-6E8A-4147-A177-3AD203B41FA5}">
                      <a16:colId xmlns:a16="http://schemas.microsoft.com/office/drawing/2014/main" val="1133887589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r>
                        <a:rPr lang="it-IT" sz="1500" dirty="0"/>
                        <a:t>NR IMG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Vettore di</a:t>
                      </a:r>
                      <a:r>
                        <a:rPr lang="it-IT" sz="1500" baseline="0" dirty="0"/>
                        <a:t> feature</a:t>
                      </a:r>
                      <a:endParaRPr lang="it-IT" sz="1500" dirty="0"/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Label soggetto</a:t>
                      </a:r>
                    </a:p>
                  </a:txBody>
                  <a:tcPr marL="98676" marR="98676" marT="49338" marB="49338"/>
                </a:tc>
                <a:extLst>
                  <a:ext uri="{0D108BD9-81ED-4DB2-BD59-A6C34878D82A}">
                    <a16:rowId xmlns:a16="http://schemas.microsoft.com/office/drawing/2014/main" val="120372380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it-IT" sz="1500" dirty="0"/>
                        <a:t>1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010110100010100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1</a:t>
                      </a:r>
                    </a:p>
                  </a:txBody>
                  <a:tcPr marL="98676" marR="98676" marT="49338" marB="49338"/>
                </a:tc>
                <a:extLst>
                  <a:ext uri="{0D108BD9-81ED-4DB2-BD59-A6C34878D82A}">
                    <a16:rowId xmlns:a16="http://schemas.microsoft.com/office/drawing/2014/main" val="3162991333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it-IT" sz="1500" dirty="0"/>
                        <a:t>2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100101101010111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2</a:t>
                      </a:r>
                    </a:p>
                  </a:txBody>
                  <a:tcPr marL="98676" marR="98676" marT="49338" marB="49338"/>
                </a:tc>
                <a:extLst>
                  <a:ext uri="{0D108BD9-81ED-4DB2-BD59-A6C34878D82A}">
                    <a16:rowId xmlns:a16="http://schemas.microsoft.com/office/drawing/2014/main" val="685998451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it-IT" sz="1500" dirty="0"/>
                        <a:t>3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110011101101010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4</a:t>
                      </a:r>
                    </a:p>
                  </a:txBody>
                  <a:tcPr marL="98676" marR="98676" marT="49338" marB="49338"/>
                </a:tc>
                <a:extLst>
                  <a:ext uri="{0D108BD9-81ED-4DB2-BD59-A6C34878D82A}">
                    <a16:rowId xmlns:a16="http://schemas.microsoft.com/office/drawing/2014/main" val="121940085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it-IT" sz="1500" dirty="0"/>
                        <a:t>…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…</a:t>
                      </a:r>
                    </a:p>
                  </a:txBody>
                  <a:tcPr marL="98676" marR="98676" marT="49338" marB="49338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…</a:t>
                      </a:r>
                    </a:p>
                  </a:txBody>
                  <a:tcPr marL="98676" marR="98676" marT="49338" marB="49338"/>
                </a:tc>
                <a:extLst>
                  <a:ext uri="{0D108BD9-81ED-4DB2-BD59-A6C34878D82A}">
                    <a16:rowId xmlns:a16="http://schemas.microsoft.com/office/drawing/2014/main" val="1066577069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49424" y="1148479"/>
            <a:ext cx="85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dk2"/>
                </a:solidFill>
              </a:rPr>
              <a:t>In questa fase il classificatore viene popolato con i vettori di </a:t>
            </a:r>
            <a:r>
              <a:rPr lang="it-IT" sz="1800" dirty="0" err="1">
                <a:solidFill>
                  <a:schemeClr val="dk2"/>
                </a:solidFill>
              </a:rPr>
              <a:t>feature</a:t>
            </a:r>
            <a:r>
              <a:rPr lang="it-IT" sz="1800" dirty="0">
                <a:solidFill>
                  <a:schemeClr val="dk2"/>
                </a:solidFill>
              </a:rPr>
              <a:t> relativi alle immagini dei soggetti.</a:t>
            </a:r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C31A1A94-11EB-4EFD-8DFF-4479EA9B0741}"/>
              </a:ext>
            </a:extLst>
          </p:cNvPr>
          <p:cNvSpPr/>
          <p:nvPr/>
        </p:nvSpPr>
        <p:spPr>
          <a:xfrm>
            <a:off x="273976" y="2143834"/>
            <a:ext cx="2364824" cy="2409713"/>
          </a:xfrm>
          <a:prstGeom prst="roundRect">
            <a:avLst>
              <a:gd name="adj" fmla="val 5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Soggetti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72652B99-9047-4C68-AB91-AC3FD562A628}"/>
              </a:ext>
            </a:extLst>
          </p:cNvPr>
          <p:cNvSpPr/>
          <p:nvPr/>
        </p:nvSpPr>
        <p:spPr>
          <a:xfrm>
            <a:off x="2901093" y="3259013"/>
            <a:ext cx="330850" cy="310585"/>
          </a:xfrm>
          <a:prstGeom prst="rightArrow">
            <a:avLst>
              <a:gd name="adj1" fmla="val 50000"/>
              <a:gd name="adj2" fmla="val 6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650A9585-439D-4C62-8535-86E1C5FC7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69" y="2585652"/>
            <a:ext cx="768829" cy="87774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7FE8D9F-8E05-4F01-BED9-508F559D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2" y="2585652"/>
            <a:ext cx="747465" cy="85335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F5DA7BE3-8712-4F2E-B613-69C6822C4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5" y="3569598"/>
            <a:ext cx="747465" cy="85335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0A4E679D-7842-4A5A-9EF5-50438A926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69" y="3589988"/>
            <a:ext cx="768829" cy="877747"/>
          </a:xfrm>
          <a:prstGeom prst="rect">
            <a:avLst/>
          </a:prstGeom>
        </p:spPr>
      </p:pic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A1D1F125-C225-4371-9295-05F0B89CD103}"/>
              </a:ext>
            </a:extLst>
          </p:cNvPr>
          <p:cNvSpPr/>
          <p:nvPr/>
        </p:nvSpPr>
        <p:spPr>
          <a:xfrm>
            <a:off x="4722183" y="3259013"/>
            <a:ext cx="330850" cy="310585"/>
          </a:xfrm>
          <a:prstGeom prst="rightArrow">
            <a:avLst>
              <a:gd name="adj1" fmla="val 50000"/>
              <a:gd name="adj2" fmla="val 6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F41BE85F-5097-4649-9E34-F5143957E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43" y="1925402"/>
            <a:ext cx="1490240" cy="120638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43558B0-166E-4B38-92BA-2841F72CE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43" y="2852758"/>
            <a:ext cx="1490240" cy="1206385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DF3C714-D4B7-4917-9973-5896EB8C0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43" y="3780114"/>
            <a:ext cx="1490240" cy="12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193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25042"/>
          <a:stretch/>
        </p:blipFill>
        <p:spPr>
          <a:xfrm>
            <a:off x="4751358" y="761336"/>
            <a:ext cx="4277730" cy="26488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8" t="31138" r="12899" b="36152"/>
          <a:stretch/>
        </p:blipFill>
        <p:spPr>
          <a:xfrm>
            <a:off x="6959599" y="975359"/>
            <a:ext cx="1798321" cy="115824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04" y="3723919"/>
            <a:ext cx="1490240" cy="1206385"/>
          </a:xfrm>
          <a:prstGeom prst="rect">
            <a:avLst/>
          </a:prstGeom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di </a:t>
            </a:r>
            <a:r>
              <a:rPr lang="it-IT" dirty="0"/>
              <a:t>test</a:t>
            </a:r>
            <a:r>
              <a:rPr lang="en" dirty="0"/>
              <a:t> </a:t>
            </a:r>
            <a:endParaRPr dirty="0"/>
          </a:p>
        </p:txBody>
      </p:sp>
      <p:sp>
        <p:nvSpPr>
          <p:cNvPr id="51" name="Rettangolo con angoli arrotondati 27">
            <a:extLst>
              <a:ext uri="{FF2B5EF4-FFF2-40B4-BE49-F238E27FC236}">
                <a16:creationId xmlns:a16="http://schemas.microsoft.com/office/drawing/2014/main" id="{B09314AD-A7E3-4841-A3F9-499E2F69D3DD}"/>
              </a:ext>
            </a:extLst>
          </p:cNvPr>
          <p:cNvSpPr/>
          <p:nvPr/>
        </p:nvSpPr>
        <p:spPr>
          <a:xfrm>
            <a:off x="5534865" y="3873739"/>
            <a:ext cx="1328439" cy="953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Classificatore</a:t>
            </a:r>
          </a:p>
        </p:txBody>
      </p:sp>
      <p:sp>
        <p:nvSpPr>
          <p:cNvPr id="54" name="Rettangolo 4">
            <a:extLst>
              <a:ext uri="{FF2B5EF4-FFF2-40B4-BE49-F238E27FC236}">
                <a16:creationId xmlns:a16="http://schemas.microsoft.com/office/drawing/2014/main" id="{3DB57C04-AAF4-44A0-9348-790992639D76}"/>
              </a:ext>
            </a:extLst>
          </p:cNvPr>
          <p:cNvSpPr/>
          <p:nvPr/>
        </p:nvSpPr>
        <p:spPr>
          <a:xfrm>
            <a:off x="126089" y="3446920"/>
            <a:ext cx="16247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t-IT" sz="1200" dirty="0" err="1"/>
              <a:t>Img</a:t>
            </a:r>
            <a:r>
              <a:rPr lang="it-IT" sz="1200" dirty="0"/>
              <a:t> di test </a:t>
            </a:r>
            <a:r>
              <a:rPr lang="it-IT" sz="1200" dirty="0" err="1"/>
              <a:t>Enhanced</a:t>
            </a:r>
            <a:endParaRPr lang="it-IT" sz="1200" dirty="0"/>
          </a:p>
        </p:txBody>
      </p:sp>
      <p:sp>
        <p:nvSpPr>
          <p:cNvPr id="55" name="Rettangolo 5">
            <a:extLst>
              <a:ext uri="{FF2B5EF4-FFF2-40B4-BE49-F238E27FC236}">
                <a16:creationId xmlns:a16="http://schemas.microsoft.com/office/drawing/2014/main" id="{E1AFE3D7-1B2D-4C1A-B1DB-0C349500A9D0}"/>
              </a:ext>
            </a:extLst>
          </p:cNvPr>
          <p:cNvSpPr/>
          <p:nvPr/>
        </p:nvSpPr>
        <p:spPr>
          <a:xfrm>
            <a:off x="3894107" y="3560199"/>
            <a:ext cx="12581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Feature</a:t>
            </a:r>
            <a:endParaRPr lang="it-IT" sz="1400" dirty="0"/>
          </a:p>
        </p:txBody>
      </p:sp>
      <p:sp>
        <p:nvSpPr>
          <p:cNvPr id="59" name="Rettangolo 9">
            <a:extLst>
              <a:ext uri="{FF2B5EF4-FFF2-40B4-BE49-F238E27FC236}">
                <a16:creationId xmlns:a16="http://schemas.microsoft.com/office/drawing/2014/main" id="{45FC61A8-3917-40E8-8339-D5101523328D}"/>
              </a:ext>
            </a:extLst>
          </p:cNvPr>
          <p:cNvSpPr/>
          <p:nvPr/>
        </p:nvSpPr>
        <p:spPr>
          <a:xfrm>
            <a:off x="7257488" y="3361273"/>
            <a:ext cx="1258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/>
              <a:t>Label soggetto</a:t>
            </a:r>
            <a:endParaRPr lang="it-IT" sz="1400" dirty="0"/>
          </a:p>
        </p:txBody>
      </p:sp>
      <p:sp>
        <p:nvSpPr>
          <p:cNvPr id="60" name="Rettangolo con angoli arrotondati 10">
            <a:extLst>
              <a:ext uri="{FF2B5EF4-FFF2-40B4-BE49-F238E27FC236}">
                <a16:creationId xmlns:a16="http://schemas.microsoft.com/office/drawing/2014/main" id="{C374E3C6-9DF7-4469-9E1E-ED4EDD3BEEF8}"/>
              </a:ext>
            </a:extLst>
          </p:cNvPr>
          <p:cNvSpPr/>
          <p:nvPr/>
        </p:nvSpPr>
        <p:spPr>
          <a:xfrm>
            <a:off x="2284775" y="3864971"/>
            <a:ext cx="1258267" cy="9707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Feature</a:t>
            </a:r>
            <a:r>
              <a:rPr lang="it-IT" sz="1200" dirty="0"/>
              <a:t> </a:t>
            </a:r>
            <a:r>
              <a:rPr lang="it-IT" sz="1200" dirty="0" err="1"/>
              <a:t>extraction</a:t>
            </a:r>
            <a:endParaRPr lang="it-IT" sz="1200" dirty="0"/>
          </a:p>
        </p:txBody>
      </p:sp>
      <p:cxnSp>
        <p:nvCxnSpPr>
          <p:cNvPr id="61" name="Connettore 2 11">
            <a:extLst>
              <a:ext uri="{FF2B5EF4-FFF2-40B4-BE49-F238E27FC236}">
                <a16:creationId xmlns:a16="http://schemas.microsoft.com/office/drawing/2014/main" id="{9675514B-8B66-4E51-A97A-FFD37B416DAB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1496826" y="4350324"/>
            <a:ext cx="7879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12">
            <a:extLst>
              <a:ext uri="{FF2B5EF4-FFF2-40B4-BE49-F238E27FC236}">
                <a16:creationId xmlns:a16="http://schemas.microsoft.com/office/drawing/2014/main" id="{08D47E94-5BCE-4596-A78F-C495C78FC668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543042" y="4350324"/>
            <a:ext cx="3941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28">
            <a:extLst>
              <a:ext uri="{FF2B5EF4-FFF2-40B4-BE49-F238E27FC236}">
                <a16:creationId xmlns:a16="http://schemas.microsoft.com/office/drawing/2014/main" id="{8BEC6F7A-D139-4494-A36D-706BC5DA6B9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210852" y="4350325"/>
            <a:ext cx="32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29">
            <a:extLst>
              <a:ext uri="{FF2B5EF4-FFF2-40B4-BE49-F238E27FC236}">
                <a16:creationId xmlns:a16="http://schemas.microsoft.com/office/drawing/2014/main" id="{B432F5D9-54D8-440A-BE3D-82E4150086CA}"/>
              </a:ext>
            </a:extLst>
          </p:cNvPr>
          <p:cNvCxnSpPr>
            <a:cxnSpLocks/>
          </p:cNvCxnSpPr>
          <p:nvPr/>
        </p:nvCxnSpPr>
        <p:spPr>
          <a:xfrm>
            <a:off x="6890223" y="4350324"/>
            <a:ext cx="3672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232780" y="1047456"/>
            <a:ext cx="4518578" cy="2096484"/>
          </a:xfrm>
        </p:spPr>
        <p:txBody>
          <a:bodyPr/>
          <a:lstStyle/>
          <a:p>
            <a:pPr marL="114300" indent="0">
              <a:buNone/>
            </a:pPr>
            <a:r>
              <a:rPr lang="it-IT" sz="1600" dirty="0"/>
              <a:t>Il campione di test è assegnato al soggetto che minimizza la distanza euclidea tra i vettori di feature. </a:t>
            </a: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E’ possibile un approccio che valuti la distanza del vettore del soggetto con un vicinato, assegnando la label con occorrenza maggiore.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7421683" y="3982775"/>
            <a:ext cx="929782" cy="735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/>
              <a:t>5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2" y="3806569"/>
            <a:ext cx="930549" cy="10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BB5-C3C9-418A-9C5C-D9DC3950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prestazioni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5A8B1FF-F707-458D-B39B-C31637D94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751700"/>
              </p:ext>
            </p:extLst>
          </p:nvPr>
        </p:nvGraphicFramePr>
        <p:xfrm>
          <a:off x="311700" y="2070099"/>
          <a:ext cx="4088178" cy="279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C1A517-8FDA-4F57-ADFB-C0E8D07C3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433782"/>
              </p:ext>
            </p:extLst>
          </p:nvPr>
        </p:nvGraphicFramePr>
        <p:xfrm>
          <a:off x="4744124" y="2070099"/>
          <a:ext cx="4088178" cy="279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EB7EF2-F8BE-4926-B0E3-3FE09D0E20AE}"/>
              </a:ext>
            </a:extLst>
          </p:cNvPr>
          <p:cNvSpPr txBox="1"/>
          <p:nvPr/>
        </p:nvSpPr>
        <p:spPr>
          <a:xfrm>
            <a:off x="311700" y="1017725"/>
            <a:ext cx="849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Si può notare che attraverso l’algoritmo LTP si può arrivare ad un massimo di 92 volti riconosciuti su 100, quindi più efficace, il compromesso di dedicare fino a 9ms per la fase di estrazione delle feature.</a:t>
            </a:r>
          </a:p>
        </p:txBody>
      </p:sp>
    </p:spTree>
    <p:extLst>
      <p:ext uri="{BB962C8B-B14F-4D97-AF65-F5344CB8AC3E}">
        <p14:creationId xmlns:p14="http://schemas.microsoft.com/office/powerpoint/2010/main" val="124397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</a:t>
            </a:r>
            <a:r>
              <a:rPr lang="it-IT"/>
              <a:t>su tutto il dataset</a:t>
            </a:r>
            <a:r>
              <a:rPr lang="en"/>
              <a:t>  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141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endParaRPr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F5E7E414-682E-421C-9844-7CD38B87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933"/>
              </p:ext>
            </p:extLst>
          </p:nvPr>
        </p:nvGraphicFramePr>
        <p:xfrm>
          <a:off x="311702" y="1152473"/>
          <a:ext cx="4400257" cy="19983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99245">
                  <a:extLst>
                    <a:ext uri="{9D8B030D-6E8A-4147-A177-3AD203B41FA5}">
                      <a16:colId xmlns:a16="http://schemas.microsoft.com/office/drawing/2014/main" val="10947402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692736469"/>
                    </a:ext>
                  </a:extLst>
                </a:gridCol>
              </a:tblGrid>
              <a:tr h="552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ogni volto analizzato</a:t>
                      </a:r>
                      <a:endParaRPr lang="it-IT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102"/>
                  </a:ext>
                </a:extLst>
              </a:tr>
              <a:tr h="4576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859346"/>
                  </a:ext>
                </a:extLst>
              </a:tr>
              <a:tr h="43516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extraction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62701"/>
                  </a:ext>
                </a:extLst>
              </a:tr>
              <a:tr h="5527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Predizione di un’immagine di test (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655011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E693F45-E81A-4D0E-94BB-29B782BF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31804"/>
              </p:ext>
            </p:extLst>
          </p:nvPr>
        </p:nvGraphicFramePr>
        <p:xfrm>
          <a:off x="4988315" y="1152473"/>
          <a:ext cx="3567628" cy="14321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4047">
                  <a:extLst>
                    <a:ext uri="{9D8B030D-6E8A-4147-A177-3AD203B41FA5}">
                      <a16:colId xmlns:a16="http://schemas.microsoft.com/office/drawing/2014/main" val="1094740296"/>
                    </a:ext>
                  </a:extLst>
                </a:gridCol>
                <a:gridCol w="923581">
                  <a:extLst>
                    <a:ext uri="{9D8B030D-6E8A-4147-A177-3AD203B41FA5}">
                      <a16:colId xmlns:a16="http://schemas.microsoft.com/office/drawing/2014/main" val="692736469"/>
                    </a:ext>
                  </a:extLst>
                </a:gridCol>
              </a:tblGrid>
              <a:tr h="52696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 di training</a:t>
                      </a:r>
                      <a:endParaRPr lang="it-IT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102"/>
                  </a:ext>
                </a:extLst>
              </a:tr>
              <a:tr h="45727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 (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859346"/>
                  </a:ext>
                </a:extLst>
              </a:tr>
              <a:tr h="4478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LTP (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62701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1E6498E1-C2C6-4221-990C-56E03A0B8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62275"/>
              </p:ext>
            </p:extLst>
          </p:nvPr>
        </p:nvGraphicFramePr>
        <p:xfrm>
          <a:off x="311700" y="3387970"/>
          <a:ext cx="8244244" cy="14321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02908">
                  <a:extLst>
                    <a:ext uri="{9D8B030D-6E8A-4147-A177-3AD203B41FA5}">
                      <a16:colId xmlns:a16="http://schemas.microsoft.com/office/drawing/2014/main" val="1094740296"/>
                    </a:ext>
                  </a:extLst>
                </a:gridCol>
                <a:gridCol w="3141336">
                  <a:extLst>
                    <a:ext uri="{9D8B030D-6E8A-4147-A177-3AD203B41FA5}">
                      <a16:colId xmlns:a16="http://schemas.microsoft.com/office/drawing/2014/main" val="692736469"/>
                    </a:ext>
                  </a:extLst>
                </a:gridCol>
              </a:tblGrid>
              <a:tr h="4690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 di testing</a:t>
                      </a:r>
                      <a:endParaRPr lang="it-IT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102"/>
                  </a:ext>
                </a:extLst>
              </a:tr>
              <a:tr h="9630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un’immagine ed un classificatore opportunamente trainato, la label predetta è restituita entro un tempo </a:t>
                      </a:r>
                      <a:b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fet_ext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it-IT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endParaRPr lang="it-IT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47.6ms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85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1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r>
              <a:rPr lang="it-IT" dirty="0"/>
              <a:t>i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41300" y="1152474"/>
            <a:ext cx="8591000" cy="38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E’ stata analizzata una tecnica per </a:t>
            </a:r>
            <a:r>
              <a:rPr lang="it-IT" dirty="0"/>
              <a:t>il riconoscimento dei volti mediante descrittori locali LBP e LTP.</a:t>
            </a:r>
            <a:br>
              <a:rPr lang="en" dirty="0"/>
            </a:br>
            <a:endParaRPr dirty="0"/>
          </a:p>
          <a:p>
            <a:pPr lvl="0"/>
            <a:r>
              <a:rPr lang="en" dirty="0"/>
              <a:t>Le prestazioni </a:t>
            </a:r>
            <a:r>
              <a:rPr lang="it-IT" dirty="0"/>
              <a:t>migliori si hanno con LTP in particolare suddividendo l’immagine in blocchi disgiunti (4x4).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 Su immagini ben illuminate si ottengono prestazioni migliori.</a:t>
            </a:r>
          </a:p>
          <a:p>
            <a:pPr lvl="0"/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E’ stato apportato una modifica agli algoritmi di LBP e LTP sfruttando un approccio che linearizza le matrici relative ai blocchi 3x3 da elaborare con i suddetti algoritmi ottimizzando di gran lunga i tempi di esecuzione.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Obiettivo del progetto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25432" y="1084561"/>
            <a:ext cx="4286403" cy="363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dirty="0"/>
              <a:t>Il riconoscimento dei volti è il processo di identificazione di una o più persone in immagini o video tramite l’analisi e il confronto di pattern estratti dagli stessi. 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L’obiettivo del progetto è associare ad un generico volto incognito, appartenente ad un dataset di immagini di volti noti, la label che identifica il soggetto rappresentato dall’immagine</a:t>
            </a:r>
            <a:r>
              <a:rPr lang="en" dirty="0"/>
              <a:t>.</a:t>
            </a:r>
            <a:r>
              <a:rPr lang="it-IT" sz="1400" dirty="0"/>
              <a:t>                    </a:t>
            </a:r>
            <a:br>
              <a:rPr lang="it-IT" sz="1400" dirty="0"/>
            </a:br>
            <a:r>
              <a:rPr lang="it-IT" sz="1400" dirty="0"/>
              <a:t>                     </a:t>
            </a:r>
            <a:br>
              <a:rPr lang="en" dirty="0"/>
            </a:b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4276-EEE0-4834-8F1F-0B745474278F}"/>
              </a:ext>
            </a:extLst>
          </p:cNvPr>
          <p:cNvSpPr txBox="1"/>
          <p:nvPr/>
        </p:nvSpPr>
        <p:spPr>
          <a:xfrm>
            <a:off x="5101354" y="2801650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Foto di un volto</a:t>
            </a:r>
            <a:br>
              <a:rPr lang="it-IT" dirty="0"/>
            </a:br>
            <a:r>
              <a:rPr lang="it-IT" dirty="0"/>
              <a:t>incognito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6C421D3-42D6-41C6-81A5-255CCB6B013C}"/>
              </a:ext>
            </a:extLst>
          </p:cNvPr>
          <p:cNvSpPr txBox="1"/>
          <p:nvPr/>
        </p:nvSpPr>
        <p:spPr>
          <a:xfrm>
            <a:off x="5347505" y="4649569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Label associata al volto incognito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3EA057-DAB5-4C7D-9F30-BE004846F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79"/>
          <a:stretch/>
        </p:blipFill>
        <p:spPr>
          <a:xfrm>
            <a:off x="4847347" y="379294"/>
            <a:ext cx="1906152" cy="2356625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2BEFE144-5B2A-4180-BA23-4F00CD75EE80}"/>
              </a:ext>
            </a:extLst>
          </p:cNvPr>
          <p:cNvSpPr/>
          <p:nvPr/>
        </p:nvSpPr>
        <p:spPr>
          <a:xfrm rot="2832034">
            <a:off x="5737339" y="3551218"/>
            <a:ext cx="693396" cy="251614"/>
          </a:xfrm>
          <a:prstGeom prst="rightArrow">
            <a:avLst>
              <a:gd name="adj1" fmla="val 50000"/>
              <a:gd name="adj2" fmla="val 52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811B84-42BE-47F3-8F6E-170080D7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07" y="379294"/>
            <a:ext cx="820036" cy="113199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4C2D366-A45C-4FD3-B65D-C6F8570EE1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19" r="6419"/>
          <a:stretch/>
        </p:blipFill>
        <p:spPr>
          <a:xfrm>
            <a:off x="7998398" y="379294"/>
            <a:ext cx="826724" cy="11412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505F5F-E588-4C35-911B-11FEB5236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14" r="32957"/>
          <a:stretch/>
        </p:blipFill>
        <p:spPr>
          <a:xfrm>
            <a:off x="7043007" y="1620351"/>
            <a:ext cx="826724" cy="111556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5460C5-17FA-4B78-8C7E-C6B7249837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35" r="22985"/>
          <a:stretch/>
        </p:blipFill>
        <p:spPr>
          <a:xfrm>
            <a:off x="7998398" y="1603923"/>
            <a:ext cx="826724" cy="1131996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86AEC305-1CA2-4B7A-AC1A-45E93384633C}"/>
              </a:ext>
            </a:extLst>
          </p:cNvPr>
          <p:cNvSpPr txBox="1"/>
          <p:nvPr/>
        </p:nvSpPr>
        <p:spPr>
          <a:xfrm>
            <a:off x="7043007" y="2823436"/>
            <a:ext cx="1757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Dataset di immagini</a:t>
            </a:r>
            <a:br>
              <a:rPr lang="it-IT" dirty="0"/>
            </a:br>
            <a:r>
              <a:rPr lang="it-IT" dirty="0"/>
              <a:t>classificate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AD93643B-6885-42D4-A85C-6CA25540CC9D}"/>
              </a:ext>
            </a:extLst>
          </p:cNvPr>
          <p:cNvSpPr/>
          <p:nvPr/>
        </p:nvSpPr>
        <p:spPr>
          <a:xfrm rot="8109444">
            <a:off x="7235417" y="3560712"/>
            <a:ext cx="693396" cy="251614"/>
          </a:xfrm>
          <a:prstGeom prst="rightArrow">
            <a:avLst>
              <a:gd name="adj1" fmla="val 50000"/>
              <a:gd name="adj2" fmla="val 52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230FD6E-116B-414E-A0D4-A86980DD101F}"/>
              </a:ext>
            </a:extLst>
          </p:cNvPr>
          <p:cNvSpPr txBox="1"/>
          <p:nvPr/>
        </p:nvSpPr>
        <p:spPr>
          <a:xfrm>
            <a:off x="5756270" y="4156004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Jennifer Lopez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515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23210" y="1152475"/>
            <a:ext cx="4750006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dirty="0"/>
              <a:t>La tecnica del riconoscimento facciale è oggi sempre più utilizzata non solo per scopi di sicurezza, ma anche in molti altri ambiti della nostra vita quotidiana, principalmente a fini commerciali.</a:t>
            </a:r>
          </a:p>
          <a:p>
            <a:endParaRPr lang="en" dirty="0"/>
          </a:p>
          <a:p>
            <a:pPr marL="114300" indent="0">
              <a:buNone/>
            </a:pPr>
            <a:r>
              <a:rPr lang="it-IT" dirty="0"/>
              <a:t>Noti </a:t>
            </a:r>
            <a:r>
              <a:rPr lang="en" dirty="0"/>
              <a:t>esempi di riconoscimento facciale sono lo sblocco di un dispositivo tramite il volto (es. “Face ID” di Apple) </a:t>
            </a:r>
            <a:r>
              <a:rPr lang="it-IT" dirty="0"/>
              <a:t>e il suggerimento dei tag in un’immagine implementato da </a:t>
            </a:r>
            <a:r>
              <a:rPr lang="it-IT" dirty="0" err="1"/>
              <a:t>facebook</a:t>
            </a:r>
            <a:r>
              <a:rPr lang="it-IT" dirty="0"/>
              <a:t>.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B5D09D-30D1-4091-BE19-7BD93F580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1" t="1563" r="21647" b="-1"/>
          <a:stretch/>
        </p:blipFill>
        <p:spPr>
          <a:xfrm>
            <a:off x="5454128" y="688376"/>
            <a:ext cx="3291840" cy="33358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FC772F-5326-41A6-968F-7196069C7AB1}"/>
              </a:ext>
            </a:extLst>
          </p:cNvPr>
          <p:cNvSpPr txBox="1"/>
          <p:nvPr/>
        </p:nvSpPr>
        <p:spPr>
          <a:xfrm>
            <a:off x="5350827" y="417525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Riconoscimento del volto di M. Zuckerberg</a:t>
            </a:r>
            <a:br>
              <a:rPr lang="it-IT" dirty="0"/>
            </a:br>
            <a:r>
              <a:rPr lang="it-IT" dirty="0"/>
              <a:t>sul socialnetwork facebook.com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617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metodo implementato 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39061" y="1017725"/>
            <a:ext cx="5766982" cy="400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dirty="0"/>
              <a:t>L’algoritmo di riconoscimento volti è stato implementato in tre fasi:</a:t>
            </a:r>
          </a:p>
          <a:p>
            <a:r>
              <a:rPr lang="it-IT" b="1" dirty="0" err="1"/>
              <a:t>Pre</a:t>
            </a:r>
            <a:r>
              <a:rPr lang="it-IT" b="1" dirty="0"/>
              <a:t>-processing</a:t>
            </a:r>
            <a:r>
              <a:rPr lang="it-IT" dirty="0"/>
              <a:t>: ha lo scopo di contrastare gli effetti delle variazioni di illuminazione e dell'ombreggiatura locale, conservando gli elementi essenziali per il riconoscimento;</a:t>
            </a:r>
          </a:p>
          <a:p>
            <a:r>
              <a:rPr lang="it-IT" b="1" dirty="0"/>
              <a:t>Estrazione delle </a:t>
            </a:r>
            <a:r>
              <a:rPr lang="it-IT" b="1" dirty="0" err="1"/>
              <a:t>feature</a:t>
            </a:r>
            <a:r>
              <a:rPr lang="it-IT" dirty="0"/>
              <a:t>: vengono estratti vettori di </a:t>
            </a:r>
            <a:r>
              <a:rPr lang="it-IT" dirty="0" err="1"/>
              <a:t>feature</a:t>
            </a:r>
            <a:r>
              <a:rPr lang="it-IT" dirty="0"/>
              <a:t>, tramite algoritmi che catturano microstrutture presenti nelle immagini;</a:t>
            </a:r>
          </a:p>
          <a:p>
            <a:r>
              <a:rPr lang="it-IT" b="1" dirty="0"/>
              <a:t>Riconoscimento</a:t>
            </a:r>
            <a:r>
              <a:rPr lang="it-IT" dirty="0"/>
              <a:t>: si allena un classificatore con le </a:t>
            </a:r>
            <a:r>
              <a:rPr lang="it-IT" dirty="0" err="1"/>
              <a:t>feature</a:t>
            </a:r>
            <a:r>
              <a:rPr lang="it-IT" dirty="0"/>
              <a:t> di </a:t>
            </a:r>
            <a:r>
              <a:rPr lang="it-IT" dirty="0" err="1"/>
              <a:t>train</a:t>
            </a:r>
            <a:r>
              <a:rPr lang="it-IT" dirty="0"/>
              <a:t> precedentemente ottenute, per poi sottoporre le </a:t>
            </a:r>
            <a:r>
              <a:rPr lang="it-IT" dirty="0" err="1"/>
              <a:t>feature</a:t>
            </a:r>
            <a:r>
              <a:rPr lang="it-IT" dirty="0"/>
              <a:t> di test e predire le </a:t>
            </a:r>
            <a:r>
              <a:rPr lang="it-IT" dirty="0" err="1"/>
              <a:t>label</a:t>
            </a:r>
            <a:r>
              <a:rPr lang="it-IT" dirty="0"/>
              <a:t>;</a:t>
            </a:r>
          </a:p>
          <a:p>
            <a:endParaRPr lang="it-IT" sz="1400" dirty="0"/>
          </a:p>
          <a:p>
            <a:endParaRPr lang="it-IT" sz="1400" dirty="0"/>
          </a:p>
          <a:p>
            <a:pPr marL="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it-I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dirty="0"/>
            </a:br>
            <a:endParaRPr dirty="0"/>
          </a:p>
        </p:txBody>
      </p:sp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wCiiivnz7AKKKKACiiigAooooAK5bxl458FfDrQLrxX8QfF/hfwJ4WsZLWG+8S+Mdf0rwxoFnNfXEdpZRXWsa3d2WnW8l3dzRWtqk1wjXFxLHBEHldVPU1+TX/Bbg4/4J1/F3/sZvhR+vxL8MiscRVdGhUqpJuEXJJ3s7dHbXXy1NsNSVfEUaLbiqtWnTclulOSjdX0ur3P0+8HeNvBvxD8P2XizwB4t8M+OfCupPdJp3ibwfr2leJvD9+9jdTWN6llrOi3d7p101ne29xZ3SwXLm3uoJreUJLE6DN8ffFD4afCrS7TXPih8Q/A3w30W/v00qx1jx74s0Hwfpd7qklvcXaabaah4hv8ATrS5v3tLS6uks4ZXuGt7a4mEZjhkZfxE/wCCP/iDV/gH8Tfjz+wp4xvJTb2en+Ff2kPgnLduxGo+A/iL4f8AD11rlnaTTELN/Zqar4SaaC1LKdb/AOEvmMcbwXJr5V/4LM+KNW/aN+J3xb8G6BdySfDH9gv4OaN4w8bywO5sb/4yfGvxn4L8KaPok8sDeXJc6X4a1iy1Kx8wk2tzovi7T5Nhmnik5ZY7lwircq9rdwdNt6VIczqLTW0YwnLpouul+6GXqeOWFdRqi1CarJXbpVVH2TttzTlUhTteylLeyuf01X/xI+HmleB4/ibqnjzwZpvw2l0rTddi+IN/4o0Sz8ESaHrP2X+x9Zj8V3F9HoL6Vqv26y/s3UFvzaX32y1+yzS/aIt/nOg/tVfsweKdVs9C8MftH/AbxFreoTJb2GjaF8X/AIfatqt9PIwWOCz0+w8Q3F3czOzBUighd2YgKpJr8s/2hv8AlApoH/Zov7MP/oXwlr4a+IPwY/4JpWH/AASs8L+PNai+D+jftH3X7PPgzVdEv/C/jK1/4WjqnxluvDenS21nfeGtN12a9v2vtckaLxTZ6ho0ttp+mSajf3CWMtlFeW01cZUjNRjGkorCxxEnUm43u7OMXZrta/n5WKOCpTi3OdfmeMlhIeypxmlZRaqTTlF211Sex/VXRXxF/wAE3o/itF+w9+zmnxrOtH4hDwM5v/8AhI/tH9vL4ffXtYfwImr/AGzF6L+PwG3hpLgXv+mq6lbz/ShLX27XfTn7SnCfK488VLllvG62fmjzqkPZ1J0+ZS5JyhzRvyy5W1deTtdeQV+TP/Bbj/lHX8XP+xm+FH/qy/DFfrNXI+Ofh/4E+J3hu88HfEnwX4U+IHhLUJbSe/8AC/jXw9pPijw9ezWF1Fe2M13o2t2l7p1zLZXkEN3avNbu1vcwxTxFJY1YRiKbrUalJNJzi4pvZX6svDVVRxFGs05KlVp1Glu1CSlZX0u7WPwk/blttX/ZssP+Cfv/AAUd8F6Rc6nc/Bnw14A+Fnxj0zT2WK58Q/Crxr4SjjtIZ5XAt4ls59S8T6PZT3fmRx674s0CbYv2JWHiesfCvxH4e/4IsftW/H/4kRmT4vftgeJPDHx/8bX00bJcf2R4m+NXgebwRp0e8ll0v+xribxNplucizTxZPaofLiRV/pE8R/DvwB4x8Gz/Drxb4I8I+KPh/dWWn6bc+B/EPhzSNZ8IXGnaRNaXGlWE3hzUbO40eWz024sLGewtns2hs5rO1kt0je3iKN8Q/Dn4feLfBUvw28VeBvCHiX4eT2Gm6VP4E17w3o+r+DptM0aazuNI06Xw1qFncaNJY6XPp9hNp1o1kYLKWytJLaON7eEpyTwLlOrJVLRnRlGMLe7GtOCpzqbN6wjFW85d2dtPMOSNCLptypYilOc0/enh6VZ14UflUlN3emkF0Pxs/aG/wCUCmgf9mi/sw/+hfCWvlqT/gnN4TH7An7N37YP7KfhX/hEv2s/ht8KPhr8bpriym1DxDY/FG4tPDen614r0/UfCniC51jRJtbmhN7qukW+maZbrq13FJ4dntJ4tUtZNP8A6MNR+F3w01j4fx/CfVvh74I1T4XQ6Ppfh6L4cah4V0O98CRaBof2T+xdEj8JXFjJoKaTpH9n2H9mactgLSw+xWn2WGL7PDs6Pw94d0DwjoWkeF/Cmh6R4a8NeH9OtNI0Hw9oGnWekaJouk2EKW9jpmk6Vp8NvY6dp9lbxpBaWdpBDb28KJFDGiKFDlgVUqKU3FpYaFGLt78KkJXVSD6W6NNO4qeYTpQapc0XLFzrzV1yVKU4qLozjqpJ2d001bbU+X/2If2sPC37Zf7PXg/4x6Atrp+uTxnQPiJ4Xt5jK3hHx/pUFv8A29o+HZ5vsFx59trWgzTMZrnQNU0ya42XTXEMX1xXnHw/+Dvwk+Ez6+/wt+F/w9+G7+KryHUfE7eA/Bvh7wifEV/bm5Nve62dA06w/tW7gN7eGK4vvPmjN1cFHHnSbvR67KSnGnCNRqU1FKUoqybXVLpp06d3ucNV03Um6UZRpuTcIyd3FPXlut7bJ7tWvqFFFFaGYUUUUAFFFFABRRRQB//Z"/>
          <p:cNvSpPr>
            <a:spLocks noChangeAspect="1" noChangeArrowheads="1"/>
          </p:cNvSpPr>
          <p:nvPr/>
        </p:nvSpPr>
        <p:spPr bwMode="auto">
          <a:xfrm>
            <a:off x="155575" y="-144463"/>
            <a:ext cx="327734" cy="3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228442" y="789554"/>
            <a:ext cx="2510158" cy="63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Acquisizione Immagini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950862" y="1815909"/>
            <a:ext cx="3065318" cy="93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Pre</a:t>
            </a:r>
            <a:r>
              <a:rPr lang="it-IT" b="1" dirty="0">
                <a:solidFill>
                  <a:schemeClr val="bg1"/>
                </a:solidFill>
              </a:rPr>
              <a:t>-processing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6009853" y="2227006"/>
            <a:ext cx="994425" cy="393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Gamma</a:t>
            </a:r>
          </a:p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Correction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7063272" y="2227006"/>
            <a:ext cx="584755" cy="393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DoG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707020" y="2227006"/>
            <a:ext cx="1250168" cy="393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Equalizzazione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501434" y="3095113"/>
            <a:ext cx="2091994" cy="739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Estrazione </a:t>
            </a:r>
            <a:r>
              <a:rPr lang="it-IT" b="1" dirty="0" err="1">
                <a:solidFill>
                  <a:schemeClr val="bg1"/>
                </a:solidFill>
              </a:rPr>
              <a:t>Feature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LBP/LTP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234824" y="4179649"/>
            <a:ext cx="2625214" cy="82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Classificazione e riconoscimento</a:t>
            </a:r>
          </a:p>
        </p:txBody>
      </p:sp>
      <p:cxnSp>
        <p:nvCxnSpPr>
          <p:cNvPr id="16" name="Connettore 2 15"/>
          <p:cNvCxnSpPr>
            <a:stCxn id="4" idx="2"/>
            <a:endCxn id="5" idx="0"/>
          </p:cNvCxnSpPr>
          <p:nvPr/>
        </p:nvCxnSpPr>
        <p:spPr>
          <a:xfrm>
            <a:off x="7483521" y="1427793"/>
            <a:ext cx="0" cy="38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7494526" y="2749973"/>
            <a:ext cx="0" cy="31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0" idx="2"/>
            <a:endCxn id="11" idx="0"/>
          </p:cNvCxnSpPr>
          <p:nvPr/>
        </p:nvCxnSpPr>
        <p:spPr>
          <a:xfrm>
            <a:off x="7547431" y="3834509"/>
            <a:ext cx="0" cy="34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819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2" name="Google Shape;102;p20">
            <a:extLst>
              <a:ext uri="{FF2B5EF4-FFF2-40B4-BE49-F238E27FC236}">
                <a16:creationId xmlns:a16="http://schemas.microsoft.com/office/drawing/2014/main" id="{EBB6679A-ABEB-4BFD-9154-BD2892615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891" y="1095521"/>
            <a:ext cx="6092467" cy="1136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dirty="0"/>
              <a:t>Il dataset è composto da 64 immagini 192x168px per 10 soggetti in differenti condizioni di luce. Si utilizzano 54 immagini per il training e 10 per la fase di test.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F0FAB9E-763C-483A-AD4B-3A7C271C19ED}"/>
              </a:ext>
            </a:extLst>
          </p:cNvPr>
          <p:cNvSpPr/>
          <p:nvPr/>
        </p:nvSpPr>
        <p:spPr>
          <a:xfrm>
            <a:off x="6581798" y="171291"/>
            <a:ext cx="2376917" cy="2245338"/>
          </a:xfrm>
          <a:prstGeom prst="roundRect">
            <a:avLst>
              <a:gd name="adj" fmla="val 5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Soggetti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301810A-DCA2-4CBD-AD99-ED10E6AAD7F3}"/>
              </a:ext>
            </a:extLst>
          </p:cNvPr>
          <p:cNvSpPr/>
          <p:nvPr/>
        </p:nvSpPr>
        <p:spPr>
          <a:xfrm>
            <a:off x="3506049" y="2571750"/>
            <a:ext cx="3711389" cy="2245338"/>
          </a:xfrm>
          <a:prstGeom prst="roundRect">
            <a:avLst>
              <a:gd name="adj" fmla="val 5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Per ogni soggetto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86" y="3007737"/>
            <a:ext cx="715177" cy="8164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9" y="3892933"/>
            <a:ext cx="750091" cy="85635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87" y="3892933"/>
            <a:ext cx="750091" cy="85635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31" y="3892933"/>
            <a:ext cx="750091" cy="85635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74" y="2995652"/>
            <a:ext cx="717797" cy="81948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47" y="1490751"/>
            <a:ext cx="637473" cy="72778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86" y="554879"/>
            <a:ext cx="655835" cy="74874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33" y="554879"/>
            <a:ext cx="637611" cy="727938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99" y="1490594"/>
            <a:ext cx="637610" cy="727939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01" y="3032589"/>
            <a:ext cx="680949" cy="7774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7FCF113-DE8C-4C7D-9CBA-8DBDA5B1403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0000" t="25578" r="14214" b="14921"/>
          <a:stretch/>
        </p:blipFill>
        <p:spPr>
          <a:xfrm>
            <a:off x="783428" y="2544497"/>
            <a:ext cx="2150022" cy="2092603"/>
          </a:xfrm>
          <a:prstGeom prst="rect">
            <a:avLst/>
          </a:prstGeom>
        </p:spPr>
      </p:pic>
      <p:sp>
        <p:nvSpPr>
          <p:cNvPr id="4" name="Freccia angolare in su 3">
            <a:extLst>
              <a:ext uri="{FF2B5EF4-FFF2-40B4-BE49-F238E27FC236}">
                <a16:creationId xmlns:a16="http://schemas.microsoft.com/office/drawing/2014/main" id="{60D18C61-32DC-43B2-9536-07C3739998FE}"/>
              </a:ext>
            </a:extLst>
          </p:cNvPr>
          <p:cNvSpPr/>
          <p:nvPr/>
        </p:nvSpPr>
        <p:spPr>
          <a:xfrm rot="5400000" flipV="1">
            <a:off x="7226093" y="2987583"/>
            <a:ext cx="1306266" cy="784845"/>
          </a:xfrm>
          <a:prstGeom prst="bentUpArrow">
            <a:avLst>
              <a:gd name="adj1" fmla="val 25000"/>
              <a:gd name="adj2" fmla="val 27466"/>
              <a:gd name="adj3" fmla="val 28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223D0F-33F7-4C49-BEEF-1915F6CA0963}"/>
              </a:ext>
            </a:extLst>
          </p:cNvPr>
          <p:cNvSpPr txBox="1"/>
          <p:nvPr/>
        </p:nvSpPr>
        <p:spPr>
          <a:xfrm>
            <a:off x="1037543" y="4698475"/>
            <a:ext cx="164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Cupola geodetica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Pre-processing: Gamma correction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Google Shape;86;p18">
                <a:extLst>
                  <a:ext uri="{FF2B5EF4-FFF2-40B4-BE49-F238E27FC236}">
                    <a16:creationId xmlns:a16="http://schemas.microsoft.com/office/drawing/2014/main" id="{80A0EFF5-0CBD-4257-9449-EDAFA969E01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31036" y="1031799"/>
                <a:ext cx="8520600" cy="13205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:r>
                  <a:rPr lang="it-IT" dirty="0"/>
                  <a:t>È una trasformazione non lineare che sostituisce il livello di grigio I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it-IT" dirty="0"/>
                  <a:t> (per γ &gt; 0), dove γ ∈ [0,1] è un parametro definito dall'utente. Ha l'effetto di migliorare il contrasto dell'immagine in regioni scure o ombreggiate, mentre comprime la dinamica locale in regioni luminose.</a:t>
                </a:r>
                <a:br>
                  <a:rPr lang="en" dirty="0"/>
                </a:br>
                <a:endParaRPr lang="en" dirty="0"/>
              </a:p>
            </p:txBody>
          </p:sp>
        </mc:Choice>
        <mc:Fallback>
          <p:sp>
            <p:nvSpPr>
              <p:cNvPr id="50" name="Google Shape;86;p18">
                <a:extLst>
                  <a:ext uri="{FF2B5EF4-FFF2-40B4-BE49-F238E27FC236}">
                    <a16:creationId xmlns:a16="http://schemas.microsoft.com/office/drawing/2014/main" id="{80A0EFF5-0CBD-4257-9449-EDAFA969E01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036" y="1031799"/>
                <a:ext cx="8520600" cy="1320561"/>
              </a:xfrm>
              <a:prstGeom prst="rect">
                <a:avLst/>
              </a:prstGeom>
              <a:blipFill>
                <a:blip r:embed="rId3"/>
                <a:stretch>
                  <a:fillRect b="-11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29" y="2735864"/>
            <a:ext cx="1600423" cy="1857634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47" y="2750153"/>
            <a:ext cx="1590897" cy="1829055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3994713" y="3133873"/>
            <a:ext cx="115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dk2"/>
                </a:solidFill>
              </a:rPr>
              <a:t>Con γ = 0,2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558029" y="4717826"/>
            <a:ext cx="160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Immagine originale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6040251" y="4717825"/>
            <a:ext cx="1481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-IT" sz="1200" dirty="0"/>
              <a:t>Gamma </a:t>
            </a:r>
            <a:r>
              <a:rPr lang="it-IT" sz="1200" dirty="0" err="1"/>
              <a:t>Correction</a:t>
            </a:r>
            <a:endParaRPr lang="it-IT" sz="1200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E8770DB-964A-41F8-82AE-9B2F828218A5}"/>
              </a:ext>
            </a:extLst>
          </p:cNvPr>
          <p:cNvSpPr/>
          <p:nvPr/>
        </p:nvSpPr>
        <p:spPr>
          <a:xfrm>
            <a:off x="3494315" y="3618626"/>
            <a:ext cx="21553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-processing: Differenza di Gaussiane (</a:t>
            </a:r>
            <a:r>
              <a:rPr lang="it-IT" dirty="0" err="1"/>
              <a:t>DoG</a:t>
            </a:r>
            <a:r>
              <a:rPr lang="it-IT" dirty="0"/>
              <a:t>)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545" y="1040242"/>
            <a:ext cx="8520600" cy="1817546"/>
          </a:xfrm>
        </p:spPr>
        <p:txBody>
          <a:bodyPr/>
          <a:lstStyle/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Il filtro </a:t>
            </a:r>
            <a:r>
              <a:rPr lang="it-IT" dirty="0" err="1"/>
              <a:t>DoG</a:t>
            </a:r>
            <a:r>
              <a:rPr lang="it-IT" dirty="0"/>
              <a:t> è un passa-banda ottenuto come differenza tra due filtri passa-basso Gaussiani. 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62" y="2485173"/>
            <a:ext cx="1472092" cy="1678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3612945" y="2776931"/>
                <a:ext cx="1600200" cy="5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:r>
                  <a:rPr lang="it-IT" sz="1200" b="1" dirty="0">
                    <a:solidFill>
                      <a:schemeClr val="dk2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it-IT" sz="12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1200" b="1" dirty="0">
                    <a:solidFill>
                      <a:schemeClr val="dk2"/>
                    </a:solidFill>
                  </a:rPr>
                  <a:t>=1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it-IT" sz="12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200" b="1" dirty="0">
                    <a:solidFill>
                      <a:schemeClr val="dk2"/>
                    </a:solidFill>
                  </a:rPr>
                  <a:t>=2</a:t>
                </a:r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45" y="2776931"/>
                <a:ext cx="1600200" cy="520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69" y="2430271"/>
            <a:ext cx="1507875" cy="1733604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453741" y="4256643"/>
            <a:ext cx="186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/>
              <a:t>Gamma </a:t>
            </a:r>
            <a:r>
              <a:rPr lang="it-IT" sz="1050" dirty="0" err="1"/>
              <a:t>Correction</a:t>
            </a:r>
            <a:endParaRPr lang="it-IT" sz="1050" dirty="0"/>
          </a:p>
        </p:txBody>
      </p:sp>
      <p:sp>
        <p:nvSpPr>
          <p:cNvPr id="14" name="Rettangolo 13"/>
          <p:cNvSpPr/>
          <p:nvPr/>
        </p:nvSpPr>
        <p:spPr>
          <a:xfrm>
            <a:off x="5536889" y="4256643"/>
            <a:ext cx="20906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-IT" sz="1050" dirty="0"/>
              <a:t>Gamma </a:t>
            </a:r>
            <a:r>
              <a:rPr lang="it-IT" sz="1050" dirty="0" err="1"/>
              <a:t>Correction</a:t>
            </a:r>
            <a:r>
              <a:rPr lang="it-IT" sz="1050" dirty="0"/>
              <a:t> + </a:t>
            </a:r>
            <a:r>
              <a:rPr lang="it-IT" sz="1050" dirty="0" err="1"/>
              <a:t>DoG</a:t>
            </a:r>
            <a:r>
              <a:rPr lang="it-IT" sz="1050" dirty="0"/>
              <a:t> </a:t>
            </a:r>
            <a:r>
              <a:rPr lang="it-IT" sz="1050" dirty="0" err="1"/>
              <a:t>Filter</a:t>
            </a:r>
            <a:endParaRPr lang="it-IT" sz="1050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7E1AC10-8C51-402C-A0F3-872D4E617BF9}"/>
              </a:ext>
            </a:extLst>
          </p:cNvPr>
          <p:cNvSpPr/>
          <p:nvPr/>
        </p:nvSpPr>
        <p:spPr>
          <a:xfrm>
            <a:off x="3443515" y="3078876"/>
            <a:ext cx="21553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00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-processing: Equalizzazione del contrasto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0367" y="800099"/>
                <a:ext cx="8520600" cy="2124076"/>
              </a:xfrm>
            </p:spPr>
            <p:txBody>
              <a:bodyPr/>
              <a:lstStyle/>
              <a:p>
                <a:pPr marL="114300" indent="0">
                  <a:buNone/>
                </a:pPr>
                <a:endParaRPr lang="it-IT" dirty="0"/>
              </a:p>
              <a:p>
                <a:pPr marL="114300" indent="0">
                  <a:buNone/>
                </a:pPr>
                <a:r>
                  <a:rPr lang="it-IT" dirty="0"/>
                  <a:t>Quest’ultima fase di pre-processing ridimensiona globalmente le intensità dei livelli di grigio offrendo una solida misura del contrasto complessivo. </a:t>
                </a:r>
                <a:br>
                  <a:rPr lang="it-IT" dirty="0"/>
                </a:br>
                <a:endParaRPr lang="it-IT" dirty="0"/>
              </a:p>
              <a:p>
                <a:pPr marL="114300" indent="0">
                  <a:buNone/>
                </a:pP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) ←  </m:t>
                    </m:r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it-IT" sz="1400" dirty="0"/>
                  <a:t>	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) ←  </m:t>
                    </m:r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it-IT" sz="140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)|)</m:t>
                            </m:r>
                          </m:e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it-IT" sz="14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it-IT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	  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sz="1400" dirty="0"/>
                  <a:t>←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tanh</a:t>
                </a:r>
                <a:r>
                  <a:rPr lang="it-IT" sz="1400" dirty="0"/>
                  <a:t> (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sz="1400" dirty="0"/>
                  <a:t>/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sz="1400" dirty="0"/>
                  <a:t>)</a:t>
                </a:r>
              </a:p>
              <a:p>
                <a:pPr marL="114300" indent="0">
                  <a:buNone/>
                </a:pPr>
                <a:endParaRPr lang="it-IT" dirty="0"/>
              </a:p>
              <a:p>
                <a:pPr marL="114300" indent="0">
                  <a:buNone/>
                </a:pPr>
                <a:r>
                  <a:rPr lang="it-IT" sz="1400" dirty="0"/>
                  <a:t>	</a:t>
                </a:r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0367" y="800099"/>
                <a:ext cx="8520600" cy="21240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5" y="2804550"/>
            <a:ext cx="1484462" cy="169280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28" y="2813230"/>
            <a:ext cx="1441058" cy="16841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31425" y="4573268"/>
            <a:ext cx="234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Gamma </a:t>
            </a:r>
            <a:r>
              <a:rPr lang="it-IT" sz="1200" dirty="0" err="1"/>
              <a:t>Correction</a:t>
            </a:r>
            <a:r>
              <a:rPr lang="it-IT" sz="1200" dirty="0"/>
              <a:t> + </a:t>
            </a:r>
            <a:r>
              <a:rPr lang="it-IT" sz="1200" dirty="0" err="1"/>
              <a:t>DoG</a:t>
            </a:r>
            <a:endParaRPr lang="it-IT" sz="1200" dirty="0"/>
          </a:p>
        </p:txBody>
      </p:sp>
      <p:sp>
        <p:nvSpPr>
          <p:cNvPr id="10" name="Rettangolo 9"/>
          <p:cNvSpPr/>
          <p:nvPr/>
        </p:nvSpPr>
        <p:spPr>
          <a:xfrm>
            <a:off x="5685199" y="4638184"/>
            <a:ext cx="2390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1200" dirty="0"/>
              <a:t>Immagine a </a:t>
            </a:r>
            <a:r>
              <a:rPr lang="it-IT" sz="1200" dirty="0" err="1"/>
              <a:t>pre</a:t>
            </a:r>
            <a:r>
              <a:rPr lang="it-IT" sz="1200" dirty="0"/>
              <a:t>-processing ultimato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82149F8-C68E-4348-AFBE-4C1A0510DE93}"/>
              </a:ext>
            </a:extLst>
          </p:cNvPr>
          <p:cNvSpPr/>
          <p:nvPr/>
        </p:nvSpPr>
        <p:spPr>
          <a:xfrm>
            <a:off x="3009521" y="3395733"/>
            <a:ext cx="28160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DFF415C-76CB-4A47-AA9A-4B590D68FCB6}"/>
                  </a:ext>
                </a:extLst>
              </p:cNvPr>
              <p:cNvSpPr txBox="1"/>
              <p:nvPr/>
            </p:nvSpPr>
            <p:spPr>
              <a:xfrm>
                <a:off x="3546764" y="3189288"/>
                <a:ext cx="1484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 20,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>
                    <a:effectLst/>
                  </a:rPr>
                  <a:t> </a:t>
                </a:r>
                <a:r>
                  <a:rPr lang="it-IT" dirty="0"/>
                  <a:t>= 0.1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DFF415C-76CB-4A47-AA9A-4B590D68F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4" y="3189288"/>
                <a:ext cx="1484462" cy="30777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98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Estrazione delle feature LBP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18394" y="1113571"/>
            <a:ext cx="8520600" cy="1757873"/>
          </a:xfrm>
        </p:spPr>
        <p:txBody>
          <a:bodyPr/>
          <a:lstStyle/>
          <a:p>
            <a:pPr marL="114300" indent="0">
              <a:buNone/>
            </a:pPr>
            <a:r>
              <a:rPr lang="it-IT" dirty="0"/>
              <a:t>Per l’estrazione delle feature vengono usati i descrittori locali, i quali catturano i pattern locali tramite istogrammi. </a:t>
            </a:r>
          </a:p>
          <a:p>
            <a:pPr marL="114300" indent="0">
              <a:buNone/>
            </a:pPr>
            <a:r>
              <a:rPr lang="it-IT" dirty="0"/>
              <a:t>Un vettore di feature deve essere: </a:t>
            </a:r>
            <a:r>
              <a:rPr lang="it-IT" u="sng" dirty="0"/>
              <a:t>robusto</a:t>
            </a:r>
            <a:r>
              <a:rPr lang="it-IT" dirty="0"/>
              <a:t>, </a:t>
            </a:r>
            <a:r>
              <a:rPr lang="it-IT" u="sng" dirty="0"/>
              <a:t>discriminativo</a:t>
            </a:r>
            <a:r>
              <a:rPr lang="it-IT" dirty="0"/>
              <a:t> e </a:t>
            </a:r>
            <a:r>
              <a:rPr lang="it-IT" u="sng" dirty="0"/>
              <a:t>compatto</a:t>
            </a:r>
            <a:r>
              <a:rPr lang="it-IT" dirty="0"/>
              <a:t>. </a:t>
            </a:r>
          </a:p>
          <a:p>
            <a:pPr marL="114300" indent="0">
              <a:buNone/>
            </a:pPr>
            <a:r>
              <a:rPr lang="it-IT" dirty="0"/>
              <a:t>Un semplice algoritmo che rispecchia queste caratteristiche è </a:t>
            </a:r>
            <a:r>
              <a:rPr lang="it-IT" b="1" dirty="0"/>
              <a:t>LBP</a:t>
            </a:r>
            <a:r>
              <a:rPr lang="it-IT" dirty="0"/>
              <a:t> (local </a:t>
            </a:r>
            <a:r>
              <a:rPr lang="it-IT" dirty="0" err="1"/>
              <a:t>binary</a:t>
            </a:r>
            <a:r>
              <a:rPr lang="it-IT" dirty="0"/>
              <a:t> pattern), che codificano il segno della differenza tra un pixel e quelli vicini.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CCCD28-8D76-4A7B-B5B1-AEDB46269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1" t="40555" r="17046" b="36667"/>
          <a:stretch/>
        </p:blipFill>
        <p:spPr>
          <a:xfrm>
            <a:off x="881062" y="3150992"/>
            <a:ext cx="7058025" cy="15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01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4ABF4269B9B4DBD863524808C1B1E" ma:contentTypeVersion="5" ma:contentTypeDescription="Create a new document." ma:contentTypeScope="" ma:versionID="a167c8f0ee48d7faefa5cfe304db1743">
  <xsd:schema xmlns:xsd="http://www.w3.org/2001/XMLSchema" xmlns:xs="http://www.w3.org/2001/XMLSchema" xmlns:p="http://schemas.microsoft.com/office/2006/metadata/properties" xmlns:ns2="22f1f826-7d51-42e9-b54d-6b44c14cb695" targetNamespace="http://schemas.microsoft.com/office/2006/metadata/properties" ma:root="true" ma:fieldsID="cf4454d9fdfa29ab8a142c21815ad3dc" ns2:_="">
    <xsd:import namespace="22f1f826-7d51-42e9-b54d-6b44c14cb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1f826-7d51-42e9-b54d-6b44c14cb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50A878-BF04-4463-87C6-427F81F2F9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EE3EAE-2FB3-45AC-88E6-DADC3ECE1446}">
  <ds:schemaRefs>
    <ds:schemaRef ds:uri="22f1f826-7d51-42e9-b54d-6b44c14cb6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85AE81-DE25-4B60-AFD0-F7D1CA4C1EF7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2f1f826-7d51-42e9-b54d-6b44c14cb69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970</Words>
  <Application>Microsoft Office PowerPoint</Application>
  <PresentationFormat>Presentazione su schermo (16:9)</PresentationFormat>
  <Paragraphs>193</Paragraphs>
  <Slides>16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Wingdings 2</vt:lpstr>
      <vt:lpstr>Cambria Math</vt:lpstr>
      <vt:lpstr>Simple Light</vt:lpstr>
      <vt:lpstr>Riconoscimento volti</vt:lpstr>
      <vt:lpstr>Obiettivo del progetto</vt:lpstr>
      <vt:lpstr>Scenario </vt:lpstr>
      <vt:lpstr>Il metodo implementato </vt:lpstr>
      <vt:lpstr>Dataset</vt:lpstr>
      <vt:lpstr>Pre-processing: Gamma correction</vt:lpstr>
      <vt:lpstr>Pre-processing: Differenza di Gaussiane (DoG)</vt:lpstr>
      <vt:lpstr>Pre-processing: Equalizzazione del contrasto</vt:lpstr>
      <vt:lpstr>Estrazione delle feature LBP</vt:lpstr>
      <vt:lpstr>Estrazione delle feature LTP</vt:lpstr>
      <vt:lpstr>Estrazione delle feature localizzata</vt:lpstr>
      <vt:lpstr>Training del classificatore</vt:lpstr>
      <vt:lpstr>Fase di test </vt:lpstr>
      <vt:lpstr>Analisi delle prestazioni</vt:lpstr>
      <vt:lpstr>Risultati su tutto il dataset 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 Progetto</dc:title>
  <dc:creator>Antonino</dc:creator>
  <cp:lastModifiedBy>MARCO RUSSO</cp:lastModifiedBy>
  <cp:revision>87</cp:revision>
  <dcterms:modified xsi:type="dcterms:W3CDTF">2020-06-10T11:07:43Z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0x01010074A4ABF4269B9B4DBD863524808C1B1E</vt:lpwstr>
  </property>
</Properties>
</file>