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22"/>
  </p:notesMasterIdLst>
  <p:sldIdLst>
    <p:sldId id="27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embeddedFontLst>
    <p:embeddedFont>
      <p:font typeface="Inter" panose="020B0604020202020204" charset="0"/>
      <p:regular r:id="rId23"/>
      <p:bold r:id="rId24"/>
    </p:embeddedFont>
    <p:embeddedFont>
      <p:font typeface="Inter Medium" panose="020B0604020202020204" charset="0"/>
      <p:regular r:id="rId25"/>
      <p:bold r:id="rId26"/>
    </p:embeddedFont>
    <p:embeddedFont>
      <p:font typeface="Outfit" panose="020B0604020202020204" charset="0"/>
      <p:regular r:id="rId27"/>
      <p:bold r:id="rId28"/>
    </p:embeddedFont>
    <p:embeddedFont>
      <p:font typeface="Outfit Medium" panose="020B0604020202020204" charset="0"/>
      <p:regular r:id="rId29"/>
      <p:bold r:id="rId30"/>
    </p:embeddedFont>
    <p:embeddedFont>
      <p:font typeface="Outfit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7">
          <p15:clr>
            <a:srgbClr val="A4A3A4"/>
          </p15:clr>
        </p15:guide>
        <p15:guide id="2" pos="2880">
          <p15:clr>
            <a:srgbClr val="A4A3A4"/>
          </p15:clr>
        </p15:guide>
        <p15:guide id="3" pos="268">
          <p15:clr>
            <a:srgbClr val="9AA0A6"/>
          </p15:clr>
        </p15:guide>
        <p15:guide id="4" pos="5492">
          <p15:clr>
            <a:srgbClr val="9AA0A6"/>
          </p15:clr>
        </p15:guide>
        <p15:guide id="5" orient="horz" pos="720">
          <p15:clr>
            <a:srgbClr val="9AA0A6"/>
          </p15:clr>
        </p15:guide>
        <p15:guide id="6" orient="horz" pos="2992">
          <p15:clr>
            <a:srgbClr val="9AA0A6"/>
          </p15:clr>
        </p15:guide>
        <p15:guide id="7" pos="4186">
          <p15:clr>
            <a:srgbClr val="9AA0A6"/>
          </p15:clr>
        </p15:guide>
        <p15:guide id="8" pos="1574">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YZUyyeueCgcfX+uEcF8y0kT9w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757"/>
        <p:guide pos="2880"/>
        <p:guide pos="268"/>
        <p:guide pos="5492"/>
        <p:guide orient="horz" pos="720"/>
        <p:guide orient="horz" pos="2992"/>
        <p:guide pos="4186"/>
        <p:guide pos="15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21" Type="http://schemas.openxmlformats.org/officeDocument/2006/relationships/slide" Target="slides/slide18.xml"/><Relationship Id="rId34"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a2dfd2a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a2dfd2a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f41c87c6d_1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0f41c87c6d_1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0f41c87c6d_1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20f41c87c6d_1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0f41c87c6d_1_4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20f41c87c6d_1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f41c87c6d_1_4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g20f41c87c6d_1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0f41c87c6d_1_4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g20f41c87c6d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0f6e4b54c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g20f6e4b54c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0f6e4b54c4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g20f6e4b54c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0f41c87c6d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g20f41c87c6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f41c87c6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20f41c87c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f41c87c6d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g20f41c87c6d_1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f41c87c6d_1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20f41c87c6d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f41c87c6d_1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20f41c87c6d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f41c87c6d_1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0f41c87c6d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picod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1"/>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2" name="Google Shape;12;p21"/>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3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della sezione e descrizione 1">
  <p:cSld name="SECTION_TITLE_AND_DESCRIPTION_1">
    <p:spTree>
      <p:nvGrpSpPr>
        <p:cNvPr id="1" name="Shape 56"/>
        <p:cNvGrpSpPr/>
        <p:nvPr/>
      </p:nvGrpSpPr>
      <p:grpSpPr>
        <a:xfrm>
          <a:off x="0" y="0"/>
          <a:ext cx="0" cy="0"/>
          <a:chOff x="0" y="0"/>
          <a:chExt cx="0" cy="0"/>
        </a:xfrm>
      </p:grpSpPr>
      <p:sp>
        <p:nvSpPr>
          <p:cNvPr id="57" name="Google Shape;57;p33"/>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33"/>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3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60" name="Google Shape;60;p33"/>
          <p:cNvSpPr>
            <a:spLocks noGrp="1"/>
          </p:cNvSpPr>
          <p:nvPr>
            <p:ph type="pic" idx="3"/>
          </p:nvPr>
        </p:nvSpPr>
        <p:spPr>
          <a:xfrm>
            <a:off x="4836000" y="-36875"/>
            <a:ext cx="4308000" cy="5192100"/>
          </a:xfrm>
          <a:prstGeom prst="rect">
            <a:avLst/>
          </a:prstGeom>
          <a:noFill/>
          <a:ln>
            <a:noFill/>
          </a:ln>
        </p:spPr>
      </p:sp>
      <p:sp>
        <p:nvSpPr>
          <p:cNvPr id="61" name="Google Shape;61;p33"/>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33"/>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0" name="Google Shape;70;p2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71"/>
        <p:cNvGrpSpPr/>
        <p:nvPr/>
      </p:nvGrpSpPr>
      <p:grpSpPr>
        <a:xfrm>
          <a:off x="0" y="0"/>
          <a:ext cx="0" cy="0"/>
          <a:chOff x="0" y="0"/>
          <a:chExt cx="0" cy="0"/>
        </a:xfrm>
      </p:grpSpPr>
      <p:sp>
        <p:nvSpPr>
          <p:cNvPr id="72" name="Google Shape;72;p34"/>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73" name="Google Shape;73;p34"/>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4" name="Google Shape;74;p34"/>
          <p:cNvSpPr>
            <a:spLocks noGrp="1"/>
          </p:cNvSpPr>
          <p:nvPr>
            <p:ph type="pic" idx="2"/>
          </p:nvPr>
        </p:nvSpPr>
        <p:spPr>
          <a:xfrm>
            <a:off x="4277025" y="-36875"/>
            <a:ext cx="5982300" cy="5281800"/>
          </a:xfrm>
          <a:prstGeom prst="rect">
            <a:avLst/>
          </a:prstGeom>
          <a:noFill/>
          <a:ln>
            <a:noFill/>
          </a:ln>
        </p:spPr>
      </p:sp>
      <p:sp>
        <p:nvSpPr>
          <p:cNvPr id="75" name="Google Shape;75;p34"/>
          <p:cNvSpPr/>
          <p:nvPr/>
        </p:nvSpPr>
        <p:spPr>
          <a:xfrm rot="10800000" flipH="1">
            <a:off x="41756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35"/>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35"/>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0" name="Google Shape;80;p3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83" name="Google Shape;83;p36"/>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4" name="Google Shape;84;p36"/>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85" name="Google Shape;85;p36"/>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86" name="Google Shape;86;p36"/>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87" name="Google Shape;87;p36"/>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1</a:t>
            </a:r>
            <a:endParaRPr sz="1400" b="1" i="0" u="none" strike="noStrike" cap="none">
              <a:solidFill>
                <a:schemeClr val="dk1"/>
              </a:solidFill>
              <a:latin typeface="Outfit"/>
              <a:ea typeface="Outfit"/>
              <a:cs typeface="Outfit"/>
              <a:sym typeface="Outfit"/>
            </a:endParaRPr>
          </a:p>
        </p:txBody>
      </p:sp>
      <p:sp>
        <p:nvSpPr>
          <p:cNvPr id="88" name="Google Shape;88;p36"/>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2</a:t>
            </a:r>
            <a:endParaRPr sz="1400" b="1" i="0" u="none" strike="noStrike" cap="none">
              <a:solidFill>
                <a:schemeClr val="dk1"/>
              </a:solidFill>
              <a:latin typeface="Outfit"/>
              <a:ea typeface="Outfit"/>
              <a:cs typeface="Outfit"/>
              <a:sym typeface="Outfit"/>
            </a:endParaRPr>
          </a:p>
        </p:txBody>
      </p:sp>
      <p:sp>
        <p:nvSpPr>
          <p:cNvPr id="89" name="Google Shape;89;p36"/>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chemeClr val="dk1"/>
                </a:solidFill>
                <a:latin typeface="Outfit"/>
                <a:ea typeface="Outfit"/>
                <a:cs typeface="Outfit"/>
                <a:sym typeface="Outfit"/>
              </a:rPr>
              <a:t>FOCUS 3</a:t>
            </a:r>
            <a:endParaRPr sz="1400" b="1" i="0" u="none" strike="noStrike" cap="none">
              <a:solidFill>
                <a:schemeClr val="dk1"/>
              </a:solidFill>
              <a:latin typeface="Outfit"/>
              <a:ea typeface="Outfit"/>
              <a:cs typeface="Outfit"/>
              <a:sym typeface="Outfit"/>
            </a:endParaRPr>
          </a:p>
        </p:txBody>
      </p:sp>
      <p:sp>
        <p:nvSpPr>
          <p:cNvPr id="90" name="Google Shape;90;p36"/>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
        <p:nvSpPr>
          <p:cNvPr id="91" name="Google Shape;91;p36"/>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
        <p:nvSpPr>
          <p:cNvPr id="92" name="Google Shape;92;p36"/>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dk1"/>
                </a:solidFill>
                <a:latin typeface="Inter Medium"/>
                <a:ea typeface="Inter Medium"/>
                <a:cs typeface="Inter Medium"/>
                <a:sym typeface="Inter Medium"/>
              </a:rPr>
              <a:t>Lorem ipsum</a:t>
            </a:r>
            <a:endParaRPr sz="1200" b="0" i="0" u="none" strike="noStrike" cap="none">
              <a:solidFill>
                <a:schemeClr val="dk1"/>
              </a:solidFill>
              <a:latin typeface="Inter Medium"/>
              <a:ea typeface="Inter Medium"/>
              <a:cs typeface="Inter Medium"/>
              <a:sym typeface="Inter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
        <p:cNvGrpSpPr/>
        <p:nvPr/>
      </p:nvGrpSpPr>
      <p:grpSpPr>
        <a:xfrm>
          <a:off x="0" y="0"/>
          <a:ext cx="0" cy="0"/>
          <a:chOff x="0" y="0"/>
          <a:chExt cx="0" cy="0"/>
        </a:xfrm>
      </p:grpSpPr>
      <p:sp>
        <p:nvSpPr>
          <p:cNvPr id="94" name="Google Shape;94;p37"/>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5" name="Google Shape;95;p37"/>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Clr>
                <a:schemeClr val="dk1"/>
              </a:buClr>
              <a:buSzPts val="1200"/>
              <a:buChar char="■"/>
              <a:defRPr sz="1200">
                <a:solidFill>
                  <a:schemeClr val="dk1"/>
                </a:solidFill>
              </a:defRPr>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6" name="Google Shape;96;p3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9"/>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3" name="Google Shape;103;p39"/>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 name="Google Shape;104;p39"/>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105" name="Google Shape;105;p3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06" name="Google Shape;106;p39"/>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olo della sezione e descrizione 1">
  <p:cSld name="SECTION_TITLE_AND_DESCRIPTION_1">
    <p:spTree>
      <p:nvGrpSpPr>
        <p:cNvPr id="1" name="Shape 107"/>
        <p:cNvGrpSpPr/>
        <p:nvPr/>
      </p:nvGrpSpPr>
      <p:grpSpPr>
        <a:xfrm>
          <a:off x="0" y="0"/>
          <a:ext cx="0" cy="0"/>
          <a:chOff x="0" y="0"/>
          <a:chExt cx="0" cy="0"/>
        </a:xfrm>
      </p:grpSpPr>
      <p:sp>
        <p:nvSpPr>
          <p:cNvPr id="108" name="Google Shape;108;p40"/>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9" name="Google Shape;109;p40"/>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0" name="Google Shape;110;p4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11" name="Google Shape;111;p40"/>
          <p:cNvSpPr>
            <a:spLocks noGrp="1"/>
          </p:cNvSpPr>
          <p:nvPr>
            <p:ph type="pic" idx="3"/>
          </p:nvPr>
        </p:nvSpPr>
        <p:spPr>
          <a:xfrm>
            <a:off x="4836000" y="-36875"/>
            <a:ext cx="4308000" cy="5192100"/>
          </a:xfrm>
          <a:prstGeom prst="rect">
            <a:avLst/>
          </a:prstGeom>
          <a:noFill/>
          <a:ln>
            <a:noFill/>
          </a:ln>
        </p:spPr>
      </p:sp>
      <p:sp>
        <p:nvSpPr>
          <p:cNvPr id="112" name="Google Shape;112;p40"/>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3" name="Google Shape;113;p40"/>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4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6" name="Google Shape;116;p4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7"/>
        <p:cNvGrpSpPr/>
        <p:nvPr/>
      </p:nvGrpSpPr>
      <p:grpSpPr>
        <a:xfrm>
          <a:off x="0" y="0"/>
          <a:ext cx="0" cy="0"/>
          <a:chOff x="0" y="0"/>
          <a:chExt cx="0" cy="0"/>
        </a:xfrm>
      </p:grpSpPr>
      <p:sp>
        <p:nvSpPr>
          <p:cNvPr id="118" name="Google Shape;118;p4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4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4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122" name="Google Shape;122;p43"/>
          <p:cNvSpPr txBox="1">
            <a:spLocks noGrp="1"/>
          </p:cNvSpPr>
          <p:nvPr>
            <p:ph type="body" idx="1"/>
          </p:nvPr>
        </p:nvSpPr>
        <p:spPr>
          <a:xfrm>
            <a:off x="3310400" y="242935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ver" type="title">
  <p:cSld name="Cover">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1" name="Google Shape;11;p38"/>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38"/>
          <p:cNvPicPr preferRelativeResize="0"/>
          <p:nvPr/>
        </p:nvPicPr>
        <p:blipFill rotWithShape="1">
          <a:blip r:embed="rId3">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3337559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16" name="Google Shape;16;p39"/>
          <p:cNvPicPr preferRelativeResize="0"/>
          <p:nvPr/>
        </p:nvPicPr>
        <p:blipFill rotWithShape="1">
          <a:blip r:embed="rId2">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306849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sto-chiaro">
  <p:cSld name="Testo-chiaro">
    <p:bg>
      <p:bgPr>
        <a:solidFill>
          <a:schemeClr val="lt1"/>
        </a:solidFill>
        <a:effectLst/>
      </p:bgPr>
    </p:bg>
    <p:spTree>
      <p:nvGrpSpPr>
        <p:cNvPr id="1" name="Shape 17"/>
        <p:cNvGrpSpPr/>
        <p:nvPr/>
      </p:nvGrpSpPr>
      <p:grpSpPr>
        <a:xfrm>
          <a:off x="0" y="0"/>
          <a:ext cx="0" cy="0"/>
          <a:chOff x="0" y="0"/>
          <a:chExt cx="0" cy="0"/>
        </a:xfrm>
      </p:grpSpPr>
      <p:pic>
        <p:nvPicPr>
          <p:cNvPr id="18" name="Google Shape;18;p40"/>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19" name="Google Shape;19;p40"/>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 name="Google Shape;20;p40"/>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Clr>
                <a:schemeClr val="dk1"/>
              </a:buClr>
              <a:buSzPts val="1200"/>
              <a:buChar char="●"/>
              <a:defRPr sz="1200">
                <a:solidFill>
                  <a:schemeClr val="dk1"/>
                </a:solidFill>
              </a:defRPr>
            </a:lvl4pPr>
            <a:lvl5pPr marL="2286000" lvl="4" indent="-304800" algn="l">
              <a:lnSpc>
                <a:spcPct val="115000"/>
              </a:lnSpc>
              <a:spcBef>
                <a:spcPts val="0"/>
              </a:spcBef>
              <a:spcAft>
                <a:spcPts val="0"/>
              </a:spcAft>
              <a:buClr>
                <a:schemeClr val="dk1"/>
              </a:buClr>
              <a:buSzPts val="1200"/>
              <a:buChar char="○"/>
              <a:defRPr sz="1200">
                <a:solidFill>
                  <a:schemeClr val="dk1"/>
                </a:solidFill>
              </a:defRPr>
            </a:lvl5pPr>
            <a:lvl6pPr marL="2743200" lvl="5" indent="-304800" algn="l">
              <a:lnSpc>
                <a:spcPct val="115000"/>
              </a:lnSpc>
              <a:spcBef>
                <a:spcPts val="0"/>
              </a:spcBef>
              <a:spcAft>
                <a:spcPts val="0"/>
              </a:spcAft>
              <a:buClr>
                <a:schemeClr val="dk1"/>
              </a:buClr>
              <a:buSzPts val="1200"/>
              <a:buChar char="■"/>
              <a:defRPr sz="1200">
                <a:solidFill>
                  <a:schemeClr val="dk1"/>
                </a:solidFill>
              </a:defRPr>
            </a:lvl6pPr>
            <a:lvl7pPr marL="3200400" lvl="6" indent="-304800" algn="l">
              <a:lnSpc>
                <a:spcPct val="115000"/>
              </a:lnSpc>
              <a:spcBef>
                <a:spcPts val="0"/>
              </a:spcBef>
              <a:spcAft>
                <a:spcPts val="0"/>
              </a:spcAft>
              <a:buClr>
                <a:schemeClr val="dk1"/>
              </a:buClr>
              <a:buSzPts val="1200"/>
              <a:buChar char="●"/>
              <a:defRPr sz="1200">
                <a:solidFill>
                  <a:schemeClr val="dk1"/>
                </a:solidFill>
              </a:defRPr>
            </a:lvl7pPr>
            <a:lvl8pPr marL="3657600" lvl="7" indent="-304800" algn="l">
              <a:lnSpc>
                <a:spcPct val="115000"/>
              </a:lnSpc>
              <a:spcBef>
                <a:spcPts val="0"/>
              </a:spcBef>
              <a:spcAft>
                <a:spcPts val="0"/>
              </a:spcAft>
              <a:buClr>
                <a:schemeClr val="dk1"/>
              </a:buClr>
              <a:buSzPts val="1200"/>
              <a:buChar char="○"/>
              <a:defRPr sz="1200">
                <a:solidFill>
                  <a:schemeClr val="dk1"/>
                </a:solidFill>
              </a:defRPr>
            </a:lvl8pPr>
            <a:lvl9pPr marL="4114800" lvl="8" indent="-304800" algn="l">
              <a:lnSpc>
                <a:spcPct val="115000"/>
              </a:lnSpc>
              <a:spcBef>
                <a:spcPts val="0"/>
              </a:spcBef>
              <a:spcAft>
                <a:spcPts val="0"/>
              </a:spcAft>
              <a:buClr>
                <a:schemeClr val="dk1"/>
              </a:buClr>
              <a:buSzPts val="1200"/>
              <a:buChar char="■"/>
              <a:defRPr sz="1200">
                <a:solidFill>
                  <a:schemeClr val="dk1"/>
                </a:solidFill>
              </a:defRPr>
            </a:lvl9pPr>
          </a:lstStyle>
          <a:p>
            <a:endParaRPr/>
          </a:p>
        </p:txBody>
      </p:sp>
      <p:sp>
        <p:nvSpPr>
          <p:cNvPr id="21" name="Google Shape;21;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596402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uoto1-scuro">
  <p:cSld name="Vuoto1-scuro">
    <p:spTree>
      <p:nvGrpSpPr>
        <p:cNvPr id="1" name="Shape 22"/>
        <p:cNvGrpSpPr/>
        <p:nvPr/>
      </p:nvGrpSpPr>
      <p:grpSpPr>
        <a:xfrm>
          <a:off x="0" y="0"/>
          <a:ext cx="0" cy="0"/>
          <a:chOff x="0" y="0"/>
          <a:chExt cx="0" cy="0"/>
        </a:xfrm>
      </p:grpSpPr>
      <p:pic>
        <p:nvPicPr>
          <p:cNvPr id="23" name="Google Shape;23;p41"/>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24" name="Google Shape;2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3915980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uoto2-scuro">
  <p:cSld name="Vuoto2-scuro">
    <p:bg>
      <p:bgPr>
        <a:solidFill>
          <a:srgbClr val="101023"/>
        </a:solidFill>
        <a:effectLst/>
      </p:bgPr>
    </p:bg>
    <p:spTree>
      <p:nvGrpSpPr>
        <p:cNvPr id="1" name="Shape 25"/>
        <p:cNvGrpSpPr/>
        <p:nvPr/>
      </p:nvGrpSpPr>
      <p:grpSpPr>
        <a:xfrm>
          <a:off x="0" y="0"/>
          <a:ext cx="0" cy="0"/>
          <a:chOff x="0" y="0"/>
          <a:chExt cx="0" cy="0"/>
        </a:xfrm>
      </p:grpSpPr>
      <p:pic>
        <p:nvPicPr>
          <p:cNvPr id="26" name="Google Shape;26;p42"/>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27" name="Google Shape;27;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6454571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uoto1-chiaro">
  <p:cSld name="Vuoto1-chiaro">
    <p:bg>
      <p:bgPr>
        <a:solidFill>
          <a:schemeClr val="lt1"/>
        </a:solidFill>
        <a:effectLst/>
      </p:bgPr>
    </p:bg>
    <p:spTree>
      <p:nvGrpSpPr>
        <p:cNvPr id="1" name="Shape 28"/>
        <p:cNvGrpSpPr/>
        <p:nvPr/>
      </p:nvGrpSpPr>
      <p:grpSpPr>
        <a:xfrm>
          <a:off x="0" y="0"/>
          <a:ext cx="0" cy="0"/>
          <a:chOff x="0" y="0"/>
          <a:chExt cx="0" cy="0"/>
        </a:xfrm>
      </p:grpSpPr>
      <p:pic>
        <p:nvPicPr>
          <p:cNvPr id="29" name="Google Shape;29;p43"/>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30" name="Google Shape;3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4258401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sto scuro" type="twoColTx">
  <p:cSld name="Testo scuro">
    <p:bg>
      <p:bgPr>
        <a:solidFill>
          <a:srgbClr val="101023"/>
        </a:solidFill>
        <a:effectLst/>
      </p:bgPr>
    </p:bg>
    <p:spTree>
      <p:nvGrpSpPr>
        <p:cNvPr id="1" name="Shape 31"/>
        <p:cNvGrpSpPr/>
        <p:nvPr/>
      </p:nvGrpSpPr>
      <p:grpSpPr>
        <a:xfrm>
          <a:off x="0" y="0"/>
          <a:ext cx="0" cy="0"/>
          <a:chOff x="0" y="0"/>
          <a:chExt cx="0" cy="0"/>
        </a:xfrm>
      </p:grpSpPr>
      <p:sp>
        <p:nvSpPr>
          <p:cNvPr id="32" name="Google Shape;32;p44"/>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44"/>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44"/>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4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36" name="Google Shape;36;p44"/>
          <p:cNvPicPr preferRelativeResize="0"/>
          <p:nvPr/>
        </p:nvPicPr>
        <p:blipFill rotWithShape="1">
          <a:blip r:embed="rId2">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180382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5"/>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9" name="Google Shape;19;p25"/>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2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cone" type="titleOnly">
  <p:cSld name="icone">
    <p:spTree>
      <p:nvGrpSpPr>
        <p:cNvPr id="1" name="Shape 37"/>
        <p:cNvGrpSpPr/>
        <p:nvPr/>
      </p:nvGrpSpPr>
      <p:grpSpPr>
        <a:xfrm>
          <a:off x="0" y="0"/>
          <a:ext cx="0" cy="0"/>
          <a:chOff x="0" y="0"/>
          <a:chExt cx="0" cy="0"/>
        </a:xfrm>
      </p:grpSpPr>
      <p:sp>
        <p:nvSpPr>
          <p:cNvPr id="38" name="Google Shape;38;p4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39" name="Google Shape;39;p45"/>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0" name="Google Shape;40;p45"/>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41" name="Google Shape;41;p45"/>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42" name="Google Shape;42;p45"/>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43" name="Google Shape;43;p45"/>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1</a:t>
            </a:r>
            <a:endParaRPr sz="1400" b="1" i="0" u="none" strike="noStrike" cap="none">
              <a:solidFill>
                <a:srgbClr val="00FFFF"/>
              </a:solidFill>
              <a:latin typeface="Outfit"/>
              <a:ea typeface="Outfit"/>
              <a:cs typeface="Outfit"/>
              <a:sym typeface="Outfit"/>
            </a:endParaRPr>
          </a:p>
        </p:txBody>
      </p:sp>
      <p:sp>
        <p:nvSpPr>
          <p:cNvPr id="44" name="Google Shape;44;p45"/>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2</a:t>
            </a:r>
            <a:endParaRPr sz="1400" b="1" i="0" u="none" strike="noStrike" cap="none">
              <a:solidFill>
                <a:srgbClr val="00FFFF"/>
              </a:solidFill>
              <a:latin typeface="Outfit"/>
              <a:ea typeface="Outfit"/>
              <a:cs typeface="Outfit"/>
              <a:sym typeface="Outfit"/>
            </a:endParaRPr>
          </a:p>
        </p:txBody>
      </p:sp>
      <p:sp>
        <p:nvSpPr>
          <p:cNvPr id="45" name="Google Shape;45;p45"/>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3</a:t>
            </a:r>
            <a:endParaRPr sz="1400" b="1" i="0" u="none" strike="noStrike" cap="none">
              <a:solidFill>
                <a:srgbClr val="00FFFF"/>
              </a:solidFill>
              <a:latin typeface="Outfit"/>
              <a:ea typeface="Outfit"/>
              <a:cs typeface="Outfit"/>
              <a:sym typeface="Outfit"/>
            </a:endParaRPr>
          </a:p>
        </p:txBody>
      </p:sp>
      <p:sp>
        <p:nvSpPr>
          <p:cNvPr id="46" name="Google Shape;46;p45"/>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47" name="Google Shape;47;p45"/>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48" name="Google Shape;48;p45"/>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pic>
        <p:nvPicPr>
          <p:cNvPr id="49" name="Google Shape;49;p45"/>
          <p:cNvPicPr preferRelativeResize="0"/>
          <p:nvPr/>
        </p:nvPicPr>
        <p:blipFill rotWithShape="1">
          <a:blip r:embed="rId5">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17659529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0"/>
        <p:cNvGrpSpPr/>
        <p:nvPr/>
      </p:nvGrpSpPr>
      <p:grpSpPr>
        <a:xfrm>
          <a:off x="0" y="0"/>
          <a:ext cx="0" cy="0"/>
          <a:chOff x="0" y="0"/>
          <a:chExt cx="0" cy="0"/>
        </a:xfrm>
      </p:grpSpPr>
      <p:sp>
        <p:nvSpPr>
          <p:cNvPr id="51" name="Google Shape;51;p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00FFFF"/>
              </a:buClr>
              <a:buSzPts val="4800"/>
              <a:buNone/>
              <a:defRPr sz="4800">
                <a:solidFill>
                  <a:srgbClr val="00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2" name="Google Shape;52;p4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53" name="Google Shape;53;p46"/>
          <p:cNvPicPr preferRelativeResize="0"/>
          <p:nvPr/>
        </p:nvPicPr>
        <p:blipFill rotWithShape="1">
          <a:blip r:embed="rId2">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2900603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to1">
  <p:cSld name="foto1">
    <p:bg>
      <p:bgPr>
        <a:solidFill>
          <a:srgbClr val="101023"/>
        </a:solidFill>
        <a:effectLst/>
      </p:bgPr>
    </p:bg>
    <p:spTree>
      <p:nvGrpSpPr>
        <p:cNvPr id="1" name="Shape 54"/>
        <p:cNvGrpSpPr/>
        <p:nvPr/>
      </p:nvGrpSpPr>
      <p:grpSpPr>
        <a:xfrm>
          <a:off x="0" y="0"/>
          <a:ext cx="0" cy="0"/>
          <a:chOff x="0" y="0"/>
          <a:chExt cx="0" cy="0"/>
        </a:xfrm>
      </p:grpSpPr>
      <p:sp>
        <p:nvSpPr>
          <p:cNvPr id="55" name="Google Shape;55;p4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7"/>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7" name="Google Shape;57;p47"/>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47"/>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4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60" name="Google Shape;60;p47"/>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61" name="Google Shape;61;p47"/>
          <p:cNvPicPr preferRelativeResize="0"/>
          <p:nvPr/>
        </p:nvPicPr>
        <p:blipFill rotWithShape="1">
          <a:blip r:embed="rId2">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1328686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to2">
  <p:cSld name="foto2">
    <p:bg>
      <p:bgPr>
        <a:solidFill>
          <a:srgbClr val="101023"/>
        </a:solidFill>
        <a:effectLst/>
      </p:bgPr>
    </p:bg>
    <p:spTree>
      <p:nvGrpSpPr>
        <p:cNvPr id="1" name="Shape 62"/>
        <p:cNvGrpSpPr/>
        <p:nvPr/>
      </p:nvGrpSpPr>
      <p:grpSpPr>
        <a:xfrm>
          <a:off x="0" y="0"/>
          <a:ext cx="0" cy="0"/>
          <a:chOff x="0" y="0"/>
          <a:chExt cx="0" cy="0"/>
        </a:xfrm>
      </p:grpSpPr>
      <p:sp>
        <p:nvSpPr>
          <p:cNvPr id="63" name="Google Shape;63;p48"/>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48"/>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5" name="Google Shape;65;p4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66" name="Google Shape;66;p48"/>
          <p:cNvSpPr>
            <a:spLocks noGrp="1"/>
          </p:cNvSpPr>
          <p:nvPr>
            <p:ph type="pic" idx="3"/>
          </p:nvPr>
        </p:nvSpPr>
        <p:spPr>
          <a:xfrm>
            <a:off x="4836000" y="-36875"/>
            <a:ext cx="4308000" cy="5192100"/>
          </a:xfrm>
          <a:prstGeom prst="rect">
            <a:avLst/>
          </a:prstGeom>
          <a:noFill/>
          <a:ln>
            <a:noFill/>
          </a:ln>
        </p:spPr>
      </p:sp>
      <p:sp>
        <p:nvSpPr>
          <p:cNvPr id="67" name="Google Shape;67;p48"/>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48"/>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69" name="Google Shape;69;p48"/>
          <p:cNvPicPr preferRelativeResize="0"/>
          <p:nvPr/>
        </p:nvPicPr>
        <p:blipFill rotWithShape="1">
          <a:blip r:embed="rId2">
            <a:alphaModFix/>
          </a:blip>
          <a:srcRect/>
          <a:stretch/>
        </p:blipFill>
        <p:spPr>
          <a:xfrm>
            <a:off x="424875" y="186901"/>
            <a:ext cx="1707858" cy="393600"/>
          </a:xfrm>
          <a:prstGeom prst="rect">
            <a:avLst/>
          </a:prstGeom>
          <a:noFill/>
          <a:ln>
            <a:noFill/>
          </a:ln>
        </p:spPr>
      </p:pic>
    </p:spTree>
    <p:extLst>
      <p:ext uri="{BB962C8B-B14F-4D97-AF65-F5344CB8AC3E}">
        <p14:creationId xmlns:p14="http://schemas.microsoft.com/office/powerpoint/2010/main" val="4228460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to1-chiaro">
  <p:cSld name="foto1-chiaro">
    <p:bg>
      <p:bgPr>
        <a:solidFill>
          <a:schemeClr val="lt1"/>
        </a:solidFill>
        <a:effectLst/>
      </p:bgPr>
    </p:bg>
    <p:spTree>
      <p:nvGrpSpPr>
        <p:cNvPr id="1" name="Shape 70"/>
        <p:cNvGrpSpPr/>
        <p:nvPr/>
      </p:nvGrpSpPr>
      <p:grpSpPr>
        <a:xfrm>
          <a:off x="0" y="0"/>
          <a:ext cx="0" cy="0"/>
          <a:chOff x="0" y="0"/>
          <a:chExt cx="0" cy="0"/>
        </a:xfrm>
      </p:grpSpPr>
      <p:pic>
        <p:nvPicPr>
          <p:cNvPr id="71" name="Google Shape;71;p49"/>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72" name="Google Shape;72;p49"/>
          <p:cNvSpPr>
            <a:spLocks noGrp="1"/>
          </p:cNvSpPr>
          <p:nvPr>
            <p:ph type="pic" idx="2"/>
          </p:nvPr>
        </p:nvSpPr>
        <p:spPr>
          <a:xfrm>
            <a:off x="4836000" y="-36875"/>
            <a:ext cx="4308000" cy="5192100"/>
          </a:xfrm>
          <a:prstGeom prst="rect">
            <a:avLst/>
          </a:prstGeom>
          <a:noFill/>
          <a:ln>
            <a:noFill/>
          </a:ln>
        </p:spPr>
      </p:sp>
      <p:sp>
        <p:nvSpPr>
          <p:cNvPr id="73" name="Google Shape;73;p49"/>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74" name="Google Shape;74;p49"/>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49"/>
          <p:cNvSpPr txBox="1"/>
          <p:nvPr/>
        </p:nvSpPr>
        <p:spPr>
          <a:xfrm>
            <a:off x="528000" y="3744000"/>
            <a:ext cx="36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it" sz="1400" b="0" i="0" u="none" strike="noStrike" cap="none">
                <a:solidFill>
                  <a:srgbClr val="000000"/>
                </a:solidFill>
                <a:latin typeface="Inter Medium"/>
                <a:ea typeface="Inter Medium"/>
                <a:cs typeface="Inter Medium"/>
                <a:sym typeface="Inter Medium"/>
              </a:rPr>
              <a:t>Testo </a:t>
            </a:r>
            <a:endParaRPr sz="1400" b="0" i="0" u="none" strike="noStrike" cap="none">
              <a:solidFill>
                <a:srgbClr val="000000"/>
              </a:solidFill>
              <a:latin typeface="Inter Medium"/>
              <a:ea typeface="Inter Medium"/>
              <a:cs typeface="Inter Medium"/>
              <a:sym typeface="Inter Medium"/>
            </a:endParaRPr>
          </a:p>
        </p:txBody>
      </p:sp>
      <p:sp>
        <p:nvSpPr>
          <p:cNvPr id="76" name="Google Shape;76;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170336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to2-chiaro">
  <p:cSld name="foto2-chiaro">
    <p:bg>
      <p:bgPr>
        <a:solidFill>
          <a:schemeClr val="lt1"/>
        </a:solidFill>
        <a:effectLst/>
      </p:bgPr>
    </p:bg>
    <p:spTree>
      <p:nvGrpSpPr>
        <p:cNvPr id="1" name="Shape 77"/>
        <p:cNvGrpSpPr/>
        <p:nvPr/>
      </p:nvGrpSpPr>
      <p:grpSpPr>
        <a:xfrm>
          <a:off x="0" y="0"/>
          <a:ext cx="0" cy="0"/>
          <a:chOff x="0" y="0"/>
          <a:chExt cx="0" cy="0"/>
        </a:xfrm>
      </p:grpSpPr>
      <p:pic>
        <p:nvPicPr>
          <p:cNvPr id="78" name="Google Shape;78;p50"/>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79" name="Google Shape;79;p50"/>
          <p:cNvSpPr>
            <a:spLocks noGrp="1"/>
          </p:cNvSpPr>
          <p:nvPr>
            <p:ph type="pic" idx="2"/>
          </p:nvPr>
        </p:nvSpPr>
        <p:spPr>
          <a:xfrm>
            <a:off x="4836000" y="-36875"/>
            <a:ext cx="4308000" cy="5192100"/>
          </a:xfrm>
          <a:prstGeom prst="rect">
            <a:avLst/>
          </a:prstGeom>
          <a:noFill/>
          <a:ln>
            <a:noFill/>
          </a:ln>
        </p:spPr>
      </p:sp>
      <p:sp>
        <p:nvSpPr>
          <p:cNvPr id="80" name="Google Shape;80;p50"/>
          <p:cNvSpPr/>
          <p:nvPr/>
        </p:nvSpPr>
        <p:spPr>
          <a:xfrm rot="10800000" flipH="1">
            <a:off x="44804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81" name="Google Shape;81;p5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3136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23" name="Google Shape;23;p26"/>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24" name="Google Shape;24;p26"/>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25" name="Google Shape;25;p26"/>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26" name="Google Shape;26;p26"/>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27" name="Google Shape;27;p26"/>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1</a:t>
            </a:r>
            <a:endParaRPr sz="1400" b="1" i="0" u="none" strike="noStrike" cap="none">
              <a:solidFill>
                <a:srgbClr val="00FFFF"/>
              </a:solidFill>
              <a:latin typeface="Outfit"/>
              <a:ea typeface="Outfit"/>
              <a:cs typeface="Outfit"/>
              <a:sym typeface="Outfit"/>
            </a:endParaRPr>
          </a:p>
        </p:txBody>
      </p:sp>
      <p:sp>
        <p:nvSpPr>
          <p:cNvPr id="28" name="Google Shape;28;p26"/>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2</a:t>
            </a:r>
            <a:endParaRPr sz="1400" b="1" i="0" u="none" strike="noStrike" cap="none">
              <a:solidFill>
                <a:srgbClr val="00FFFF"/>
              </a:solidFill>
              <a:latin typeface="Outfit"/>
              <a:ea typeface="Outfit"/>
              <a:cs typeface="Outfit"/>
              <a:sym typeface="Outfit"/>
            </a:endParaRPr>
          </a:p>
        </p:txBody>
      </p:sp>
      <p:sp>
        <p:nvSpPr>
          <p:cNvPr id="29" name="Google Shape;29;p26"/>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 sz="1400" b="1" i="0" u="none" strike="noStrike" cap="none">
                <a:solidFill>
                  <a:srgbClr val="00FFFF"/>
                </a:solidFill>
                <a:latin typeface="Outfit"/>
                <a:ea typeface="Outfit"/>
                <a:cs typeface="Outfit"/>
                <a:sym typeface="Outfit"/>
              </a:rPr>
              <a:t>FOCUS 3</a:t>
            </a:r>
            <a:endParaRPr sz="1400" b="1" i="0" u="none" strike="noStrike" cap="none">
              <a:solidFill>
                <a:srgbClr val="00FFFF"/>
              </a:solidFill>
              <a:latin typeface="Outfit"/>
              <a:ea typeface="Outfit"/>
              <a:cs typeface="Outfit"/>
              <a:sym typeface="Outfit"/>
            </a:endParaRPr>
          </a:p>
        </p:txBody>
      </p:sp>
      <p:sp>
        <p:nvSpPr>
          <p:cNvPr id="30" name="Google Shape;30;p26"/>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31" name="Google Shape;31;p26"/>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32" name="Google Shape;32;p26"/>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27"/>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2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00FFFF"/>
              </a:buClr>
              <a:buSzPts val="4800"/>
              <a:buNone/>
              <a:defRPr sz="4800">
                <a:solidFill>
                  <a:srgbClr val="00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2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9"/>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29"/>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29"/>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p2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
        <p:nvSpPr>
          <p:cNvPr id="46" name="Google Shape;46;p29"/>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1"/>
          <p:cNvSpPr txBox="1">
            <a:spLocks noGrp="1"/>
          </p:cNvSpPr>
          <p:nvPr>
            <p:ph type="body" idx="1"/>
          </p:nvPr>
        </p:nvSpPr>
        <p:spPr>
          <a:xfrm>
            <a:off x="311700" y="2923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3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8" name="Google Shape;8;p2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9" name="Google Shape;9;p20"/>
          <p:cNvPicPr preferRelativeResize="0"/>
          <p:nvPr/>
        </p:nvPicPr>
        <p:blipFill rotWithShape="1">
          <a:blip r:embed="rId14">
            <a:alphaModFix/>
          </a:blip>
          <a:srcRect/>
          <a:stretch/>
        </p:blipFill>
        <p:spPr>
          <a:xfrm>
            <a:off x="424875" y="186901"/>
            <a:ext cx="1707858"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9D1D8F"/>
              </a:buClr>
              <a:buSzPts val="2800"/>
              <a:buFont typeface="Outfit"/>
              <a:buNone/>
              <a:defRPr sz="2800" b="1" i="0" u="none" strike="noStrike" cap="none">
                <a:solidFill>
                  <a:srgbClr val="9D1D8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5" name="Google Shape;65;p23"/>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chemeClr val="dk1"/>
              </a:buClr>
              <a:buSzPts val="1400"/>
              <a:buFont typeface="Outfit Medium"/>
              <a:buChar char="■"/>
              <a:defRPr sz="1400" b="0" i="0" u="none" strike="noStrike" cap="none">
                <a:solidFill>
                  <a:schemeClr val="dk1"/>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66" name="Google Shape;66;p2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pic>
        <p:nvPicPr>
          <p:cNvPr id="67" name="Google Shape;67;p23"/>
          <p:cNvPicPr preferRelativeResize="0"/>
          <p:nvPr/>
        </p:nvPicPr>
        <p:blipFill rotWithShape="1">
          <a:blip r:embed="rId13">
            <a:alphaModFix/>
          </a:blip>
          <a:srcRect/>
          <a:stretch/>
        </p:blipFill>
        <p:spPr>
          <a:xfrm>
            <a:off x="424875" y="186897"/>
            <a:ext cx="1707817"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8" name="Google Shape;8;p3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70073823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87a2dfd2ad_1_14"/>
          <p:cNvSpPr txBox="1"/>
          <p:nvPr/>
        </p:nvSpPr>
        <p:spPr>
          <a:xfrm>
            <a:off x="3486277" y="445275"/>
            <a:ext cx="5243400" cy="3380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it" sz="37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rPr>
              <a:t>Progetto Digichamps</a:t>
            </a:r>
            <a:endParaRPr kumimoji="0" sz="37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endParaRPr>
          </a:p>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it" sz="10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rPr>
              <a:t>2022-ONL-00323</a:t>
            </a:r>
            <a:endParaRPr kumimoji="0" sz="10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endParaRPr>
          </a:p>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it" sz="10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rPr>
              <a:t>selezionato dal Fondo per la Repubblica Digitale – Impresa sociale</a:t>
            </a:r>
            <a:endParaRPr kumimoji="0" sz="1000" b="0" i="0" u="none" strike="noStrike" kern="0" cap="none" spc="0" normalizeH="0" baseline="0" noProof="0">
              <a:ln>
                <a:noFill/>
              </a:ln>
              <a:solidFill>
                <a:srgbClr val="101023"/>
              </a:solidFill>
              <a:effectLst/>
              <a:uLnTx/>
              <a:uFillTx/>
              <a:latin typeface="Outfit SemiBold"/>
              <a:ea typeface="Outfit SemiBold"/>
              <a:cs typeface="Outfit SemiBold"/>
              <a:sym typeface="Outfit SemiBold"/>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101023"/>
              </a:solidFill>
              <a:effectLst/>
              <a:uLnTx/>
              <a:uFillTx/>
              <a:latin typeface="Outfit Medium"/>
              <a:ea typeface="Outfit Medium"/>
              <a:cs typeface="Outfit Medium"/>
              <a:sym typeface="Outfit Medium"/>
            </a:endParaRPr>
          </a:p>
        </p:txBody>
      </p:sp>
      <p:pic>
        <p:nvPicPr>
          <p:cNvPr id="87" name="Google Shape;87;g287a2dfd2ad_1_14"/>
          <p:cNvPicPr preferRelativeResize="0"/>
          <p:nvPr/>
        </p:nvPicPr>
        <p:blipFill>
          <a:blip r:embed="rId3">
            <a:alphaModFix/>
          </a:blip>
          <a:stretch>
            <a:fillRect/>
          </a:stretch>
        </p:blipFill>
        <p:spPr>
          <a:xfrm>
            <a:off x="4699210" y="1756203"/>
            <a:ext cx="3134924" cy="1410550"/>
          </a:xfrm>
          <a:prstGeom prst="rect">
            <a:avLst/>
          </a:prstGeom>
          <a:noFill/>
          <a:ln>
            <a:noFill/>
          </a:ln>
        </p:spPr>
      </p:pic>
      <p:sp>
        <p:nvSpPr>
          <p:cNvPr id="88" name="Google Shape;88;g287a2dfd2ad_1_14"/>
          <p:cNvSpPr txBox="1"/>
          <p:nvPr/>
        </p:nvSpPr>
        <p:spPr>
          <a:xfrm>
            <a:off x="3887150" y="3548750"/>
            <a:ext cx="3570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 sz="1100" b="0" i="0" u="none" strike="noStrike" kern="0" cap="none" spc="0" normalizeH="0" baseline="0" noProof="0">
                <a:ln>
                  <a:noFill/>
                </a:ln>
                <a:solidFill>
                  <a:srgbClr val="101023"/>
                </a:solidFill>
                <a:effectLst/>
                <a:uLnTx/>
                <a:uFillTx/>
                <a:latin typeface="Outfit"/>
                <a:ea typeface="Outfit"/>
                <a:cs typeface="Outfit"/>
                <a:sym typeface="Outfit"/>
              </a:rPr>
              <a:t>Partner del progetto e fornitori</a:t>
            </a:r>
            <a:endParaRPr kumimoji="0" sz="1400" b="0" i="0" u="none" strike="noStrike" kern="0" cap="none" spc="0" normalizeH="0" baseline="0" noProof="0">
              <a:ln>
                <a:noFill/>
              </a:ln>
              <a:solidFill>
                <a:srgbClr val="101023"/>
              </a:solidFill>
              <a:effectLst/>
              <a:uLnTx/>
              <a:uFillTx/>
              <a:latin typeface="Outfit"/>
              <a:ea typeface="Outfit"/>
              <a:cs typeface="Outfit"/>
              <a:sym typeface="Outfit"/>
            </a:endParaRPr>
          </a:p>
        </p:txBody>
      </p:sp>
      <p:pic>
        <p:nvPicPr>
          <p:cNvPr id="89" name="Google Shape;89;g287a2dfd2ad_1_14"/>
          <p:cNvPicPr preferRelativeResize="0"/>
          <p:nvPr/>
        </p:nvPicPr>
        <p:blipFill>
          <a:blip r:embed="rId4">
            <a:alphaModFix/>
          </a:blip>
          <a:stretch>
            <a:fillRect/>
          </a:stretch>
        </p:blipFill>
        <p:spPr>
          <a:xfrm>
            <a:off x="5707001" y="4702175"/>
            <a:ext cx="923150" cy="217400"/>
          </a:xfrm>
          <a:prstGeom prst="rect">
            <a:avLst/>
          </a:prstGeom>
          <a:noFill/>
          <a:ln>
            <a:noFill/>
          </a:ln>
        </p:spPr>
      </p:pic>
      <p:pic>
        <p:nvPicPr>
          <p:cNvPr id="90" name="Google Shape;90;g287a2dfd2ad_1_14"/>
          <p:cNvPicPr preferRelativeResize="0"/>
          <p:nvPr/>
        </p:nvPicPr>
        <p:blipFill>
          <a:blip r:embed="rId5">
            <a:alphaModFix/>
          </a:blip>
          <a:stretch>
            <a:fillRect/>
          </a:stretch>
        </p:blipFill>
        <p:spPr>
          <a:xfrm>
            <a:off x="4869454" y="4654797"/>
            <a:ext cx="583327" cy="312150"/>
          </a:xfrm>
          <a:prstGeom prst="rect">
            <a:avLst/>
          </a:prstGeom>
          <a:noFill/>
          <a:ln>
            <a:noFill/>
          </a:ln>
        </p:spPr>
      </p:pic>
      <p:pic>
        <p:nvPicPr>
          <p:cNvPr id="91" name="Google Shape;91;g287a2dfd2ad_1_14"/>
          <p:cNvPicPr preferRelativeResize="0"/>
          <p:nvPr/>
        </p:nvPicPr>
        <p:blipFill>
          <a:blip r:embed="rId6">
            <a:alphaModFix/>
          </a:blip>
          <a:stretch>
            <a:fillRect/>
          </a:stretch>
        </p:blipFill>
        <p:spPr>
          <a:xfrm>
            <a:off x="6757072" y="4702172"/>
            <a:ext cx="906808" cy="217400"/>
          </a:xfrm>
          <a:prstGeom prst="rect">
            <a:avLst/>
          </a:prstGeom>
          <a:noFill/>
          <a:ln>
            <a:noFill/>
          </a:ln>
        </p:spPr>
      </p:pic>
      <p:pic>
        <p:nvPicPr>
          <p:cNvPr id="92" name="Google Shape;92;g287a2dfd2ad_1_14"/>
          <p:cNvPicPr preferRelativeResize="0"/>
          <p:nvPr/>
        </p:nvPicPr>
        <p:blipFill>
          <a:blip r:embed="rId7">
            <a:alphaModFix/>
          </a:blip>
          <a:stretch>
            <a:fillRect/>
          </a:stretch>
        </p:blipFill>
        <p:spPr>
          <a:xfrm>
            <a:off x="7319975" y="4084217"/>
            <a:ext cx="752042" cy="312150"/>
          </a:xfrm>
          <a:prstGeom prst="rect">
            <a:avLst/>
          </a:prstGeom>
          <a:noFill/>
          <a:ln>
            <a:noFill/>
          </a:ln>
        </p:spPr>
      </p:pic>
      <p:pic>
        <p:nvPicPr>
          <p:cNvPr id="93" name="Google Shape;93;g287a2dfd2ad_1_14"/>
          <p:cNvPicPr preferRelativeResize="0"/>
          <p:nvPr/>
        </p:nvPicPr>
        <p:blipFill>
          <a:blip r:embed="rId8">
            <a:alphaModFix/>
          </a:blip>
          <a:stretch>
            <a:fillRect/>
          </a:stretch>
        </p:blipFill>
        <p:spPr>
          <a:xfrm>
            <a:off x="5706989" y="4084000"/>
            <a:ext cx="1453564" cy="312160"/>
          </a:xfrm>
          <a:prstGeom prst="rect">
            <a:avLst/>
          </a:prstGeom>
          <a:noFill/>
          <a:ln>
            <a:noFill/>
          </a:ln>
        </p:spPr>
      </p:pic>
      <p:pic>
        <p:nvPicPr>
          <p:cNvPr id="94" name="Google Shape;94;g287a2dfd2ad_1_14"/>
          <p:cNvPicPr preferRelativeResize="0"/>
          <p:nvPr/>
        </p:nvPicPr>
        <p:blipFill>
          <a:blip r:embed="rId9">
            <a:alphaModFix/>
          </a:blip>
          <a:stretch>
            <a:fillRect/>
          </a:stretch>
        </p:blipFill>
        <p:spPr>
          <a:xfrm>
            <a:off x="4461300" y="3964999"/>
            <a:ext cx="1086286" cy="550175"/>
          </a:xfrm>
          <a:prstGeom prst="rect">
            <a:avLst/>
          </a:prstGeom>
          <a:noFill/>
          <a:ln>
            <a:noFill/>
          </a:ln>
        </p:spPr>
      </p:pic>
      <p:pic>
        <p:nvPicPr>
          <p:cNvPr id="95" name="Google Shape;95;g287a2dfd2ad_1_14"/>
          <p:cNvPicPr preferRelativeResize="0"/>
          <p:nvPr/>
        </p:nvPicPr>
        <p:blipFill>
          <a:blip r:embed="rId10">
            <a:alphaModFix/>
          </a:blip>
          <a:stretch>
            <a:fillRect/>
          </a:stretch>
        </p:blipFill>
        <p:spPr>
          <a:xfrm>
            <a:off x="0" y="0"/>
            <a:ext cx="348627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0f41c87c6d_1_256"/>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In JavaScript, la parola chiave “this” ha un comportamento diverso da quello di molti altri linguaggi di programmazione. Essa può essere usata in qualsiasi funzione, anche se non si tratta del metodo di un oggetto.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Il valore di “this” viene valutato al momento dell’esecuzione della funzione.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Per comprendere il valore di “this”, la regola è semplice: per invocare un metodo “func” di un oggetto “obj”, si utilizzerà obj.func(); durante la chiamata di func(), “this” si riferisce a obj, ovvero all’oggetto posto prima della notazione di accesso (in questo caso, il punto).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p:txBody>
      </p:sp>
      <p:sp>
        <p:nvSpPr>
          <p:cNvPr id="198" name="Google Shape;198;g20f41c87c6d_1_256"/>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 name="Google Shape;199;g20f41c87c6d_1_256"/>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00" name="Google Shape;200;g20f41c87c6d_1_256"/>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“this”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01" name="Google Shape;201;g20f41c87c6d_1_256"/>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10</a:t>
            </a:fld>
            <a:endParaRPr sz="1300" b="0" i="0" u="none" strike="noStrike" cap="none">
              <a:solidFill>
                <a:srgbClr val="9D1D8F"/>
              </a:solidFill>
              <a:latin typeface="Outfit Medium"/>
              <a:ea typeface="Outfit Medium"/>
              <a:cs typeface="Outfit Medium"/>
              <a:sym typeface="Outfit Medium"/>
            </a:endParaRPr>
          </a:p>
        </p:txBody>
      </p:sp>
      <p:sp>
        <p:nvSpPr>
          <p:cNvPr id="202" name="Google Shape;202;g20f41c87c6d_1_256"/>
          <p:cNvSpPr txBox="1"/>
          <p:nvPr/>
        </p:nvSpPr>
        <p:spPr>
          <a:xfrm>
            <a:off x="4413625" y="1021825"/>
            <a:ext cx="43965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che accetti due parametri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_firstName e _lastName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NamedPerson = function(_firstName, _lastName)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_firstName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_lastName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this.greet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creiamo l’oggetto p1 a partire dal costruttore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NamedPerson(“Mario”, “Bianchi”)</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Mario”</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la proprietà firstName di p1 è stata automaticamente // inizializzata dal costruttore</a:t>
            </a:r>
            <a:endParaRPr sz="1200" b="0" i="0" u="none" strike="noStrike" cap="none">
              <a:solidFill>
                <a:schemeClr val="dk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0f41c87c6d_1_447"/>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g20f41c87c6d_1_447"/>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09" name="Google Shape;209;g20f41c87c6d_1_447"/>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“this”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10" name="Google Shape;210;g20f41c87c6d_1_447"/>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11</a:t>
            </a:fld>
            <a:endParaRPr sz="1300" b="0" i="0" u="none" strike="noStrike" cap="none">
              <a:solidFill>
                <a:srgbClr val="9D1D8F"/>
              </a:solidFill>
              <a:latin typeface="Outfit Medium"/>
              <a:ea typeface="Outfit Medium"/>
              <a:cs typeface="Outfit Medium"/>
              <a:sym typeface="Outfit Medium"/>
            </a:endParaRPr>
          </a:p>
        </p:txBody>
      </p:sp>
      <p:sp>
        <p:nvSpPr>
          <p:cNvPr id="211" name="Google Shape;211;g20f41c87c6d_1_447"/>
          <p:cNvSpPr txBox="1"/>
          <p:nvPr/>
        </p:nvSpPr>
        <p:spPr>
          <a:xfrm>
            <a:off x="4413625" y="1021825"/>
            <a:ext cx="43965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che accetti due parametri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_firstName e _lastName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NamedPerson = function(_firstName, _lastName)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_firstName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_lastName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this.greet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creiamo l’oggetto p1 a partire dal costruttore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NamedPerson(“Mario”, “Bianchi”)</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Mario”</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la proprietà firstName di p1 è stata automaticamente // inizializzata dal costruttore</a:t>
            </a:r>
            <a:endParaRPr sz="1200" b="0" i="0" u="none" strike="noStrike" cap="none">
              <a:solidFill>
                <a:schemeClr val="dk1"/>
              </a:solidFill>
              <a:latin typeface="Inter"/>
              <a:ea typeface="Inter"/>
              <a:cs typeface="Inter"/>
              <a:sym typeface="Inter"/>
            </a:endParaRPr>
          </a:p>
        </p:txBody>
      </p:sp>
      <p:sp>
        <p:nvSpPr>
          <p:cNvPr id="212" name="Google Shape;212;g20f41c87c6d_1_447"/>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Il concetto di valutare “this” durante l’esecuzione della funzione ha i suoi pregi e difetti.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Un pregio ad esempio è la riutilizzabilità del codice, in quanto è possibile riutilizzare la stessa funzione per oggetti diversi.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D’altro canto, come spesso accade in JavaScript, tutta questa flessibilità spesso rappresenta anche una debolezza e può essere fonte di errori.</a:t>
            </a:r>
            <a:endParaRPr sz="1200" b="0" i="0" u="none" strike="noStrike" cap="none">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0f41c87c6d_1_471"/>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Come abbiamo già visto, il concetto di “classe” in JavaScript non è alla base del linguaggio come in altri casi (Java, C# etc.), in quanto JS utilizza un meccanismo di ereditarietà basato sui prototipi.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Nelle ultime revisioni di JavaScript tuttavia, al fine di uniformare la sintassi e attirare nuovi developer senza doverli far rinunciare ai costrutti a loro familiari, è stata introdotta la keyword “class”.</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La keyword “class” non è altro che un metodo alternativo per la creazione di un costruttore.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Gli oggetti creati a partire da una classe vengono definiti “istanze” della classe.</a:t>
            </a:r>
            <a:endParaRPr sz="1200" b="0" i="0" u="none" strike="noStrike" cap="none">
              <a:solidFill>
                <a:schemeClr val="dk1"/>
              </a:solidFill>
              <a:latin typeface="Inter"/>
              <a:ea typeface="Inter"/>
              <a:cs typeface="Inter"/>
              <a:sym typeface="Inter"/>
            </a:endParaRPr>
          </a:p>
        </p:txBody>
      </p:sp>
      <p:sp>
        <p:nvSpPr>
          <p:cNvPr id="218" name="Google Shape;218;g20f41c87c6d_1_471"/>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9" name="Google Shape;219;g20f41c87c6d_1_471"/>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20" name="Google Shape;220;g20f41c87c6d_1_471"/>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Il costrutto class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21" name="Google Shape;221;g20f41c87c6d_1_471"/>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12</a:t>
            </a:fld>
            <a:endParaRPr sz="1300" b="0" i="0" u="none" strike="noStrike" cap="none">
              <a:solidFill>
                <a:srgbClr val="9D1D8F"/>
              </a:solidFill>
              <a:latin typeface="Outfit Medium"/>
              <a:ea typeface="Outfit Medium"/>
              <a:cs typeface="Outfit Medium"/>
              <a:sym typeface="Outfit Medium"/>
            </a:endParaRPr>
          </a:p>
        </p:txBody>
      </p:sp>
      <p:sp>
        <p:nvSpPr>
          <p:cNvPr id="222" name="Google Shape;222;g20f41c87c6d_1_471"/>
          <p:cNvSpPr txBox="1"/>
          <p:nvPr/>
        </p:nvSpPr>
        <p:spPr>
          <a:xfrm>
            <a:off x="4387850" y="1021825"/>
            <a:ext cx="44223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utilizzando il costrutto “class”</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NamedPerson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constructor(_firstName, _lastName)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_firstName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_lastName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greet()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la creazione di oggetti tramite “class” è identica</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NamedPerson(“Mario”, “Bianchi”)</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p1 è ora un’istanza della classe NamedPerson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Mario”</a:t>
            </a:r>
            <a:endParaRPr sz="1200" b="0" i="0" u="none" strike="noStrike" cap="none">
              <a:solidFill>
                <a:srgbClr val="5E5E5E"/>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0f41c87c6d_1_480"/>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È importante sottolineare che la keyword “class” non aggiunge nulla alle funzionalità di JavaScript e non ne altera assolutamente il modello di ereditarietà; le fondamenta del codice, anche con questa aggiunta, rimangono le medesime.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Di fatto il costrutto “class” svolge la stessa funzione di un costruttore, solamente con un’altra sintassi al fine di uniformare JavaScript dal punto di vista stilistico ad altri linguaggi.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Possiamo definire il costrutto “class” come uno </a:t>
            </a:r>
            <a:r>
              <a:rPr lang="it" sz="1200" b="0" i="1" u="none" strike="noStrike" cap="none">
                <a:solidFill>
                  <a:schemeClr val="dk1"/>
                </a:solidFill>
                <a:latin typeface="Inter"/>
                <a:ea typeface="Inter"/>
                <a:cs typeface="Inter"/>
                <a:sym typeface="Inter"/>
              </a:rPr>
              <a:t>sugar coating</a:t>
            </a:r>
            <a:r>
              <a:rPr lang="it" sz="1200" b="0" i="0" u="none" strike="noStrike" cap="none">
                <a:solidFill>
                  <a:schemeClr val="dk1"/>
                </a:solidFill>
                <a:latin typeface="Inter"/>
                <a:ea typeface="Inter"/>
                <a:cs typeface="Inter"/>
                <a:sym typeface="Inter"/>
              </a:rPr>
              <a:t> sulla già esistente funzione costruttore.</a:t>
            </a:r>
            <a:endParaRPr sz="1200" b="0" i="0" u="none" strike="noStrike" cap="none">
              <a:solidFill>
                <a:schemeClr val="dk1"/>
              </a:solidFill>
              <a:latin typeface="Inter"/>
              <a:ea typeface="Inter"/>
              <a:cs typeface="Inter"/>
              <a:sym typeface="Inter"/>
            </a:endParaRPr>
          </a:p>
        </p:txBody>
      </p:sp>
      <p:sp>
        <p:nvSpPr>
          <p:cNvPr id="228" name="Google Shape;228;g20f41c87c6d_1_480"/>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9" name="Google Shape;229;g20f41c87c6d_1_480"/>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30" name="Google Shape;230;g20f41c87c6d_1_480"/>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Il costrutto class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31" name="Google Shape;231;g20f41c87c6d_1_480"/>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13</a:t>
            </a:fld>
            <a:endParaRPr sz="1300" b="0" i="0" u="none" strike="noStrike" cap="none">
              <a:solidFill>
                <a:srgbClr val="9D1D8F"/>
              </a:solidFill>
              <a:latin typeface="Outfit Medium"/>
              <a:ea typeface="Outfit Medium"/>
              <a:cs typeface="Outfit Medium"/>
              <a:sym typeface="Outfit Medium"/>
            </a:endParaRPr>
          </a:p>
        </p:txBody>
      </p:sp>
      <p:sp>
        <p:nvSpPr>
          <p:cNvPr id="232" name="Google Shape;232;g20f41c87c6d_1_480"/>
          <p:cNvSpPr txBox="1"/>
          <p:nvPr/>
        </p:nvSpPr>
        <p:spPr>
          <a:xfrm>
            <a:off x="4387850" y="1021825"/>
            <a:ext cx="44223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utilizzando il costrutto “class”</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NamedPerson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constructor(_firstName, _lastName)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_firstName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_lastName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greet()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la creazione di oggetti tramite “class” è identica</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NamedPerson(“Mario”, “Bianchi”)</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p1 è ora un’istanza della classe NamedPerson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Mario”</a:t>
            </a:r>
            <a:endParaRPr sz="1200" b="0" i="0" u="none" strike="noStrike" cap="none">
              <a:solidFill>
                <a:srgbClr val="5E5E5E"/>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0f41c87c6d_1_489"/>
          <p:cNvSpPr txBox="1"/>
          <p:nvPr/>
        </p:nvSpPr>
        <p:spPr>
          <a:xfrm>
            <a:off x="480850" y="1143000"/>
            <a:ext cx="35031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Una funzionalità disponibile solamente utilizzando il costrutto “class” tuttavia c’è: si tratta della possibilità di creare una nuova classe estendendo una già esistente, utilizzando tramite la keyword “extends”.</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Utilizzando “extends” si crea una sottoclasse a partire dall’originale, che erediterà tutti gli attributi/metodi di quella iniziale permettendo di aggiungerne di nuovi.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E possibile dunque invocare dalla classe estesa anche i metodi/attributi della classe originale.</a:t>
            </a:r>
            <a:endParaRPr sz="1200" b="0" i="0" u="none" strike="noStrike" cap="none">
              <a:solidFill>
                <a:schemeClr val="dk1"/>
              </a:solidFill>
              <a:latin typeface="Inter"/>
              <a:ea typeface="Inter"/>
              <a:cs typeface="Inter"/>
              <a:sym typeface="Inter"/>
            </a:endParaRPr>
          </a:p>
        </p:txBody>
      </p:sp>
      <p:sp>
        <p:nvSpPr>
          <p:cNvPr id="238" name="Google Shape;238;g20f41c87c6d_1_489"/>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9" name="Google Shape;239;g20f41c87c6d_1_489"/>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40" name="Google Shape;240;g20f41c87c6d_1_489"/>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Estensione di classi</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41" name="Google Shape;241;g20f41c87c6d_1_489"/>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14</a:t>
            </a:fld>
            <a:endParaRPr sz="1300" b="0" i="0" u="none" strike="noStrike" cap="none">
              <a:solidFill>
                <a:srgbClr val="9D1D8F"/>
              </a:solidFill>
              <a:latin typeface="Outfit Medium"/>
              <a:ea typeface="Outfit Medium"/>
              <a:cs typeface="Outfit Medium"/>
              <a:sym typeface="Outfit Medium"/>
            </a:endParaRPr>
          </a:p>
        </p:txBody>
      </p:sp>
      <p:sp>
        <p:nvSpPr>
          <p:cNvPr id="242" name="Google Shape;242;g20f41c87c6d_1_489"/>
          <p:cNvSpPr txBox="1"/>
          <p:nvPr/>
        </p:nvSpPr>
        <p:spPr>
          <a:xfrm>
            <a:off x="4302000" y="1021825"/>
            <a:ext cx="45510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Developer extends NamedPerson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extends consente di dichiarare una nuova classe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derivata da 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a:t>
            </a:r>
            <a:r>
              <a:rPr lang="it" sz="1200" b="0" i="0" u="none" strike="noStrike" cap="none">
                <a:solidFill>
                  <a:schemeClr val="dk1"/>
                </a:solidFill>
                <a:latin typeface="Inter"/>
                <a:ea typeface="Inter"/>
                <a:cs typeface="Inter"/>
                <a:sym typeface="Inter"/>
              </a:rPr>
              <a:t>constructor(name, surname, yearsOfExp)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all'interno del costruttore come prima cosa</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invochiamo il costruttore della classe da cui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estendiamo tramite la keyword “super”</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a:t>
            </a:r>
            <a:r>
              <a:rPr lang="it" sz="1200" b="0" i="0" u="none" strike="noStrike" cap="none">
                <a:solidFill>
                  <a:schemeClr val="dk1"/>
                </a:solidFill>
                <a:latin typeface="Inter"/>
                <a:ea typeface="Inter"/>
                <a:cs typeface="Inter"/>
                <a:sym typeface="Inter"/>
              </a:rPr>
              <a:t>super(name, surname)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successivamente possiamo aggiungere nuove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proprietà specifiche per la classe Developer</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this.yearsOfExperience = yearsOfExp</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this.knownLanguages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dev1 = new Developer(‘Giuseppe’, ‘Verdi’, 5)</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console.log(dev1.yearsOfExperience)</a:t>
            </a:r>
            <a:r>
              <a:rPr lang="it" sz="1200" b="0" i="0" u="none" strike="noStrike" cap="none">
                <a:solidFill>
                  <a:srgbClr val="5E5E5E"/>
                </a:solidFill>
                <a:latin typeface="Inter"/>
                <a:ea typeface="Inter"/>
                <a:cs typeface="Inter"/>
                <a:sym typeface="Inter"/>
              </a:rPr>
              <a:t> // 5</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console.log(dev1.greet()) </a:t>
            </a:r>
            <a:r>
              <a:rPr lang="it" sz="1200" b="0" i="0" u="none" strike="noStrike" cap="none">
                <a:solidFill>
                  <a:srgbClr val="5E5E5E"/>
                </a:solidFill>
                <a:latin typeface="Inter"/>
                <a:ea typeface="Inter"/>
                <a:cs typeface="Inter"/>
                <a:sym typeface="Inter"/>
              </a:rPr>
              <a:t>// greet() esiste su NamedPerson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“Hello, my name is Giuseppe”</a:t>
            </a:r>
            <a:endParaRPr sz="1200" b="0" i="0" u="none" strike="noStrike" cap="none">
              <a:solidFill>
                <a:srgbClr val="5E5E5E"/>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0f6e4b54c4_0_6"/>
          <p:cNvSpPr txBox="1"/>
          <p:nvPr/>
        </p:nvSpPr>
        <p:spPr>
          <a:xfrm>
            <a:off x="601075" y="1066800"/>
            <a:ext cx="34713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Se definiamo una sottoclasse a partire da un’altra, molto probabilmente all’interno del suo costruttore sarà necessario come prima cosa invocare il costruttore della classe da cui stiamo estendendo. Per farlo è sufficiente invocare “super()”.</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“super()” è un riferimento alla funzione costruttore della classe originale.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Nell’esempio a fianco, il costruttore della classe Developer riceve tre parametri: due saranno passati al costruttore della classe Person per la sua inizializzazione, mentre yearsOfExp viene assegnato ad un attributo presente solamente negli oggetti di classe Developer.</a:t>
            </a:r>
            <a:endParaRPr sz="1200" b="0" i="0" u="none" strike="noStrike" cap="none">
              <a:solidFill>
                <a:schemeClr val="dk1"/>
              </a:solidFill>
              <a:latin typeface="Inter"/>
              <a:ea typeface="Inter"/>
              <a:cs typeface="Inter"/>
              <a:sym typeface="Inter"/>
            </a:endParaRPr>
          </a:p>
        </p:txBody>
      </p:sp>
      <p:sp>
        <p:nvSpPr>
          <p:cNvPr id="248" name="Google Shape;248;g20f6e4b54c4_0_6"/>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9" name="Google Shape;249;g20f6e4b54c4_0_6"/>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50" name="Google Shape;250;g20f6e4b54c4_0_6"/>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La keyword super</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51" name="Google Shape;251;g20f6e4b54c4_0_6"/>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15</a:t>
            </a:fld>
            <a:endParaRPr sz="1300" b="0" i="0" u="none" strike="noStrike" cap="none">
              <a:solidFill>
                <a:srgbClr val="9D1D8F"/>
              </a:solidFill>
              <a:latin typeface="Outfit Medium"/>
              <a:ea typeface="Outfit Medium"/>
              <a:cs typeface="Outfit Medium"/>
              <a:sym typeface="Outfit Medium"/>
            </a:endParaRPr>
          </a:p>
        </p:txBody>
      </p:sp>
      <p:sp>
        <p:nvSpPr>
          <p:cNvPr id="252" name="Google Shape;252;g20f6e4b54c4_0_6"/>
          <p:cNvSpPr txBox="1"/>
          <p:nvPr/>
        </p:nvSpPr>
        <p:spPr>
          <a:xfrm>
            <a:off x="4302000" y="1021825"/>
            <a:ext cx="45510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Developer extends NamedPerson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extends consente di dichiarare una nuova classe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derivata da 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a:t>
            </a:r>
            <a:r>
              <a:rPr lang="it" sz="1200" b="0" i="0" u="none" strike="noStrike" cap="none">
                <a:solidFill>
                  <a:schemeClr val="dk1"/>
                </a:solidFill>
                <a:latin typeface="Inter"/>
                <a:ea typeface="Inter"/>
                <a:cs typeface="Inter"/>
                <a:sym typeface="Inter"/>
              </a:rPr>
              <a:t>constructor(name, surname, yearsOfExp)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all'interno del costruttore come prima cosa</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invochiamo il costruttore della classe da cui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estendiamo tramite la keyword “super”</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a:t>
            </a:r>
            <a:r>
              <a:rPr lang="it" sz="1200" b="0" i="0" u="none" strike="noStrike" cap="none">
                <a:solidFill>
                  <a:schemeClr val="dk1"/>
                </a:solidFill>
                <a:latin typeface="Inter"/>
                <a:ea typeface="Inter"/>
                <a:cs typeface="Inter"/>
                <a:sym typeface="Inter"/>
              </a:rPr>
              <a:t>super(name, surname)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successivamente possiamo aggiungere nuove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proprietà specifiche per la classe Developer</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this.yearsOfExperience = yearsOfExp</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this.knownLanguages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dev1 = new Developer(‘Giuseppe’, ‘Verdi’, 5)</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console.log(dev1.yearsOfExperience)</a:t>
            </a:r>
            <a:r>
              <a:rPr lang="it" sz="1200" b="0" i="0" u="none" strike="noStrike" cap="none">
                <a:solidFill>
                  <a:srgbClr val="5E5E5E"/>
                </a:solidFill>
                <a:latin typeface="Inter"/>
                <a:ea typeface="Inter"/>
                <a:cs typeface="Inter"/>
                <a:sym typeface="Inter"/>
              </a:rPr>
              <a:t> // 5</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console.log(dev1.greet()) </a:t>
            </a:r>
            <a:r>
              <a:rPr lang="it" sz="1200" b="0" i="0" u="none" strike="noStrike" cap="none">
                <a:solidFill>
                  <a:srgbClr val="5E5E5E"/>
                </a:solidFill>
                <a:latin typeface="Inter"/>
                <a:ea typeface="Inter"/>
                <a:cs typeface="Inter"/>
                <a:sym typeface="Inter"/>
              </a:rPr>
              <a:t>// greet() esiste su NamedPerson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“Hello, my name is Giuseppe”</a:t>
            </a:r>
            <a:endParaRPr sz="1200" b="0" i="0" u="none" strike="noStrike" cap="none">
              <a:solidFill>
                <a:srgbClr val="5E5E5E"/>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0f6e4b54c4_0_21"/>
          <p:cNvSpPr txBox="1"/>
          <p:nvPr/>
        </p:nvSpPr>
        <p:spPr>
          <a:xfrm>
            <a:off x="601075" y="1066800"/>
            <a:ext cx="33918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“super”, più genericamente, rappresenta un riferimento alla classe che stiamo estendendo.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Tramite esso è possibile anche invocare nella classe estesa metodi e proprietà di quella originaria, come indicato nell’esempio a fianco.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Il metodo “meows” della classe Cat altro non fa che invocare il metodo “roars” della classe Lion.</a:t>
            </a:r>
            <a:endParaRPr sz="1200" b="0" i="0" u="none" strike="noStrike" cap="none">
              <a:solidFill>
                <a:schemeClr val="dk1"/>
              </a:solidFill>
              <a:latin typeface="Inter"/>
              <a:ea typeface="Inter"/>
              <a:cs typeface="Inter"/>
              <a:sym typeface="Inter"/>
            </a:endParaRPr>
          </a:p>
        </p:txBody>
      </p:sp>
      <p:sp>
        <p:nvSpPr>
          <p:cNvPr id="258" name="Google Shape;258;g20f6e4b54c4_0_21"/>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9" name="Google Shape;259;g20f6e4b54c4_0_21"/>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60" name="Google Shape;260;g20f6e4b54c4_0_21"/>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La keyword super</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61" name="Google Shape;261;g20f6e4b54c4_0_21"/>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16</a:t>
            </a:fld>
            <a:endParaRPr sz="1300" b="0" i="0" u="none" strike="noStrike" cap="none">
              <a:solidFill>
                <a:srgbClr val="9D1D8F"/>
              </a:solidFill>
              <a:latin typeface="Outfit Medium"/>
              <a:ea typeface="Outfit Medium"/>
              <a:cs typeface="Outfit Medium"/>
              <a:sym typeface="Outfit Medium"/>
            </a:endParaRPr>
          </a:p>
        </p:txBody>
      </p:sp>
      <p:sp>
        <p:nvSpPr>
          <p:cNvPr id="262" name="Google Shape;262;g20f6e4b54c4_0_21"/>
          <p:cNvSpPr txBox="1"/>
          <p:nvPr/>
        </p:nvSpPr>
        <p:spPr>
          <a:xfrm>
            <a:off x="4387850" y="918778"/>
            <a:ext cx="4422300" cy="39156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Lion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constructor(name)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this.name = 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roars()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console.log(`${this.name} ruggisce`)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Cat extends Lion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constructor(name)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super(name)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meows()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super.roars()</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let kitty = new Cat('Fufy');</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kitty.meows();</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‘Fufy ruggisce’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0f41c87c6d_1_5"/>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8" name="Google Shape;268;g20f41c87c6d_1_5"/>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269" name="Google Shape;269;g20f41c87c6d_1_5"/>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Metodi e attributi statici</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270" name="Google Shape;270;g20f41c87c6d_1_5"/>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17</a:t>
            </a:fld>
            <a:endParaRPr sz="1300" b="0" i="0" u="none" strike="noStrike" cap="none">
              <a:solidFill>
                <a:srgbClr val="9D1D8F"/>
              </a:solidFill>
              <a:latin typeface="Outfit Medium"/>
              <a:ea typeface="Outfit Medium"/>
              <a:cs typeface="Outfit Medium"/>
              <a:sym typeface="Outfit Medium"/>
            </a:endParaRPr>
          </a:p>
        </p:txBody>
      </p:sp>
      <p:sp>
        <p:nvSpPr>
          <p:cNvPr id="271" name="Google Shape;271;g20f41c87c6d_1_5"/>
          <p:cNvSpPr txBox="1"/>
          <p:nvPr/>
        </p:nvSpPr>
        <p:spPr>
          <a:xfrm>
            <a:off x="601075" y="1066800"/>
            <a:ext cx="33918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La keyword "static" definisce un metodo statico o un attributo statico per una classe.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 membri statici possono venire richiamati solamente sulla classe stessa, e non verranno trovati all’interno delle istanze generate a partire dalla classe.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I metodi statici vengono spesso usati per creare funzioni di utilità, spesso atte alla creazione/clonazione di oggetti, mentre le proprietà statiche sono utili per cache, configurazione o per la definizione di qualsiasi altro dato non sia necessario replicare nelle istanze.</a:t>
            </a:r>
            <a:endParaRPr sz="1200" b="0" i="0" u="none" strike="noStrike" cap="none">
              <a:solidFill>
                <a:schemeClr val="dk1"/>
              </a:solidFill>
              <a:latin typeface="Inter"/>
              <a:ea typeface="Inter"/>
              <a:cs typeface="Inter"/>
              <a:sym typeface="Inter"/>
            </a:endParaRPr>
          </a:p>
        </p:txBody>
      </p:sp>
      <p:sp>
        <p:nvSpPr>
          <p:cNvPr id="272" name="Google Shape;272;g20f41c87c6d_1_5"/>
          <p:cNvSpPr txBox="1"/>
          <p:nvPr/>
        </p:nvSpPr>
        <p:spPr>
          <a:xfrm>
            <a:off x="4302000" y="1021825"/>
            <a:ext cx="45510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definisco una classe Point</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class Point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scrivo un costruttore per inizializzare due proprietà</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constructor(x, y)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this.x = x</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this.y = y</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 aggiungo un attributo statico “displayName”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static displayName = "Point"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creo p1 come istanza della classe Point</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Point(5, 5)</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cerco di leggere il valore di “displayName” su p1</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p1.displayName  // undefined</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ne leggo correttamente il valore se lo cerco sulla classe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console.log(Point.displayName)  // "Point"</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E5E5E"/>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9"/>
          <p:cNvSpPr txBox="1">
            <a:spLocks noGrp="1"/>
          </p:cNvSpPr>
          <p:nvPr>
            <p:ph type="ctrTitle"/>
          </p:nvPr>
        </p:nvSpPr>
        <p:spPr>
          <a:xfrm>
            <a:off x="347000" y="3885850"/>
            <a:ext cx="3679800" cy="1047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ct val="133333"/>
              <a:buNone/>
            </a:pPr>
            <a:r>
              <a:rPr lang="it" sz="3000"/>
              <a:t>GRAZIE</a:t>
            </a:r>
            <a:br>
              <a:rPr lang="it" sz="3000"/>
            </a:br>
            <a:r>
              <a:rPr lang="it" sz="1200"/>
              <a:t>EPICODE</a:t>
            </a:r>
            <a:br>
              <a:rPr lang="it" sz="1200"/>
            </a:br>
            <a:endParaRPr sz="1200" b="0">
              <a:solidFill>
                <a:srgbClr val="5E5E5E"/>
              </a:solidFill>
            </a:endParaRPr>
          </a:p>
          <a:p>
            <a:pPr marL="0" lvl="0" indent="0" algn="l" rtl="0">
              <a:lnSpc>
                <a:spcPct val="100000"/>
              </a:lnSpc>
              <a:spcBef>
                <a:spcPts val="0"/>
              </a:spcBef>
              <a:spcAft>
                <a:spcPts val="0"/>
              </a:spcAft>
              <a:buSzPct val="133333"/>
              <a:buNone/>
            </a:pPr>
            <a:endParaRPr sz="30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1"/>
          <p:cNvSpPr txBox="1">
            <a:spLocks noGrp="1"/>
          </p:cNvSpPr>
          <p:nvPr>
            <p:ph type="ctrTitle"/>
          </p:nvPr>
        </p:nvSpPr>
        <p:spPr>
          <a:xfrm>
            <a:off x="338925" y="3240900"/>
            <a:ext cx="3679800" cy="14295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it" sz="3000"/>
              <a:t>JavaScript 3</a:t>
            </a:r>
            <a:br>
              <a:rPr lang="it" sz="3000"/>
            </a:br>
            <a:r>
              <a:rPr lang="it" sz="3000" b="0"/>
              <a:t>Giorno 1</a:t>
            </a:r>
            <a:endParaRPr sz="30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p:nvPr/>
        </p:nvSpPr>
        <p:spPr>
          <a:xfrm>
            <a:off x="-75" y="2150850"/>
            <a:ext cx="91440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it" sz="3200" b="1" i="0" u="none" strike="noStrike" cap="none">
                <a:solidFill>
                  <a:srgbClr val="FFFFFF"/>
                </a:solidFill>
                <a:latin typeface="Outfit"/>
                <a:ea typeface="Outfit"/>
                <a:cs typeface="Outfit"/>
                <a:sym typeface="Outfit"/>
              </a:rPr>
              <a:t>Programmazione ad oggetti</a:t>
            </a:r>
            <a:endParaRPr sz="3200" b="1" i="0" u="none" strike="noStrike" cap="none">
              <a:solidFill>
                <a:srgbClr val="FFFFFF"/>
              </a:solidFill>
              <a:latin typeface="Outfit"/>
              <a:ea typeface="Outfit"/>
              <a:cs typeface="Outfit"/>
              <a:sym typeface="Outfit"/>
            </a:endParaRPr>
          </a:p>
          <a:p>
            <a:pPr marL="0" marR="0" lvl="0" indent="0" algn="ctr" rtl="0">
              <a:lnSpc>
                <a:spcPct val="100000"/>
              </a:lnSpc>
              <a:spcBef>
                <a:spcPts val="0"/>
              </a:spcBef>
              <a:spcAft>
                <a:spcPts val="0"/>
              </a:spcAft>
              <a:buClr>
                <a:srgbClr val="000000"/>
              </a:buClr>
              <a:buSzPts val="3200"/>
              <a:buFont typeface="Arial"/>
              <a:buNone/>
            </a:pPr>
            <a:r>
              <a:rPr lang="it" sz="3200" b="1" i="0" u="none" strike="noStrike" cap="none">
                <a:solidFill>
                  <a:srgbClr val="FFFFFF"/>
                </a:solidFill>
                <a:latin typeface="Outfit"/>
                <a:ea typeface="Outfit"/>
                <a:cs typeface="Outfit"/>
                <a:sym typeface="Outfit"/>
              </a:rPr>
              <a:t>in Java</a:t>
            </a:r>
            <a:r>
              <a:rPr lang="it" sz="3200" b="1">
                <a:solidFill>
                  <a:srgbClr val="FFFFFF"/>
                </a:solidFill>
                <a:latin typeface="Outfit"/>
                <a:ea typeface="Outfit"/>
                <a:cs typeface="Outfit"/>
                <a:sym typeface="Outfit"/>
              </a:rPr>
              <a:t>S</a:t>
            </a:r>
            <a:r>
              <a:rPr lang="it" sz="3200" b="1" i="0" u="none" strike="noStrike" cap="none">
                <a:solidFill>
                  <a:srgbClr val="FFFFFF"/>
                </a:solidFill>
                <a:latin typeface="Outfit"/>
                <a:ea typeface="Outfit"/>
                <a:cs typeface="Outfit"/>
                <a:sym typeface="Outfit"/>
              </a:rPr>
              <a:t>cript</a:t>
            </a:r>
            <a:endParaRPr sz="3200" b="1" i="0" u="none" strike="noStrike" cap="none">
              <a:solidFill>
                <a:srgbClr val="FFFFFF"/>
              </a:solidFill>
              <a:latin typeface="Outfit"/>
              <a:ea typeface="Outfit"/>
              <a:cs typeface="Outfit"/>
              <a:sym typeface="Outfit"/>
            </a:endParaRPr>
          </a:p>
          <a:p>
            <a:pPr marL="0" marR="0" lvl="0" indent="0" algn="ctr" rtl="0">
              <a:lnSpc>
                <a:spcPct val="100000"/>
              </a:lnSpc>
              <a:spcBef>
                <a:spcPts val="0"/>
              </a:spcBef>
              <a:spcAft>
                <a:spcPts val="0"/>
              </a:spcAft>
              <a:buClr>
                <a:srgbClr val="000000"/>
              </a:buClr>
              <a:buSzPts val="3200"/>
              <a:buFont typeface="Arial"/>
              <a:buNone/>
            </a:pPr>
            <a:r>
              <a:rPr lang="it" sz="3200" b="1" i="0" u="none" strike="noStrike" cap="none">
                <a:solidFill>
                  <a:srgbClr val="FFFFFF"/>
                </a:solidFill>
                <a:latin typeface="Outfit"/>
                <a:ea typeface="Outfit"/>
                <a:cs typeface="Outfit"/>
                <a:sym typeface="Outfit"/>
              </a:rPr>
              <a:t>(OOP)</a:t>
            </a:r>
            <a:endParaRPr sz="3200" b="1" i="0" u="none" strike="noStrike" cap="none">
              <a:solidFill>
                <a:srgbClr val="FFFFFF"/>
              </a:solidFill>
              <a:latin typeface="Outfit"/>
              <a:ea typeface="Outfit"/>
              <a:cs typeface="Outfit"/>
              <a:sym typeface="Outfi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 name="Google Shape;138;p3"/>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39" name="Google Shape;139;p3"/>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Definizione di OOP</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40" name="Google Shape;140;p3"/>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4</a:t>
            </a:fld>
            <a:endParaRPr sz="1300" b="0" i="0" u="none" strike="noStrike" cap="none">
              <a:solidFill>
                <a:srgbClr val="9D1D8F"/>
              </a:solidFill>
              <a:latin typeface="Outfit Medium"/>
              <a:ea typeface="Outfit Medium"/>
              <a:cs typeface="Outfit Medium"/>
              <a:sym typeface="Outfit Medium"/>
            </a:endParaRPr>
          </a:p>
        </p:txBody>
      </p:sp>
      <p:sp>
        <p:nvSpPr>
          <p:cNvPr id="141" name="Google Shape;141;p3"/>
          <p:cNvSpPr txBox="1"/>
          <p:nvPr/>
        </p:nvSpPr>
        <p:spPr>
          <a:xfrm>
            <a:off x="424875" y="1143000"/>
            <a:ext cx="40659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rgbClr val="000000"/>
                </a:solidFill>
                <a:latin typeface="Inter"/>
                <a:ea typeface="Inter"/>
                <a:cs typeface="Inter"/>
                <a:sym typeface="Inter"/>
              </a:rPr>
              <a:t>Per “programmazione orientata agli oggetti” (</a:t>
            </a:r>
            <a:r>
              <a:rPr lang="it" sz="1200" b="0" i="1" u="none" strike="noStrike" cap="none">
                <a:solidFill>
                  <a:srgbClr val="000000"/>
                </a:solidFill>
                <a:latin typeface="Inter"/>
                <a:ea typeface="Inter"/>
                <a:cs typeface="Inter"/>
                <a:sym typeface="Inter"/>
              </a:rPr>
              <a:t>object-oriented programming</a:t>
            </a:r>
            <a:r>
              <a:rPr lang="it" sz="1200" b="0" i="0" u="none" strike="noStrike" cap="none">
                <a:solidFill>
                  <a:srgbClr val="000000"/>
                </a:solidFill>
                <a:latin typeface="Inter"/>
                <a:ea typeface="Inter"/>
                <a:cs typeface="Inter"/>
                <a:sym typeface="Inter"/>
              </a:rPr>
              <a:t>) si intende un pattern di programmazione che si sviluppa attorno alla creazione di oggetti software, composti di determinate proprietà e abilità, e alla loro interazione reciproca.</a:t>
            </a:r>
            <a:endParaRPr sz="1200" b="0" i="0" u="none" strike="noStrike" cap="none">
              <a:solidFill>
                <a:srgbClr val="000000"/>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rgbClr val="000000"/>
                </a:solidFill>
                <a:latin typeface="Inter"/>
                <a:ea typeface="Inter"/>
                <a:cs typeface="Inter"/>
                <a:sym typeface="Inter"/>
              </a:rPr>
              <a:t>Oggi risulta essere una delle tecniche di programmazione più diffusa, soprattutto per applicativi di medie-larghe dimensioni in cui è necessario dividere agevolmente il lavoro tra diversi sviluppatori.</a:t>
            </a:r>
            <a:endParaRPr sz="1200" b="0" i="0" u="none" strike="noStrike" cap="none">
              <a:solidFill>
                <a:srgbClr val="000000"/>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rgbClr val="000000"/>
                </a:solidFill>
                <a:latin typeface="Inter"/>
                <a:ea typeface="Inter"/>
                <a:cs typeface="Inter"/>
                <a:sym typeface="Inter"/>
              </a:rPr>
              <a:t>La metodologia OOP è colonna portante di alcuni linguaggi di programmazione (come Java o C#), ma risulta applicabile anche in altri linguaggi “ibridi” (come JavaScript).</a:t>
            </a:r>
            <a:endParaRPr sz="1200" b="0" i="0" u="none" strike="noStrike" cap="none">
              <a:solidFill>
                <a:srgbClr val="000000"/>
              </a:solidFill>
              <a:latin typeface="Inter"/>
              <a:ea typeface="Inter"/>
              <a:cs typeface="Inter"/>
              <a:sym typeface="Inter"/>
            </a:endParaRPr>
          </a:p>
        </p:txBody>
      </p:sp>
      <p:pic>
        <p:nvPicPr>
          <p:cNvPr id="142" name="Google Shape;142;p3"/>
          <p:cNvPicPr preferRelativeResize="0"/>
          <p:nvPr/>
        </p:nvPicPr>
        <p:blipFill rotWithShape="1">
          <a:blip r:embed="rId4">
            <a:alphaModFix/>
          </a:blip>
          <a:srcRect/>
          <a:stretch/>
        </p:blipFill>
        <p:spPr>
          <a:xfrm>
            <a:off x="5205727" y="1349700"/>
            <a:ext cx="2879100" cy="287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0f41c87c6d_0_0"/>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g20f41c87c6d_0_0"/>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49" name="Google Shape;149;g20f41c87c6d_0_0"/>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JavaScript come linguaggio OOP</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50" name="Google Shape;150;g20f41c87c6d_0_0"/>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5</a:t>
            </a:fld>
            <a:endParaRPr sz="1300" b="0" i="0" u="none" strike="noStrike" cap="none">
              <a:solidFill>
                <a:srgbClr val="9D1D8F"/>
              </a:solidFill>
              <a:latin typeface="Outfit Medium"/>
              <a:ea typeface="Outfit Medium"/>
              <a:cs typeface="Outfit Medium"/>
              <a:sym typeface="Outfit Medium"/>
            </a:endParaRPr>
          </a:p>
        </p:txBody>
      </p:sp>
      <p:sp>
        <p:nvSpPr>
          <p:cNvPr id="151" name="Google Shape;151;g20f41c87c6d_0_0"/>
          <p:cNvSpPr txBox="1"/>
          <p:nvPr/>
        </p:nvSpPr>
        <p:spPr>
          <a:xfrm>
            <a:off x="424875" y="1143000"/>
            <a:ext cx="3971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JavaScript non nasce come un “classico” esempio di linguaggio di programmazione orientato agli oggetti; questo è dovuto soprattutto al fatto che al contrario di altri linguaggi che utilizzano dei meccanismi di ereditarietà basati sulle classi (come Java, o C#), JavaScript utilizza un sistema prototipale per la definizione delle proprie logiche interne.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JavaScript tuttavia può venire utilizzato per la scrittura di codice orientato agli oggetti, in quanto è possibile definire utilizzando la sua sintassi nativa le tre logiche principali dei linguaggi OOP:</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457200" marR="0" lvl="0" indent="-304800" algn="l" rtl="0">
              <a:lnSpc>
                <a:spcPct val="115000"/>
              </a:lnSpc>
              <a:spcBef>
                <a:spcPts val="0"/>
              </a:spcBef>
              <a:spcAft>
                <a:spcPts val="0"/>
              </a:spcAft>
              <a:buClr>
                <a:schemeClr val="dk1"/>
              </a:buClr>
              <a:buSzPts val="1200"/>
              <a:buFont typeface="Inter"/>
              <a:buChar char="-"/>
            </a:pPr>
            <a:r>
              <a:rPr lang="it" sz="1200" b="0" i="0" u="none" strike="noStrike" cap="none">
                <a:solidFill>
                  <a:schemeClr val="dk1"/>
                </a:solidFill>
                <a:latin typeface="Inter"/>
                <a:ea typeface="Inter"/>
                <a:cs typeface="Inter"/>
                <a:sym typeface="Inter"/>
              </a:rPr>
              <a:t>Incapsulamento</a:t>
            </a:r>
            <a:endParaRPr sz="1200" b="0" i="0" u="none" strike="noStrike" cap="none">
              <a:solidFill>
                <a:schemeClr val="dk1"/>
              </a:solidFill>
              <a:latin typeface="Inter"/>
              <a:ea typeface="Inter"/>
              <a:cs typeface="Inter"/>
              <a:sym typeface="Inter"/>
            </a:endParaRPr>
          </a:p>
          <a:p>
            <a:pPr marL="457200" marR="0" lvl="0" indent="-304800" algn="l" rtl="0">
              <a:lnSpc>
                <a:spcPct val="115000"/>
              </a:lnSpc>
              <a:spcBef>
                <a:spcPts val="0"/>
              </a:spcBef>
              <a:spcAft>
                <a:spcPts val="0"/>
              </a:spcAft>
              <a:buClr>
                <a:schemeClr val="dk1"/>
              </a:buClr>
              <a:buSzPts val="1200"/>
              <a:buFont typeface="Inter"/>
              <a:buChar char="-"/>
            </a:pPr>
            <a:r>
              <a:rPr lang="it" sz="1200" b="0" i="0" u="none" strike="noStrike" cap="none">
                <a:solidFill>
                  <a:schemeClr val="dk1"/>
                </a:solidFill>
                <a:latin typeface="Inter"/>
                <a:ea typeface="Inter"/>
                <a:cs typeface="Inter"/>
                <a:sym typeface="Inter"/>
              </a:rPr>
              <a:t>Ereditarietà</a:t>
            </a:r>
            <a:endParaRPr sz="1200" b="0" i="0" u="none" strike="noStrike" cap="none">
              <a:solidFill>
                <a:schemeClr val="dk1"/>
              </a:solidFill>
              <a:latin typeface="Inter"/>
              <a:ea typeface="Inter"/>
              <a:cs typeface="Inter"/>
              <a:sym typeface="Inter"/>
            </a:endParaRPr>
          </a:p>
          <a:p>
            <a:pPr marL="457200" marR="0" lvl="0" indent="-304800" algn="l" rtl="0">
              <a:lnSpc>
                <a:spcPct val="115000"/>
              </a:lnSpc>
              <a:spcBef>
                <a:spcPts val="0"/>
              </a:spcBef>
              <a:spcAft>
                <a:spcPts val="0"/>
              </a:spcAft>
              <a:buClr>
                <a:schemeClr val="dk1"/>
              </a:buClr>
              <a:buSzPts val="1200"/>
              <a:buFont typeface="Inter"/>
              <a:buChar char="-"/>
            </a:pPr>
            <a:r>
              <a:rPr lang="it" sz="1200" b="0" i="0" u="none" strike="noStrike" cap="none">
                <a:solidFill>
                  <a:schemeClr val="dk1"/>
                </a:solidFill>
                <a:latin typeface="Inter"/>
                <a:ea typeface="Inter"/>
                <a:cs typeface="Inter"/>
                <a:sym typeface="Inter"/>
              </a:rPr>
              <a:t>Polimorfismo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200"/>
              <a:buFont typeface="Arial"/>
              <a:buNone/>
            </a:pPr>
            <a:endParaRPr sz="1200" b="1"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Inter"/>
              <a:ea typeface="Inter"/>
              <a:cs typeface="Inter"/>
              <a:sym typeface="Inter"/>
            </a:endParaRPr>
          </a:p>
        </p:txBody>
      </p:sp>
      <p:sp>
        <p:nvSpPr>
          <p:cNvPr id="152" name="Google Shape;152;g20f41c87c6d_0_0"/>
          <p:cNvSpPr txBox="1"/>
          <p:nvPr/>
        </p:nvSpPr>
        <p:spPr>
          <a:xfrm>
            <a:off x="4572000" y="1143000"/>
            <a:ext cx="4146900" cy="34767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struttura prototipale di JS</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let person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firstName: "John",</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lastName: "Doe"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console.log(person.firstName)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“John”</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console.log(person.hasOwnProperty("lastName"))</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true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l’oggetto person non possiede il metodo</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“hasOwnProperty”, ma lo può invocare in quanto</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gli viene “trasmesso” dal suo prototipo, Object</a:t>
            </a:r>
            <a:endParaRPr sz="1200" b="0" i="1" u="none" strike="noStrike" cap="none">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0f41c87c6d_1_245"/>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 name="Google Shape;158;g20f41c87c6d_1_245"/>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59" name="Google Shape;159;g20f41c87c6d_1_245"/>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Gli oggetti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60" name="Google Shape;160;g20f41c87c6d_1_245"/>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6</a:t>
            </a:fld>
            <a:endParaRPr sz="1300" b="0" i="0" u="none" strike="noStrike" cap="none">
              <a:solidFill>
                <a:srgbClr val="9D1D8F"/>
              </a:solidFill>
              <a:latin typeface="Outfit Medium"/>
              <a:ea typeface="Outfit Medium"/>
              <a:cs typeface="Outfit Medium"/>
              <a:sym typeface="Outfit Medium"/>
            </a:endParaRPr>
          </a:p>
        </p:txBody>
      </p:sp>
      <p:sp>
        <p:nvSpPr>
          <p:cNvPr id="161" name="Google Shape;161;g20f41c87c6d_1_245"/>
          <p:cNvSpPr txBox="1"/>
          <p:nvPr/>
        </p:nvSpPr>
        <p:spPr>
          <a:xfrm>
            <a:off x="326300" y="1143000"/>
            <a:ext cx="40443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A differenza degli altri linguaggi presi in esempio, in JS è possibile creare un oggetto direttamente, senza aver creato precedentemente una </a:t>
            </a:r>
            <a:r>
              <a:rPr lang="it" sz="1200" b="0" i="1" u="none" strike="noStrike" cap="none">
                <a:solidFill>
                  <a:schemeClr val="dk1"/>
                </a:solidFill>
                <a:latin typeface="Inter"/>
                <a:ea typeface="Inter"/>
                <a:cs typeface="Inter"/>
                <a:sym typeface="Inter"/>
              </a:rPr>
              <a:t>classe</a:t>
            </a:r>
            <a:r>
              <a:rPr lang="it" sz="1200" b="0" i="0" u="none" strike="noStrike" cap="none">
                <a:solidFill>
                  <a:schemeClr val="dk1"/>
                </a:solidFill>
                <a:latin typeface="Inter"/>
                <a:ea typeface="Inter"/>
                <a:cs typeface="Inter"/>
                <a:sym typeface="Inter"/>
              </a:rPr>
              <a:t>, utilizzando la cosiddetta “notazione letterale”.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Un oggetto può contenere degli attributi, ovvero delle variabili/costanti che ne specificano le caratteristiche, e dei metodi, che ne specificano le abilità e le operazioni che può compiere.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Per accedere ai valori degli attributi o per invocare i metodi, è necessario esplorare l’oggetto tramite l’utilizzo dell’operatore “.” o specificare il nome della proprietà tramite parentesi quadre.</a:t>
            </a:r>
            <a:endParaRPr sz="1200" b="0" i="0" u="none" strike="noStrike" cap="none">
              <a:solidFill>
                <a:schemeClr val="dk1"/>
              </a:solidFill>
              <a:latin typeface="Inter"/>
              <a:ea typeface="Inter"/>
              <a:cs typeface="Inter"/>
              <a:sym typeface="Inter"/>
            </a:endParaRPr>
          </a:p>
        </p:txBody>
      </p:sp>
      <p:sp>
        <p:nvSpPr>
          <p:cNvPr id="162" name="Google Shape;162;g20f41c87c6d_1_245"/>
          <p:cNvSpPr txBox="1"/>
          <p:nvPr/>
        </p:nvSpPr>
        <p:spPr>
          <a:xfrm>
            <a:off x="4572000" y="1143000"/>
            <a:ext cx="4146900" cy="34767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creo un oggetto person utilizzando la not. letterale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let person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firstName: "John",</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lastName: "Doe",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greet: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console.log(person.firstName)</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“John”</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console.log(person[“lastName”])</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“Doe”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console.log(person.greet())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John”</a:t>
            </a:r>
            <a:endParaRPr sz="1200" b="0" i="1" u="none" strike="noStrike" cap="none">
              <a:solidFill>
                <a:schemeClr val="dk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0f41c87c6d_1_283"/>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8" name="Google Shape;168;g20f41c87c6d_1_283"/>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69" name="Google Shape;169;g20f41c87c6d_1_283"/>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La  funzione costruttore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70" name="Google Shape;170;g20f41c87c6d_1_283"/>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7</a:t>
            </a:fld>
            <a:endParaRPr sz="1300" b="0" i="0" u="none" strike="noStrike" cap="none">
              <a:solidFill>
                <a:srgbClr val="9D1D8F"/>
              </a:solidFill>
              <a:latin typeface="Outfit Medium"/>
              <a:ea typeface="Outfit Medium"/>
              <a:cs typeface="Outfit Medium"/>
              <a:sym typeface="Outfit Medium"/>
            </a:endParaRPr>
          </a:p>
        </p:txBody>
      </p:sp>
      <p:sp>
        <p:nvSpPr>
          <p:cNvPr id="171" name="Google Shape;171;g20f41c87c6d_1_283"/>
          <p:cNvSpPr txBox="1"/>
          <p:nvPr/>
        </p:nvSpPr>
        <p:spPr>
          <a:xfrm>
            <a:off x="489450" y="1143000"/>
            <a:ext cx="37869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Quando tuttavia è necessario creare molteplici oggetti con la medesima struttura, la notazione letterale risulta un impedimento, in quanto costringe a copiare/incollare l’elenco delle proprietà a mano ogni volta.</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Come procedere se è necessario creare “in serie” numerosi oggetti tutti dotati delle stesse proprietà?</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Al fine di creare oggetti dotati della stessa struttura in modo sistematico, è possibile utilizzare un costruttore.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p:txBody>
      </p:sp>
      <p:sp>
        <p:nvSpPr>
          <p:cNvPr id="172" name="Google Shape;172;g20f41c87c6d_1_283"/>
          <p:cNvSpPr txBox="1"/>
          <p:nvPr/>
        </p:nvSpPr>
        <p:spPr>
          <a:xfrm>
            <a:off x="4572000" y="1021825"/>
            <a:ext cx="41469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con la struttura degli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oggetti che intendiamo creare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Person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this.greet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creiamo l’oggetto p1 a partire dal costruttore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Person()</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sovrascriviamo la proprietà firstName in p1</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p1.firstName = “Gabriele”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Gabriele”</a:t>
            </a:r>
            <a:endParaRPr sz="1200" b="0" i="1" u="none" strike="noStrike" cap="none">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0f41c87c6d_1_292"/>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 name="Google Shape;178;g20f41c87c6d_1_292"/>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79" name="Google Shape;179;g20f41c87c6d_1_292"/>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La  funzione costruttore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80" name="Google Shape;180;g20f41c87c6d_1_292"/>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8</a:t>
            </a:fld>
            <a:endParaRPr sz="1300" b="0" i="0" u="none" strike="noStrike" cap="none">
              <a:solidFill>
                <a:srgbClr val="9D1D8F"/>
              </a:solidFill>
              <a:latin typeface="Outfit Medium"/>
              <a:ea typeface="Outfit Medium"/>
              <a:cs typeface="Outfit Medium"/>
              <a:sym typeface="Outfit Medium"/>
            </a:endParaRPr>
          </a:p>
        </p:txBody>
      </p:sp>
      <p:sp>
        <p:nvSpPr>
          <p:cNvPr id="181" name="Google Shape;181;g20f41c87c6d_1_292"/>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Un costruttore è una speciale funzione (per convenzione la prima lettera va specificata maiuscola) che permette di creare, tramite la sua invocazione con la keyword “new”, un oggetto “precostituito” di determinati attributi/metodi.</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In un colpo solo vengono assegnate molteplici coppie chiave/valore, che possono essere lette o sovrascritte.</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I metodi descritti nel costruttore possono contenere la keyword “this” al fine di accedere alle proprietà assegnate all’oggetto creato.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p:txBody>
      </p:sp>
      <p:sp>
        <p:nvSpPr>
          <p:cNvPr id="182" name="Google Shape;182;g20f41c87c6d_1_292"/>
          <p:cNvSpPr txBox="1"/>
          <p:nvPr/>
        </p:nvSpPr>
        <p:spPr>
          <a:xfrm>
            <a:off x="4572000" y="1021825"/>
            <a:ext cx="41469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con la struttura degli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oggetti che intendiamo creare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Person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this.greet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creiamo l’oggetto p1 a partire dal costruttore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Person()</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sovrascriviamo la proprietà firstName in p1</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p1.firstName = “Gabriele”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Gabriele”</a:t>
            </a:r>
            <a:endParaRPr sz="1200" b="0" i="1" u="none" strike="noStrike" cap="none">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0f41c87c6d_1_425"/>
          <p:cNvSpPr/>
          <p:nvPr/>
        </p:nvSpPr>
        <p:spPr>
          <a:xfrm>
            <a:off x="-13200" y="69125"/>
            <a:ext cx="9157200" cy="669000"/>
          </a:xfrm>
          <a:prstGeom prst="rect">
            <a:avLst/>
          </a:prstGeom>
          <a:solidFill>
            <a:srgbClr val="1010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 name="Google Shape;188;g20f41c87c6d_1_425"/>
          <p:cNvPicPr preferRelativeResize="0"/>
          <p:nvPr/>
        </p:nvPicPr>
        <p:blipFill rotWithShape="1">
          <a:blip r:embed="rId3">
            <a:alphaModFix/>
          </a:blip>
          <a:srcRect/>
          <a:stretch/>
        </p:blipFill>
        <p:spPr>
          <a:xfrm>
            <a:off x="424875" y="206826"/>
            <a:ext cx="1707858" cy="393600"/>
          </a:xfrm>
          <a:prstGeom prst="rect">
            <a:avLst/>
          </a:prstGeom>
          <a:noFill/>
          <a:ln>
            <a:noFill/>
          </a:ln>
        </p:spPr>
      </p:pic>
      <p:sp>
        <p:nvSpPr>
          <p:cNvPr id="189" name="Google Shape;189;g20f41c87c6d_1_425"/>
          <p:cNvSpPr txBox="1">
            <a:spLocks noGrp="1"/>
          </p:cNvSpPr>
          <p:nvPr>
            <p:ph type="title"/>
          </p:nvPr>
        </p:nvSpPr>
        <p:spPr>
          <a:xfrm>
            <a:off x="4072500" y="245375"/>
            <a:ext cx="4837500" cy="316500"/>
          </a:xfrm>
          <a:prstGeom prst="rect">
            <a:avLst/>
          </a:prstGeom>
          <a:noFill/>
          <a:ln>
            <a:noFill/>
          </a:ln>
        </p:spPr>
        <p:txBody>
          <a:bodyPr spcFirstLastPara="1" wrap="square" lIns="91425" tIns="0" rIns="0" bIns="0" anchor="t" anchorCtr="0">
            <a:noAutofit/>
          </a:bodyPr>
          <a:lstStyle/>
          <a:p>
            <a:pPr marL="0" lvl="0" indent="0" algn="r" rtl="0">
              <a:lnSpc>
                <a:spcPct val="100000"/>
              </a:lnSpc>
              <a:spcBef>
                <a:spcPts val="0"/>
              </a:spcBef>
              <a:spcAft>
                <a:spcPts val="0"/>
              </a:spcAft>
              <a:buClr>
                <a:schemeClr val="dk1"/>
              </a:buClr>
              <a:buSzPts val="1100"/>
              <a:buNone/>
            </a:pPr>
            <a:r>
              <a:rPr lang="it" sz="1878">
                <a:solidFill>
                  <a:schemeClr val="lt1"/>
                </a:solidFill>
              </a:rPr>
              <a:t>La  funzione costruttore in JS</a:t>
            </a: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chemeClr val="dk1"/>
              </a:buClr>
              <a:buSzPts val="1100"/>
              <a:buNone/>
            </a:pPr>
            <a:endParaRPr sz="1878">
              <a:solidFill>
                <a:schemeClr val="lt1"/>
              </a:solidFill>
            </a:endParaRPr>
          </a:p>
          <a:p>
            <a:pPr marL="0" lvl="0" indent="0" algn="r" rtl="0">
              <a:lnSpc>
                <a:spcPct val="100000"/>
              </a:lnSpc>
              <a:spcBef>
                <a:spcPts val="0"/>
              </a:spcBef>
              <a:spcAft>
                <a:spcPts val="0"/>
              </a:spcAft>
              <a:buClr>
                <a:srgbClr val="9D1D8F"/>
              </a:buClr>
              <a:buSzPts val="2268"/>
              <a:buNone/>
            </a:pPr>
            <a:endParaRPr sz="1878">
              <a:solidFill>
                <a:schemeClr val="lt1"/>
              </a:solidFill>
            </a:endParaRPr>
          </a:p>
        </p:txBody>
      </p:sp>
      <p:sp>
        <p:nvSpPr>
          <p:cNvPr id="190" name="Google Shape;190;g20f41c87c6d_1_425"/>
          <p:cNvSpPr txBox="1"/>
          <p:nvPr/>
        </p:nvSpPr>
        <p:spPr>
          <a:xfrm>
            <a:off x="8361309" y="4749901"/>
            <a:ext cx="548700" cy="393600"/>
          </a:xfrm>
          <a:prstGeom prst="rect">
            <a:avLst/>
          </a:prstGeom>
          <a:noFill/>
          <a:ln>
            <a:noFill/>
          </a:ln>
        </p:spPr>
        <p:txBody>
          <a:bodyPr spcFirstLastPara="1" wrap="square" lIns="91425" tIns="91425" rIns="0" bIns="91425" anchor="t" anchorCtr="0">
            <a:norm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 sz="1300" b="0" i="0" u="none" strike="noStrike" cap="none">
                <a:solidFill>
                  <a:srgbClr val="9D1D8F"/>
                </a:solidFill>
                <a:latin typeface="Outfit Medium"/>
                <a:ea typeface="Outfit Medium"/>
                <a:cs typeface="Outfit Medium"/>
                <a:sym typeface="Outfit Medium"/>
              </a:rPr>
              <a:t>9</a:t>
            </a:fld>
            <a:endParaRPr sz="1300" b="0" i="0" u="none" strike="noStrike" cap="none">
              <a:solidFill>
                <a:srgbClr val="9D1D8F"/>
              </a:solidFill>
              <a:latin typeface="Outfit Medium"/>
              <a:ea typeface="Outfit Medium"/>
              <a:cs typeface="Outfit Medium"/>
              <a:sym typeface="Outfit Medium"/>
            </a:endParaRPr>
          </a:p>
        </p:txBody>
      </p:sp>
      <p:sp>
        <p:nvSpPr>
          <p:cNvPr id="191" name="Google Shape;191;g20f41c87c6d_1_425"/>
          <p:cNvSpPr txBox="1"/>
          <p:nvPr/>
        </p:nvSpPr>
        <p:spPr>
          <a:xfrm>
            <a:off x="480850" y="1143000"/>
            <a:ext cx="3683700" cy="3607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Ma un costruttore può anche spingersi oltre: durante la sua invocazione tramite “new” è possibile passare alla funzione anche dei parametri, che possono essere utilizzati dal costruttore stesso in modo da inizializzare determinate proprietà dell’oggetto appena creato.</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Questo permette di ottenere un oggetto non più totalmente vuoto, ma con già dei valori assegnati agli attributi/metodi di nostra scelta.</a:t>
            </a: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200"/>
              <a:buFont typeface="Arial"/>
              <a:buNone/>
            </a:pPr>
            <a:r>
              <a:rPr lang="it" sz="1200" b="0" i="0" u="none" strike="noStrike" cap="none">
                <a:solidFill>
                  <a:schemeClr val="dk1"/>
                </a:solidFill>
                <a:latin typeface="Inter"/>
                <a:ea typeface="Inter"/>
                <a:cs typeface="Inter"/>
                <a:sym typeface="Inter"/>
              </a:rPr>
              <a:t>L’implementazione e l’assegnazione delle proprietà vengono descritte una volta sola all’interno di NamedPerson, la funzione costruttore.</a:t>
            </a:r>
            <a:endParaRPr sz="1200" b="0" i="0" u="none" strike="noStrike" cap="none">
              <a:solidFill>
                <a:schemeClr val="dk1"/>
              </a:solidFill>
              <a:latin typeface="Inter"/>
              <a:ea typeface="Inter"/>
              <a:cs typeface="Inter"/>
              <a:sym typeface="Inter"/>
            </a:endParaRPr>
          </a:p>
        </p:txBody>
      </p:sp>
      <p:sp>
        <p:nvSpPr>
          <p:cNvPr id="192" name="Google Shape;192;g20f41c87c6d_1_425"/>
          <p:cNvSpPr txBox="1"/>
          <p:nvPr/>
        </p:nvSpPr>
        <p:spPr>
          <a:xfrm>
            <a:off x="4413625" y="1021825"/>
            <a:ext cx="4396500" cy="3769500"/>
          </a:xfrm>
          <a:prstGeom prst="rect">
            <a:avLst/>
          </a:prstGeom>
          <a:solidFill>
            <a:schemeClr val="lt2"/>
          </a:solidFill>
          <a:ln>
            <a:noFill/>
          </a:ln>
        </p:spPr>
        <p:txBody>
          <a:bodyPr spcFirstLastPara="1" wrap="square" lIns="162000" tIns="162000" rIns="162000" bIns="162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definiamo un costruttore che accetti due parametri</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_firstName e _lastName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NamedPerson = function(_firstName, _lastName)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this.firstName = _firstName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this.lastName = _lastName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this.greet = function()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return "Hello, my name is " + this.firstName</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    }</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creiamo l’oggetto p1 a partire dal costruttore</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const p1 = new NamedPerson(“Mario”, “Bianchi”)</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chemeClr val="dk1"/>
                </a:solidFill>
                <a:latin typeface="Inter"/>
                <a:ea typeface="Inter"/>
                <a:cs typeface="Inter"/>
                <a:sym typeface="Inter"/>
              </a:rPr>
              <a:t>console.log(p1.greet())</a:t>
            </a:r>
            <a:br>
              <a:rPr lang="it" sz="1200" b="0" i="0" u="none" strike="noStrike" cap="none">
                <a:solidFill>
                  <a:schemeClr val="dk1"/>
                </a:solidFill>
                <a:latin typeface="Inter"/>
                <a:ea typeface="Inter"/>
                <a:cs typeface="Inter"/>
                <a:sym typeface="Inter"/>
              </a:rPr>
            </a:br>
            <a:r>
              <a:rPr lang="it" sz="1200" b="0" i="0" u="none" strike="noStrike" cap="none">
                <a:solidFill>
                  <a:srgbClr val="5E5E5E"/>
                </a:solidFill>
                <a:latin typeface="Inter"/>
                <a:ea typeface="Inter"/>
                <a:cs typeface="Inter"/>
                <a:sym typeface="Inter"/>
              </a:rPr>
              <a:t>// “Hello, my name is Mario”</a:t>
            </a:r>
            <a:endParaRPr sz="1200" b="0" i="0" u="none" strike="noStrike" cap="none">
              <a:solidFill>
                <a:srgbClr val="5E5E5E"/>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it" sz="1200" b="0" i="0" u="none" strike="noStrike" cap="none">
                <a:solidFill>
                  <a:srgbClr val="5E5E5E"/>
                </a:solidFill>
                <a:latin typeface="Inter"/>
                <a:ea typeface="Inter"/>
                <a:cs typeface="Inter"/>
                <a:sym typeface="Inter"/>
              </a:rPr>
              <a:t>// la proprietà firstName di p1 è stata automaticamente // inizializzata dal costruttore</a:t>
            </a:r>
            <a:endParaRPr sz="1200" b="0" i="0" u="none" strike="noStrike" cap="none">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Epicode-scu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icode-chia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picode-mis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2721</Words>
  <Application>Microsoft Office PowerPoint</Application>
  <PresentationFormat>Presentazione su schermo (16:9)</PresentationFormat>
  <Paragraphs>394</Paragraphs>
  <Slides>18</Slides>
  <Notes>18</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18</vt:i4>
      </vt:variant>
    </vt:vector>
  </HeadingPairs>
  <TitlesOfParts>
    <vt:vector size="27" baseType="lpstr">
      <vt:lpstr>Arial</vt:lpstr>
      <vt:lpstr>Outfit</vt:lpstr>
      <vt:lpstr>Outfit SemiBold</vt:lpstr>
      <vt:lpstr>Outfit Medium</vt:lpstr>
      <vt:lpstr>Inter Medium</vt:lpstr>
      <vt:lpstr>Inter</vt:lpstr>
      <vt:lpstr>Epicode-scuro</vt:lpstr>
      <vt:lpstr>Epicode-chiaro</vt:lpstr>
      <vt:lpstr>Epicode-misto</vt:lpstr>
      <vt:lpstr>Presentazione standard di PowerPoint</vt:lpstr>
      <vt:lpstr>JavaScript 3 Giorno 1</vt:lpstr>
      <vt:lpstr>Presentazione standard di PowerPoint</vt:lpstr>
      <vt:lpstr>Definizione di OOP      </vt:lpstr>
      <vt:lpstr>JavaScript come linguaggio OOP      </vt:lpstr>
      <vt:lpstr>Gli oggetti in JS      </vt:lpstr>
      <vt:lpstr>La  funzione costruttore in JS      </vt:lpstr>
      <vt:lpstr>La  funzione costruttore in JS      </vt:lpstr>
      <vt:lpstr>La  funzione costruttore in JS      </vt:lpstr>
      <vt:lpstr>“this” in JS      </vt:lpstr>
      <vt:lpstr>“this” in JS      </vt:lpstr>
      <vt:lpstr>Il costrutto class      </vt:lpstr>
      <vt:lpstr>Il costrutto class      </vt:lpstr>
      <vt:lpstr>Estensione di classi      </vt:lpstr>
      <vt:lpstr>La keyword super      </vt:lpstr>
      <vt:lpstr>La keyword super      </vt:lpstr>
      <vt:lpstr>Metodi e attributi statici      </vt:lpstr>
      <vt:lpstr>GRAZIE EPICODE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Dario Del Giudice</cp:lastModifiedBy>
  <cp:revision>1</cp:revision>
  <dcterms:modified xsi:type="dcterms:W3CDTF">2023-10-19T13:16:04Z</dcterms:modified>
</cp:coreProperties>
</file>