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3" r:id="rId7"/>
    <p:sldId id="266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0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389-606C-4AB2-9E28-73E9344AA3B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736E-6353-4091-83E5-0FFD9CB5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icksantos.com/" TargetMode="External"/><Relationship Id="rId2" Type="http://schemas.openxmlformats.org/officeDocument/2006/relationships/hyperlink" Target="mailto:nrsantos@ucdav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cd-cws/arcpy_meta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cd-cws/arcpy_metadata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d-cws/amap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d-cws/amap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d-cws/launch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2509" y="262759"/>
            <a:ext cx="6521669" cy="2701158"/>
          </a:xfrm>
        </p:spPr>
        <p:txBody>
          <a:bodyPr/>
          <a:lstStyle/>
          <a:p>
            <a:r>
              <a:rPr lang="en-US" dirty="0" smtClean="0"/>
              <a:t>TPS Reports for GIS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4302" y="3448833"/>
            <a:ext cx="5969876" cy="277774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</a:t>
            </a:r>
            <a:r>
              <a:rPr lang="en-US" dirty="0" smtClean="0"/>
              <a:t>asks, </a:t>
            </a:r>
            <a:r>
              <a:rPr lang="en-US" b="1" dirty="0" smtClean="0"/>
              <a:t>P</a:t>
            </a:r>
            <a:r>
              <a:rPr lang="en-US" dirty="0" smtClean="0"/>
              <a:t>roblems, and </a:t>
            </a:r>
            <a:r>
              <a:rPr lang="en-US" b="1" dirty="0" smtClean="0"/>
              <a:t>S</a:t>
            </a:r>
            <a:r>
              <a:rPr lang="en-US" dirty="0" smtClean="0"/>
              <a:t>olutions: Python packages to help you get things done. Repeatedly.</a:t>
            </a:r>
          </a:p>
          <a:p>
            <a:endParaRPr lang="en-US" dirty="0"/>
          </a:p>
          <a:p>
            <a:r>
              <a:rPr lang="en-US" dirty="0" smtClean="0"/>
              <a:t>Nick Santos</a:t>
            </a:r>
          </a:p>
          <a:p>
            <a:r>
              <a:rPr lang="en-US" dirty="0" smtClean="0"/>
              <a:t>UC Davis Center for Watershed Sciences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MaptimeDavis</a:t>
            </a:r>
            <a:r>
              <a:rPr lang="en-US" dirty="0" smtClean="0"/>
              <a:t> – 2/21/2018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675"/>
            <a:ext cx="6251331" cy="6110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50223"/>
            <a:ext cx="3792000" cy="3077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https://www.liquidvpn.com/sidtoday-newsletter/</a:t>
            </a:r>
          </a:p>
        </p:txBody>
      </p:sp>
    </p:spTree>
    <p:extLst>
      <p:ext uri="{BB962C8B-B14F-4D97-AF65-F5344CB8AC3E}">
        <p14:creationId xmlns:p14="http://schemas.microsoft.com/office/powerpoint/2010/main" val="32738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02" y="300468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Acknowledgements and </a:t>
            </a:r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02" y="1044651"/>
            <a:ext cx="5743568" cy="96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 smtClean="0"/>
              <a:t>arcpy_metadata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2200" i="1" dirty="0" smtClean="0"/>
              <a:t>github.com/</a:t>
            </a:r>
            <a:r>
              <a:rPr lang="en-US" sz="2200" i="1" dirty="0" err="1" smtClean="0"/>
              <a:t>ucd-cws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arcpy_metadata</a:t>
            </a:r>
            <a:endParaRPr lang="en-US" sz="2200" i="1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3502" y="2182040"/>
            <a:ext cx="6525764" cy="1252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/>
              <a:t>Amaptor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LaunchR</a:t>
            </a:r>
            <a:endParaRPr lang="en-US" sz="3200" b="1" dirty="0"/>
          </a:p>
          <a:p>
            <a:pPr marL="0" indent="0">
              <a:buNone/>
            </a:pPr>
            <a:r>
              <a:rPr lang="en-US" sz="2400" i="1" dirty="0" smtClean="0"/>
              <a:t>github.com/</a:t>
            </a:r>
            <a:r>
              <a:rPr lang="en-US" sz="2400" i="1" dirty="0" err="1" smtClean="0"/>
              <a:t>ucd-cws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amaptor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github.com/</a:t>
            </a:r>
            <a:r>
              <a:rPr lang="en-US" sz="2400" i="1" dirty="0" err="1" smtClean="0"/>
              <a:t>ucd-cws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launchr</a:t>
            </a:r>
            <a:endParaRPr lang="en-US" sz="2400" i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73638" y="1070538"/>
            <a:ext cx="4157748" cy="2363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Get In Touch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Nick Santos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UC Davis Center for Watershed Sciences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hlinkClick r:id="rId2"/>
              </a:rPr>
              <a:t>nrsantos@ucdavis.edu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hlinkClick r:id="rId3"/>
              </a:rPr>
              <a:t>http://nicksantos.com</a:t>
            </a:r>
            <a:endParaRPr lang="en-US" sz="20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33502" y="3607221"/>
            <a:ext cx="10979850" cy="2737960"/>
            <a:chOff x="846514" y="2827819"/>
            <a:chExt cx="6671508" cy="2737960"/>
          </a:xfrm>
        </p:grpSpPr>
        <p:sp>
          <p:nvSpPr>
            <p:cNvPr id="8" name="Rectangle 7"/>
            <p:cNvSpPr/>
            <p:nvPr/>
          </p:nvSpPr>
          <p:spPr>
            <a:xfrm>
              <a:off x="846514" y="2827819"/>
              <a:ext cx="2291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Thanks </a:t>
              </a:r>
              <a:r>
                <a:rPr lang="en-US" sz="2800" b="1" dirty="0"/>
                <a:t>to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584" y="3323015"/>
              <a:ext cx="300143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Andy </a:t>
              </a:r>
              <a:r>
                <a:rPr lang="en-US" sz="2400" dirty="0" smtClean="0"/>
                <a:t>Bell</a:t>
              </a:r>
            </a:p>
            <a:p>
              <a:endParaRPr lang="en-US" sz="800" dirty="0"/>
            </a:p>
            <a:p>
              <a:r>
                <a:rPr lang="en-US" sz="2400" dirty="0" smtClean="0"/>
                <a:t>John Durand</a:t>
              </a:r>
            </a:p>
            <a:p>
              <a:endParaRPr lang="en-US" sz="800" dirty="0"/>
            </a:p>
            <a:p>
              <a:r>
                <a:rPr lang="en-US" sz="2400" dirty="0" smtClean="0"/>
                <a:t>The </a:t>
              </a:r>
              <a:r>
                <a:rPr lang="en-US" sz="2400" dirty="0"/>
                <a:t>State of California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514" y="3303621"/>
              <a:ext cx="3442855" cy="2262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Thomas Maschler and the World Resources </a:t>
              </a:r>
              <a:r>
                <a:rPr lang="en-US" sz="2400" dirty="0" smtClean="0"/>
                <a:t>Institute</a:t>
              </a:r>
              <a:br>
                <a:rPr lang="en-US" sz="2400" dirty="0" smtClean="0"/>
              </a:br>
              <a:endParaRPr lang="en-US" sz="1100" dirty="0"/>
            </a:p>
            <a:p>
              <a:r>
                <a:rPr lang="en-US" sz="2400" dirty="0"/>
                <a:t>California Department of Fish and </a:t>
              </a:r>
              <a:r>
                <a:rPr lang="en-US" sz="2400" dirty="0" smtClean="0"/>
                <a:t>Wildlife</a:t>
              </a:r>
              <a:br>
                <a:rPr lang="en-US" sz="2400" dirty="0" smtClean="0"/>
              </a:br>
              <a:endParaRPr lang="en-US" sz="1000" dirty="0"/>
            </a:p>
            <a:p>
              <a:r>
                <a:rPr lang="en-US" sz="2400" dirty="0"/>
                <a:t>All contributors on GitHub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93826" y="5235677"/>
            <a:ext cx="1793472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2138" y="573578"/>
            <a:ext cx="7365077" cy="35079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We’re contracted to deliver hundreds of computer generated vector layers with metadata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47898" y="4465721"/>
            <a:ext cx="9820102" cy="21345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Problem</a:t>
            </a:r>
            <a:r>
              <a:rPr lang="en-US" dirty="0" smtClean="0"/>
              <a:t>: There’s no good way to programmatically edit metadata from Python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00" y="303037"/>
            <a:ext cx="2917769" cy="377851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867211" y="4096389"/>
            <a:ext cx="2094804" cy="369332"/>
            <a:chOff x="9085815" y="4081549"/>
            <a:chExt cx="2094804" cy="369332"/>
          </a:xfrm>
        </p:grpSpPr>
        <p:cxnSp>
          <p:nvCxnSpPr>
            <p:cNvPr id="9" name="Elbow Connector 8"/>
            <p:cNvCxnSpPr/>
            <p:nvPr/>
          </p:nvCxnSpPr>
          <p:spPr>
            <a:xfrm rot="16200000" flipV="1">
              <a:off x="9044250" y="4123114"/>
              <a:ext cx="266007" cy="182877"/>
            </a:xfrm>
            <a:prstGeom prst="bentConnector3">
              <a:avLst>
                <a:gd name="adj1" fmla="val 312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268692" y="4081549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  <a:r>
                <a:rPr lang="en-US" dirty="0" smtClean="0"/>
                <a:t> 500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5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929" y="220610"/>
            <a:ext cx="9713492" cy="163746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Solution</a:t>
            </a:r>
            <a:r>
              <a:rPr lang="en-US" dirty="0" smtClean="0"/>
              <a:t>: Develop our own library to allow editing metadata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358758"/>
            <a:ext cx="12191999" cy="49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hlinkClick r:id="rId2"/>
              </a:rPr>
              <a:t>https://github.com/ucd-cws/arcpy_metadata</a:t>
            </a:r>
            <a:r>
              <a:rPr lang="en-US" sz="2800" b="1" dirty="0" smtClean="0"/>
              <a:t>, available on pip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7" y="3578794"/>
            <a:ext cx="4744112" cy="2200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2556526"/>
            <a:ext cx="8173591" cy="99073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770312" y="2074195"/>
            <a:ext cx="3016469" cy="1198935"/>
            <a:chOff x="8681545" y="2207172"/>
            <a:chExt cx="3016469" cy="1198935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8681545" y="2813190"/>
              <a:ext cx="914400" cy="3187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9601156" y="2207172"/>
              <a:ext cx="2096858" cy="11989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Exports metadata to XML for editing and reads it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13936" y="3547264"/>
            <a:ext cx="7078063" cy="2353003"/>
            <a:chOff x="5025169" y="3680241"/>
            <a:chExt cx="7078063" cy="235300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5169" y="3680241"/>
              <a:ext cx="7078063" cy="2353003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9038897" y="3747489"/>
              <a:ext cx="2301719" cy="1154952"/>
              <a:chOff x="9038897" y="3747489"/>
              <a:chExt cx="2301719" cy="1154952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9038897" y="4519799"/>
                <a:ext cx="557049" cy="3826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9322631" y="3747489"/>
                <a:ext cx="2017985" cy="939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Freestyle Script" panose="030804020302050B0404" pitchFamily="66" charset="0"/>
                  </a:rPr>
                  <a:t>Edits XML so you don’t have to!</a:t>
                </a:r>
                <a:endParaRPr lang="en-US" dirty="0">
                  <a:latin typeface="Freestyle Script" panose="030804020302050B04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0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383"/>
          </a:xfrm>
        </p:spPr>
        <p:txBody>
          <a:bodyPr/>
          <a:lstStyle/>
          <a:p>
            <a:r>
              <a:rPr lang="en-US" dirty="0" err="1" smtClean="0"/>
              <a:t>arcpy_metadata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87021"/>
            <a:ext cx="10515600" cy="607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Takeaway: Write metadata in normal Python!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045"/>
            <a:ext cx="3829584" cy="264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00" y="1338148"/>
            <a:ext cx="5668166" cy="34199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44028" y="4268001"/>
            <a:ext cx="10764496" cy="1079268"/>
            <a:chOff x="944028" y="4620541"/>
            <a:chExt cx="10764496" cy="10792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028" y="4880545"/>
              <a:ext cx="8259328" cy="81926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8776138" y="4971393"/>
              <a:ext cx="914400" cy="3187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9690539" y="4620541"/>
              <a:ext cx="2017985" cy="9394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Writes XML back as metadata!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0" y="6358758"/>
            <a:ext cx="12191999" cy="49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hlinkClick r:id="rId5"/>
              </a:rPr>
              <a:t>https://github.com/ucd-cws/arcpy_metadata</a:t>
            </a:r>
            <a:r>
              <a:rPr lang="en-US" sz="2800" b="1" dirty="0" smtClean="0"/>
              <a:t>, available on pip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69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772" y="447455"/>
            <a:ext cx="7522693" cy="28317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We need to programmatically generate maps on demand in ArcGIS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28810" y="3481330"/>
            <a:ext cx="11237204" cy="31189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Problem</a:t>
            </a:r>
            <a:r>
              <a:rPr lang="en-US" dirty="0" smtClean="0"/>
              <a:t>: We need this to work for many years – office is currently using ArcMap, but will probably switch to ArcGIS Pro where the mapping API has changed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309" y="160723"/>
            <a:ext cx="2565923" cy="33206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5866" y="1259957"/>
            <a:ext cx="1911927" cy="841488"/>
            <a:chOff x="9511063" y="3847496"/>
            <a:chExt cx="1911927" cy="841488"/>
          </a:xfrm>
        </p:grpSpPr>
        <p:cxnSp>
          <p:nvCxnSpPr>
            <p:cNvPr id="11" name="Elbow Connector 10"/>
            <p:cNvCxnSpPr/>
            <p:nvPr/>
          </p:nvCxnSpPr>
          <p:spPr>
            <a:xfrm rot="5400000" flipH="1" flipV="1">
              <a:off x="9826490" y="3981055"/>
              <a:ext cx="454406" cy="187287"/>
            </a:xfrm>
            <a:prstGeom prst="bentConnector3">
              <a:avLst>
                <a:gd name="adj1" fmla="val 1009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11063" y="4319652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  <a:r>
                <a:rPr lang="en-US" dirty="0" smtClean="0"/>
                <a:t> 150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4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9309" y="199649"/>
            <a:ext cx="9144000" cy="3132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Develop a package that bridges the gap and creates a single unifying API (and has some other conveniences too)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1" y="3459187"/>
            <a:ext cx="10231278" cy="2772162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0" y="6358758"/>
            <a:ext cx="12191999" cy="49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hlinkClick r:id="rId3"/>
              </a:rPr>
              <a:t>https://github.com/ucd-cws/amaptor</a:t>
            </a:r>
            <a:r>
              <a:rPr lang="en-US" sz="2800" b="1" dirty="0" smtClean="0"/>
              <a:t>, available on pip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591499" y="3310514"/>
            <a:ext cx="8108415" cy="495650"/>
            <a:chOff x="3591499" y="3310514"/>
            <a:chExt cx="8108415" cy="49565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3591499" y="3527318"/>
              <a:ext cx="575449" cy="1847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166948" y="3310514"/>
              <a:ext cx="7532966" cy="4956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Load an MXD or an ArcGIS Pro Project. Loading an MXD in Pro Python is OK!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73473" y="3990870"/>
            <a:ext cx="7844942" cy="823815"/>
            <a:chOff x="4073473" y="3990870"/>
            <a:chExt cx="7844942" cy="823815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073473" y="4186410"/>
              <a:ext cx="895134" cy="220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4968607" y="3990870"/>
              <a:ext cx="6949808" cy="4351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Find a data frame or map by name or index. Can also do .</a:t>
              </a:r>
              <a:r>
                <a:rPr lang="en-US" dirty="0" err="1" smtClean="0">
                  <a:latin typeface="Freestyle Script" panose="030804020302050B0404" pitchFamily="66" charset="0"/>
                </a:rPr>
                <a:t>active_map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610121" y="4351924"/>
              <a:ext cx="3073706" cy="46276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58355" y="4351924"/>
            <a:ext cx="2832266" cy="435145"/>
            <a:chOff x="4758355" y="4351924"/>
            <a:chExt cx="2832266" cy="435145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132023" y="4351924"/>
              <a:ext cx="2458598" cy="4351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In Pro, add more maps!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758355" y="4517287"/>
              <a:ext cx="373668" cy="110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956713" y="4848753"/>
            <a:ext cx="3235286" cy="1276628"/>
            <a:chOff x="16297029" y="2932325"/>
            <a:chExt cx="8313784" cy="760951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6297029" y="3240168"/>
              <a:ext cx="780818" cy="1182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17077846" y="2932325"/>
              <a:ext cx="7532967" cy="7609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Manipulate layers in the map (or data frame!), add layers to maps, </a:t>
              </a:r>
              <a:r>
                <a:rPr lang="en-US" dirty="0" err="1" smtClean="0">
                  <a:latin typeface="Freestyle Script" panose="030804020302050B0404" pitchFamily="66" charset="0"/>
                </a:rPr>
                <a:t>etc</a:t>
              </a:r>
              <a:r>
                <a:rPr lang="en-US" dirty="0" smtClean="0">
                  <a:latin typeface="Freestyle Script" panose="030804020302050B0404" pitchFamily="66" charset="0"/>
                </a:rPr>
                <a:t>!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9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83" y="497327"/>
            <a:ext cx="4357462" cy="563906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838938" y="380028"/>
            <a:ext cx="2016088" cy="495650"/>
            <a:chOff x="3591499" y="3310514"/>
            <a:chExt cx="3894597" cy="49565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591499" y="3527318"/>
              <a:ext cx="575449" cy="1847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166951" y="3310514"/>
              <a:ext cx="3319145" cy="4956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Changed Title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83845" y="1105306"/>
            <a:ext cx="2511846" cy="495650"/>
            <a:chOff x="3591499" y="3310514"/>
            <a:chExt cx="4852282" cy="49565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591499" y="3527318"/>
              <a:ext cx="575449" cy="1847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166951" y="3310514"/>
              <a:ext cx="4276830" cy="4956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Swapped out legend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1" y="2914015"/>
            <a:ext cx="3747570" cy="1481715"/>
            <a:chOff x="3591501" y="2804433"/>
            <a:chExt cx="7239403" cy="148171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591501" y="3052259"/>
              <a:ext cx="3079201" cy="6597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670702" y="2804433"/>
              <a:ext cx="4160202" cy="1481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Added raster and symbolized it with premade layer file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83845" y="5109883"/>
            <a:ext cx="3023915" cy="466596"/>
            <a:chOff x="3591501" y="3401287"/>
            <a:chExt cx="5841476" cy="4665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591501" y="3634585"/>
              <a:ext cx="1681274" cy="77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272775" y="3401287"/>
              <a:ext cx="4160202" cy="4665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Exported PNG</a:t>
              </a:r>
            </a:p>
          </p:txBody>
        </p:sp>
      </p:grpSp>
      <p:sp>
        <p:nvSpPr>
          <p:cNvPr id="20" name="Title 3"/>
          <p:cNvSpPr txBox="1">
            <a:spLocks/>
          </p:cNvSpPr>
          <p:nvPr/>
        </p:nvSpPr>
        <p:spPr>
          <a:xfrm>
            <a:off x="0" y="6358758"/>
            <a:ext cx="12191999" cy="49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hlinkClick r:id="rId3"/>
              </a:rPr>
              <a:t>https://github.com/ucd-cws/amaptor</a:t>
            </a:r>
            <a:r>
              <a:rPr lang="en-US" sz="2800" b="1" dirty="0" smtClean="0"/>
              <a:t>, available on pip</a:t>
            </a:r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169877" y="4402860"/>
            <a:ext cx="4075809" cy="466596"/>
            <a:chOff x="3591501" y="3401287"/>
            <a:chExt cx="7873482" cy="466596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591501" y="3634585"/>
              <a:ext cx="1681274" cy="77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272775" y="3401287"/>
              <a:ext cx="6192208" cy="4665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Set scale to match added raster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9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0303" y="226738"/>
            <a:ext cx="10459131" cy="2831774"/>
          </a:xfrm>
        </p:spPr>
        <p:txBody>
          <a:bodyPr>
            <a:normAutofit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We need a script that does some work in Python to interface with R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61848" y="3363310"/>
            <a:ext cx="9806152" cy="32369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Problem</a:t>
            </a:r>
            <a:r>
              <a:rPr lang="en-US" dirty="0" smtClean="0"/>
              <a:t>: This code will be installed on many computers and it needs to just work – no configuration – across Windows and R 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5760" y="199650"/>
            <a:ext cx="11038900" cy="16374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Make a Python package that finds and launches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6" y="3083650"/>
            <a:ext cx="9800000" cy="2028571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0" y="6358758"/>
            <a:ext cx="12191999" cy="49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hlinkClick r:id="rId3"/>
              </a:rPr>
              <a:t>https://github.com/ucd-cws/launchr</a:t>
            </a:r>
            <a:r>
              <a:rPr lang="en-US" sz="2800" b="1" dirty="0" smtClean="0"/>
              <a:t>, available on pip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08951" y="1975044"/>
            <a:ext cx="3740986" cy="1596831"/>
            <a:chOff x="8681545" y="1535143"/>
            <a:chExt cx="3740986" cy="159683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8681545" y="2505819"/>
              <a:ext cx="1085921" cy="62615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689291" y="1535143"/>
              <a:ext cx="2733240" cy="15968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Finds R in the Windows registry – it doesn’t need to be on the PATH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7751" y="3161842"/>
            <a:ext cx="3194890" cy="1033302"/>
            <a:chOff x="8469851" y="2109689"/>
            <a:chExt cx="3820921" cy="102228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8469851" y="2770701"/>
              <a:ext cx="903383" cy="24237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9373235" y="2109689"/>
              <a:ext cx="2917537" cy="10222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Set up your environment before starting R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01639" y="4680481"/>
            <a:ext cx="3262468" cy="1055008"/>
            <a:chOff x="9160063" y="1278550"/>
            <a:chExt cx="3262468" cy="1055008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9160063" y="1278550"/>
              <a:ext cx="848299" cy="5696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9689291" y="1535144"/>
              <a:ext cx="2733240" cy="7984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Freestyle Script" panose="030804020302050B0404" pitchFamily="66" charset="0"/>
                </a:rPr>
                <a:t>Call a script, pass it arguments!</a:t>
              </a:r>
              <a:endParaRPr lang="en-US" dirty="0">
                <a:latin typeface="Freestyle Script" panose="030804020302050B0404" pitchFamily="66" charset="0"/>
              </a:endParaRPr>
            </a:p>
          </p:txBody>
        </p:sp>
      </p:grpSp>
      <p:sp>
        <p:nvSpPr>
          <p:cNvPr id="20" name="Title 3"/>
          <p:cNvSpPr txBox="1">
            <a:spLocks/>
          </p:cNvSpPr>
          <p:nvPr/>
        </p:nvSpPr>
        <p:spPr>
          <a:xfrm>
            <a:off x="1317186" y="5370324"/>
            <a:ext cx="5596568" cy="97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Currently Windows-only. Code is simple – if you’d like to extend it to other platforms, get in touch and submit a pull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443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Freestyle Script</vt:lpstr>
      <vt:lpstr>Office Theme</vt:lpstr>
      <vt:lpstr>TPS Reports for GIS in Python</vt:lpstr>
      <vt:lpstr>Task: We’re contracted to deliver hundreds of computer generated vector layers with metadata</vt:lpstr>
      <vt:lpstr>Solution: Develop our own library to allow editing metadata</vt:lpstr>
      <vt:lpstr>arcpy_metadata</vt:lpstr>
      <vt:lpstr>Task: We need to programmatically generate maps on demand in ArcGIS</vt:lpstr>
      <vt:lpstr>Solution: Develop a package that bridges the gap and creates a single unifying API (and has some other conveniences too)</vt:lpstr>
      <vt:lpstr>PowerPoint Presentation</vt:lpstr>
      <vt:lpstr>Task: We need a script that does some work in Python to interface with R</vt:lpstr>
      <vt:lpstr>Solution: Make a Python package that finds and launches R</vt:lpstr>
      <vt:lpstr>Acknowledgements and Followup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Santos</dc:creator>
  <cp:lastModifiedBy>Nicholas Santos</cp:lastModifiedBy>
  <cp:revision>43</cp:revision>
  <dcterms:created xsi:type="dcterms:W3CDTF">2018-02-18T18:35:42Z</dcterms:created>
  <dcterms:modified xsi:type="dcterms:W3CDTF">2018-02-20T04:12:48Z</dcterms:modified>
</cp:coreProperties>
</file>