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sldIdLst>
    <p:sldId id="256" r:id="rId2"/>
    <p:sldId id="278" r:id="rId3"/>
    <p:sldId id="274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7B0841-4BED-4BDE-A17D-0B1DA507ACFC}">
          <p14:sldIdLst>
            <p14:sldId id="256"/>
            <p14:sldId id="278"/>
            <p14:sldId id="274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190" autoAdjust="0"/>
  </p:normalViewPr>
  <p:slideViewPr>
    <p:cSldViewPr snapToGrid="0">
      <p:cViewPr varScale="1">
        <p:scale>
          <a:sx n="103" d="100"/>
          <a:sy n="103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2C6D0-222E-42DB-A9E8-9614DD24925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D5F8-C02B-4AFE-8196-E0670BA3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D5F8-C02B-4AFE-8196-E0670BA31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0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What is</a:t>
            </a:r>
            <a:r>
              <a:rPr lang="en-US" b="1" baseline="0" dirty="0" smtClean="0"/>
              <a:t> </a:t>
            </a:r>
            <a:r>
              <a:rPr lang="en-US" baseline="0" dirty="0" smtClean="0"/>
              <a:t>a Land Use Classification? Assigning to every pixel the land use class that belong to</a:t>
            </a:r>
          </a:p>
          <a:p>
            <a:r>
              <a:rPr lang="en-US" b="1" baseline="0" dirty="0" smtClean="0"/>
              <a:t>I want to do this </a:t>
            </a:r>
            <a:r>
              <a:rPr lang="en-US" baseline="0" dirty="0" smtClean="0"/>
              <a:t>but focused on the </a:t>
            </a:r>
            <a:r>
              <a:rPr lang="en-US" b="1" baseline="0" dirty="0" smtClean="0"/>
              <a:t>CROPS</a:t>
            </a:r>
            <a:r>
              <a:rPr lang="en-US" baseline="0" dirty="0" smtClean="0"/>
              <a:t>, so say where there is Agriculture, Which is the crop grown for a specific season in an intensively agricultural area in California. </a:t>
            </a:r>
            <a:r>
              <a:rPr lang="en-US" b="1" baseline="0" dirty="0" smtClean="0"/>
              <a:t>This is hard because…</a:t>
            </a:r>
          </a:p>
          <a:p>
            <a:r>
              <a:rPr lang="en-US" baseline="0" dirty="0" smtClean="0"/>
              <a:t>Why? </a:t>
            </a:r>
            <a:r>
              <a:rPr lang="en-US" b="1" baseline="0" dirty="0" smtClean="0"/>
              <a:t>Having this information is useful </a:t>
            </a:r>
            <a:r>
              <a:rPr lang="en-US" baseline="0" dirty="0" smtClean="0"/>
              <a:t>for </a:t>
            </a:r>
            <a:r>
              <a:rPr lang="en-US" b="0" baseline="0" dirty="0" smtClean="0"/>
              <a:t>Agriculture resources monitoring, Crop production/Food supply safety, Crop rotations, Crop yield assessment, Precision Agriculture, Use of chemical applications, Water need / irrigation systems, Climate change resilience, To inform policy makers and governments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D5F8-C02B-4AFE-8196-E0670BA312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similar to Landsat </a:t>
            </a:r>
            <a:r>
              <a:rPr lang="en-US" b="1" dirty="0" smtClean="0"/>
              <a:t>BUT</a:t>
            </a:r>
            <a:r>
              <a:rPr lang="en-US" dirty="0" smtClean="0"/>
              <a:t> it has 3 bands in the red-edge</a:t>
            </a:r>
            <a:r>
              <a:rPr lang="en-US" baseline="0" dirty="0" smtClean="0"/>
              <a:t> area of the spectrum which can give us more information related to crops, and more spatial resolution (10 and 20 m vs 30) and more temporal resolution (5 d vs 16 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D5F8-C02B-4AFE-8196-E0670BA312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Method: Supervised Classification</a:t>
            </a:r>
            <a:r>
              <a:rPr lang="en-US" baseline="0" dirty="0" smtClean="0"/>
              <a:t> called Support Vector Machine.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the spectral signature defined in the training set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each class and then predicts for a given test sample statistically what class fits better </a:t>
            </a:r>
            <a:r>
              <a:rPr lang="en-US" baseline="0" dirty="0" smtClean="0"/>
              <a:t>Training Dataset: </a:t>
            </a:r>
            <a:r>
              <a:rPr lang="en-US" dirty="0" smtClean="0"/>
              <a:t>Agreement</a:t>
            </a:r>
            <a:r>
              <a:rPr lang="en-US" baseline="0" dirty="0" smtClean="0"/>
              <a:t> between the </a:t>
            </a:r>
            <a:r>
              <a:rPr lang="en-US" baseline="0" dirty="0" err="1" smtClean="0"/>
              <a:t>CropScape</a:t>
            </a:r>
            <a:r>
              <a:rPr lang="en-US" baseline="0" dirty="0" smtClean="0"/>
              <a:t> and a Land Use Crop Classification prepared by a private consultant, both 30 </a:t>
            </a:r>
            <a:r>
              <a:rPr lang="en-US" baseline="0" dirty="0" err="1" smtClean="0"/>
              <a:t>mts</a:t>
            </a:r>
            <a:r>
              <a:rPr lang="en-US" baseline="0" dirty="0" smtClean="0"/>
              <a:t> resolution</a:t>
            </a:r>
          </a:p>
          <a:p>
            <a:r>
              <a:rPr lang="en-US" baseline="0" dirty="0" smtClean="0"/>
              <a:t>Software R, specifically caret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D5F8-C02B-4AFE-8196-E0670BA312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D5F8-C02B-4AFE-8196-E0670BA312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3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3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966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3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1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ACBF64-A084-47FC-8863-9DB48F4E8B2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507BDA3-EE96-41C3-9722-02F1D718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47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Land Use Crop Classification Using Sentinel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 Wegman</a:t>
            </a:r>
          </a:p>
          <a:p>
            <a:r>
              <a:rPr lang="en-US" dirty="0" smtClean="0"/>
              <a:t>02/21/2018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0" y="1554758"/>
            <a:ext cx="10386912" cy="35018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24" y="6327648"/>
            <a:ext cx="987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0.5 km MODIS-based Global Land Cover </a:t>
            </a:r>
            <a:r>
              <a:rPr lang="en-US" sz="2400" b="1" dirty="0" smtClean="0"/>
              <a:t>Climatology, USGS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4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ntinel 2 ba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" y="171746"/>
            <a:ext cx="7993888" cy="447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" y="5404104"/>
            <a:ext cx="9692640" cy="1325562"/>
          </a:xfrm>
        </p:spPr>
        <p:txBody>
          <a:bodyPr/>
          <a:lstStyle/>
          <a:p>
            <a:r>
              <a:rPr lang="en-US" dirty="0" smtClean="0"/>
              <a:t>Sentinel 2 Data</a:t>
            </a:r>
            <a:endParaRPr lang="en-US" dirty="0"/>
          </a:p>
        </p:txBody>
      </p:sp>
      <p:pic>
        <p:nvPicPr>
          <p:cNvPr id="3" name="Picture 2" descr="https://eros.usgs.gov/sites/all/files/external/eros/sentinel-2a-compari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" y="171746"/>
            <a:ext cx="9239420" cy="46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6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" y="5404104"/>
            <a:ext cx="9692640" cy="1325562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" y="141716"/>
            <a:ext cx="7424166" cy="55870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63350"/>
              </p:ext>
            </p:extLst>
          </p:nvPr>
        </p:nvGraphicFramePr>
        <p:xfrm>
          <a:off x="7744968" y="141716"/>
          <a:ext cx="3392424" cy="558699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38414">
                  <a:extLst>
                    <a:ext uri="{9D8B030D-6E8A-4147-A177-3AD203B41FA5}">
                      <a16:colId xmlns:a16="http://schemas.microsoft.com/office/drawing/2014/main" val="1837312486"/>
                    </a:ext>
                  </a:extLst>
                </a:gridCol>
                <a:gridCol w="2654010">
                  <a:extLst>
                    <a:ext uri="{9D8B030D-6E8A-4147-A177-3AD203B41FA5}">
                      <a16:colId xmlns:a16="http://schemas.microsoft.com/office/drawing/2014/main" val="2422413618"/>
                    </a:ext>
                  </a:extLst>
                </a:gridCol>
              </a:tblGrid>
              <a:tr h="193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OID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Crop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860393860"/>
                  </a:ext>
                </a:extLst>
              </a:tr>
              <a:tr h="35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Grain and Hay Crops/Summer Fallow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2862994762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829451564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Safflower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2533874106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Corn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2520426953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Sunflower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300006012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Alfalfa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410714677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Pasture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2426666396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Grass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2742108587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Cucurbit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584794063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Potatoes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756994706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Tomatoes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123324395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Bush Berries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085041943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Truck Crops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669907464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Cherries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450826833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Pears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518861149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Almonds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4194315940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Walnuts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2687798925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Pistachios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3644361081"/>
                  </a:ext>
                </a:extLst>
              </a:tr>
              <a:tr h="193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Other Deciduous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2232436562"/>
                  </a:ext>
                </a:extLst>
              </a:tr>
              <a:tr h="193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Olives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3282944016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Vineyards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3465379115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Non-ag vegetation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108557577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Urban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578834861"/>
                  </a:ext>
                </a:extLst>
              </a:tr>
              <a:tr h="193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Water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407929580"/>
                  </a:ext>
                </a:extLst>
              </a:tr>
              <a:tr h="193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Semi-agricultural/ROW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546466673"/>
                  </a:ext>
                </a:extLst>
              </a:tr>
              <a:tr h="193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Forest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3881615988"/>
                  </a:ext>
                </a:extLst>
              </a:tr>
              <a:tr h="193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Other non-ag vegetation</a:t>
                      </a:r>
                      <a:endParaRPr lang="en-US" sz="9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3903455083"/>
                  </a:ext>
                </a:extLst>
              </a:tr>
              <a:tr h="19358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Other ag vegetation</a:t>
                      </a:r>
                      <a:endParaRPr lang="en-US" sz="9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b"/>
                </a:tc>
                <a:extLst>
                  <a:ext uri="{0D108BD9-81ED-4DB2-BD59-A6C34878D82A}">
                    <a16:rowId xmlns:a16="http://schemas.microsoft.com/office/drawing/2014/main" val="129304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7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326" y="-1004227"/>
            <a:ext cx="12563475" cy="862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5376672"/>
            <a:ext cx="9692640" cy="1325562"/>
          </a:xfrm>
        </p:spPr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3927</TotalTime>
  <Words>319</Words>
  <Application>Microsoft Office PowerPoint</Application>
  <PresentationFormat>Widescreen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View</vt:lpstr>
      <vt:lpstr>Land Use Crop Classification Using Sentinel data</vt:lpstr>
      <vt:lpstr>PowerPoint Presentation</vt:lpstr>
      <vt:lpstr>Sentinel 2 Data</vt:lpstr>
      <vt:lpstr>Method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Mapping</dc:title>
  <dc:creator>Ana Wegman</dc:creator>
  <cp:lastModifiedBy>Ana Wegman</cp:lastModifiedBy>
  <cp:revision>87</cp:revision>
  <dcterms:created xsi:type="dcterms:W3CDTF">2017-12-04T20:21:11Z</dcterms:created>
  <dcterms:modified xsi:type="dcterms:W3CDTF">2018-02-21T05:18:57Z</dcterms:modified>
</cp:coreProperties>
</file>