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19"/>
  </p:normalViewPr>
  <p:slideViewPr>
    <p:cSldViewPr snapToGrid="0" snapToObjects="1">
      <p:cViewPr>
        <p:scale>
          <a:sx n="98" d="100"/>
          <a:sy n="98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C582-1748-2645-BFA6-9BAF5C7E1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FD05B-F83B-174C-8ECF-0F8395471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6626-172D-7A4C-BD4F-2AD97DEC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C154-B03F-A74C-8880-0CD10FAA7C3A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4F965-5306-CD4E-8603-F734B71B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7F25E-05C4-694A-8727-717B4698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2648-9CD9-C642-A31C-8E10A7FF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7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1E72-9F45-B941-8DA3-AA3A63FC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15FA4-70B6-0E45-A9B5-824905F23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9C909-131C-7F4E-9C4D-CBC96873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C154-B03F-A74C-8880-0CD10FAA7C3A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99F19-1A92-5E43-830E-C7F53E9D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5FE11-D621-E246-AAD5-651EB016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2648-9CD9-C642-A31C-8E10A7FF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7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DE270-A76F-B84E-9269-072053CAC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FE697-21BF-964C-B69C-21573774F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C2E9F-D088-334E-ADC4-B2D2D37D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C154-B03F-A74C-8880-0CD10FAA7C3A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46521-61A1-3F47-A8AE-1510AA3B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53CC3-6205-6644-9F31-2A2A45F6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2648-9CD9-C642-A31C-8E10A7FF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4AA5-FC81-124C-B4BC-0F1208B8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B36BB-F5E9-B44D-8D0C-2BA3D94CA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1A9C0-DD49-AD4E-B767-20C29B891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C154-B03F-A74C-8880-0CD10FAA7C3A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E595D-C19E-FB49-A9D2-65E8AEDA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106CD-C7CF-7F4B-A801-F5689CEF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2648-9CD9-C642-A31C-8E10A7FF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1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7D1A-9645-FA4E-8101-FF4DD590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37F18-A2EE-DC43-86CA-585B06EDA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23710-4F86-694C-8131-01D377B1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C154-B03F-A74C-8880-0CD10FAA7C3A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9B06F-0CFF-7646-96D6-035955BD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CADFA-1D52-8C42-A34D-6BE1428A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2648-9CD9-C642-A31C-8E10A7FF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3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39D3-D100-9C49-905D-5144F0DB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DA148-3621-C049-8E83-E64D73C18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E62F2-334A-6A49-AF5E-D95841197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2EE48-5DD8-3848-BC73-1544D38C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C154-B03F-A74C-8880-0CD10FAA7C3A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63C43-2513-964A-A381-E3CA7F6D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3F4C5-D5E2-214C-81AC-99E22881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2648-9CD9-C642-A31C-8E10A7FF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CFFA-B9C5-4E40-89D4-7B1D6B3C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4821B-9F74-7D42-BBFC-09DFCCD29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65293-D523-ED48-9899-A868D7149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B60DC-F3D4-D744-9C00-015E10C5A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1CF8E-E594-7E44-9ABF-D07088FA6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0D869-3BE5-F443-A464-CF8BE40B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C154-B03F-A74C-8880-0CD10FAA7C3A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7A3C5-23FF-7245-810F-A922FFA2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05E68-90AB-8F4C-B27D-A5C8CA3C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2648-9CD9-C642-A31C-8E10A7FF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4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ACE8-0FCA-E843-9331-9A7F39FB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52458-A6B8-454D-8B09-BBEFA643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C154-B03F-A74C-8880-0CD10FAA7C3A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A97AB-2A44-1E43-A18F-2496145C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3BA50-3812-B246-A234-93F39A12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2648-9CD9-C642-A31C-8E10A7FF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6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C0E22-FC1C-C34C-93D2-C2C88A30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C154-B03F-A74C-8880-0CD10FAA7C3A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34438-9CB9-7F48-A335-1D7A988E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BDFDF-0003-054F-A8CE-5CE78BB3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2648-9CD9-C642-A31C-8E10A7FF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0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3CCB-9D3C-9842-922A-9D362ECF3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8068E-16F4-2F4E-A5F5-1774FAD1F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C62C4-FCCB-944E-94BC-F065C8B6E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D415A-C0D9-A94E-AB26-9D805603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C154-B03F-A74C-8880-0CD10FAA7C3A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7BCB4-D7A5-9B43-944E-B050FA62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717C8-EE15-D54E-82CE-FEF5623D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2648-9CD9-C642-A31C-8E10A7FF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0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1DAB-D0A7-C549-B5BD-DFDA8E34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EA7D2-D220-EE48-8FBD-B61C9E269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86FF0-030E-A240-8FC7-60C317270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81E0A-1099-354D-9D12-ADC9F34A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C154-B03F-A74C-8880-0CD10FAA7C3A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00C27-DBF3-6042-9922-D364D786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52D6F-BC58-2B42-80C7-0FA2E15B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2648-9CD9-C642-A31C-8E10A7FF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8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C5FA4-558D-9746-834D-EEC6D80B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8A11-61BC-2E4B-89B3-84123AA18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72A55-6882-9941-8614-D503CAE54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8C154-B03F-A74C-8880-0CD10FAA7C3A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D04FA-E0CF-E64D-B423-1B04AB28E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61DF5-C657-DD48-AD58-8C445F476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52648-9CD9-C642-A31C-8E10A7FF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2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7DA4-2396-FF4E-A9E4-4CA43305E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029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Sasquatch: a species distribution modeling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A1D85-3E4C-ED43-91BB-BC87D3B01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37506"/>
          </a:xfrm>
        </p:spPr>
        <p:txBody>
          <a:bodyPr>
            <a:normAutofit/>
          </a:bodyPr>
          <a:lstStyle/>
          <a:p>
            <a:r>
              <a:rPr lang="en-US" sz="2800" dirty="0"/>
              <a:t>Elise Hellwig</a:t>
            </a:r>
          </a:p>
          <a:p>
            <a:r>
              <a:rPr lang="en-US" sz="2800" b="1" dirty="0"/>
              <a:t>Developed by: </a:t>
            </a:r>
            <a:r>
              <a:rPr lang="en-US" sz="2800" dirty="0"/>
              <a:t>Robert </a:t>
            </a:r>
            <a:r>
              <a:rPr lang="en-US" sz="2800" dirty="0" err="1"/>
              <a:t>Hijmans</a:t>
            </a:r>
            <a:endParaRPr lang="en-US" sz="2800" dirty="0"/>
          </a:p>
          <a:p>
            <a:endParaRPr lang="en-US" dirty="0"/>
          </a:p>
          <a:p>
            <a:r>
              <a:rPr lang="en-US" b="1" dirty="0"/>
              <a:t>Based on: </a:t>
            </a:r>
            <a:r>
              <a:rPr lang="en-US" dirty="0"/>
              <a:t>Lozier, J. D., </a:t>
            </a:r>
            <a:r>
              <a:rPr lang="en-US" dirty="0" err="1"/>
              <a:t>Aniello</a:t>
            </a:r>
            <a:r>
              <a:rPr lang="en-US" dirty="0"/>
              <a:t>, P. &amp; Hickerson, M. J. J. </a:t>
            </a:r>
            <a:r>
              <a:rPr lang="en-US" dirty="0" err="1"/>
              <a:t>Biogeogr</a:t>
            </a:r>
            <a:r>
              <a:rPr lang="en-US" dirty="0"/>
              <a:t>. published online. doi:10.1111/j.1365-2699.2009.02152.x (2009).</a:t>
            </a:r>
          </a:p>
        </p:txBody>
      </p:sp>
    </p:spTree>
    <p:extLst>
      <p:ext uri="{BB962C8B-B14F-4D97-AF65-F5344CB8AC3E}">
        <p14:creationId xmlns:p14="http://schemas.microsoft.com/office/powerpoint/2010/main" val="368020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FB3D-24D8-4441-B468-F2A5A490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42E47-0146-594A-A6B7-BD4227B1D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  <a:p>
            <a:r>
              <a:rPr lang="en-US" dirty="0"/>
              <a:t>Readying the data for analysis</a:t>
            </a:r>
          </a:p>
          <a:p>
            <a:r>
              <a:rPr lang="en-US" dirty="0"/>
              <a:t>The actual modeling</a:t>
            </a:r>
          </a:p>
          <a:p>
            <a:pPr lvl="1"/>
            <a:r>
              <a:rPr lang="en-US" dirty="0"/>
              <a:t>Cart Model</a:t>
            </a:r>
          </a:p>
          <a:p>
            <a:pPr lvl="1"/>
            <a:r>
              <a:rPr lang="en-US" dirty="0"/>
              <a:t>Random Forest</a:t>
            </a:r>
          </a:p>
          <a:p>
            <a:r>
              <a:rPr lang="en-US" dirty="0"/>
              <a:t>Predicting to other places and times</a:t>
            </a:r>
          </a:p>
        </p:txBody>
      </p:sp>
      <p:pic>
        <p:nvPicPr>
          <p:cNvPr id="1026" name="Picture 2" descr="https://vignette.wikia.nocookie.net/villains/images/c/ca/Bigfoot.jpg/revision/latest?cb=20180409222721">
            <a:extLst>
              <a:ext uri="{FF2B5EF4-FFF2-40B4-BE49-F238E27FC236}">
                <a16:creationId xmlns:a16="http://schemas.microsoft.com/office/drawing/2014/main" id="{7817B4CB-C268-9C42-852D-177033651A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r="10362"/>
          <a:stretch/>
        </p:blipFill>
        <p:spPr bwMode="auto">
          <a:xfrm>
            <a:off x="7021286" y="0"/>
            <a:ext cx="5170714" cy="690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21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5EE3-196F-B64C-B7C6-13085A43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58D53-5E3C-9442-8C61-852424396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or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R packages</a:t>
            </a:r>
          </a:p>
          <a:p>
            <a:pPr lvl="1"/>
            <a:r>
              <a:rPr lang="en-US" dirty="0"/>
              <a:t>raster</a:t>
            </a:r>
          </a:p>
          <a:p>
            <a:pPr lvl="1"/>
            <a:r>
              <a:rPr lang="en-US" dirty="0" err="1"/>
              <a:t>dismo</a:t>
            </a:r>
            <a:endParaRPr lang="en-US" dirty="0"/>
          </a:p>
          <a:p>
            <a:pPr lvl="1"/>
            <a:r>
              <a:rPr lang="en-US" dirty="0" err="1"/>
              <a:t>rpart</a:t>
            </a:r>
            <a:endParaRPr lang="en-US" dirty="0"/>
          </a:p>
          <a:p>
            <a:pPr lvl="1"/>
            <a:r>
              <a:rPr lang="en-US" dirty="0" err="1"/>
              <a:t>randomForest</a:t>
            </a:r>
            <a:endParaRPr lang="en-US" dirty="0"/>
          </a:p>
          <a:p>
            <a:pPr lvl="1"/>
            <a:r>
              <a:rPr lang="en-US" dirty="0"/>
              <a:t>maps</a:t>
            </a:r>
          </a:p>
          <a:p>
            <a:r>
              <a:rPr lang="en-US" dirty="0"/>
              <a:t>Bigfoot siting data (</a:t>
            </a:r>
            <a:r>
              <a:rPr lang="en-US" dirty="0" err="1"/>
              <a:t>bigfoot.csv</a:t>
            </a:r>
            <a:r>
              <a:rPr lang="en-US" dirty="0"/>
              <a:t>) </a:t>
            </a:r>
          </a:p>
          <a:p>
            <a:r>
              <a:rPr lang="en-US" dirty="0"/>
              <a:t>An internet connection or </a:t>
            </a:r>
            <a:r>
              <a:rPr lang="en-US" dirty="0" err="1"/>
              <a:t>Bioclim</a:t>
            </a:r>
            <a:r>
              <a:rPr lang="en-US" dirty="0"/>
              <a:t> data</a:t>
            </a:r>
          </a:p>
        </p:txBody>
      </p:sp>
      <p:pic>
        <p:nvPicPr>
          <p:cNvPr id="2050" name="Picture 2" descr="https://www.rstudio.com/wp-content/uploads/2014/06/RStudio-Ball.png">
            <a:extLst>
              <a:ext uri="{FF2B5EF4-FFF2-40B4-BE49-F238E27FC236}">
                <a16:creationId xmlns:a16="http://schemas.microsoft.com/office/drawing/2014/main" id="{8203ACDB-3629-7342-89AD-8F5F7948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623" y="779417"/>
            <a:ext cx="4876799" cy="487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66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D6A3-630F-CB4F-AD7C-1BB3C374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 for </a:t>
            </a:r>
            <a:r>
              <a:rPr lang="en-US" dirty="0" err="1"/>
              <a:t>tidyverse</a:t>
            </a:r>
            <a:r>
              <a:rPr lang="en-US" dirty="0"/>
              <a:t> users…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96401-38A5-8040-95D9-D034E108F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</a:t>
            </a:r>
            <a:r>
              <a:rPr lang="en-US" dirty="0" err="1"/>
              <a:t>tidyverse</a:t>
            </a:r>
            <a:r>
              <a:rPr lang="en-US" dirty="0"/>
              <a:t> functions mask functions in raster and </a:t>
            </a:r>
            <a:r>
              <a:rPr lang="en-US" dirty="0" err="1"/>
              <a:t>randomForest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100FF"/>
                </a:solidFill>
              </a:rPr>
              <a:t>raster::extract()		</a:t>
            </a:r>
            <a:r>
              <a:rPr lang="en-US" dirty="0" err="1">
                <a:solidFill>
                  <a:srgbClr val="0100FF"/>
                </a:solidFill>
              </a:rPr>
              <a:t>randomForest</a:t>
            </a:r>
            <a:r>
              <a:rPr lang="en-US" dirty="0">
                <a:solidFill>
                  <a:srgbClr val="0100FF"/>
                </a:solidFill>
              </a:rPr>
              <a:t>::combine()</a:t>
            </a:r>
          </a:p>
          <a:p>
            <a:pPr marL="0" indent="0">
              <a:buNone/>
            </a:pPr>
            <a:r>
              <a:rPr lang="en-US" dirty="0">
                <a:solidFill>
                  <a:srgbClr val="0100FF"/>
                </a:solidFill>
              </a:rPr>
              <a:t>	raster::select()		</a:t>
            </a:r>
            <a:r>
              <a:rPr lang="en-US" dirty="0" err="1">
                <a:solidFill>
                  <a:srgbClr val="0100FF"/>
                </a:solidFill>
              </a:rPr>
              <a:t>randomForest</a:t>
            </a:r>
            <a:r>
              <a:rPr lang="en-US" dirty="0">
                <a:solidFill>
                  <a:srgbClr val="0100FF"/>
                </a:solidFill>
              </a:rPr>
              <a:t>::margin()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order to force R to use the raster or </a:t>
            </a:r>
            <a:r>
              <a:rPr lang="en-US" dirty="0" err="1"/>
              <a:t>randomForest</a:t>
            </a:r>
            <a:r>
              <a:rPr lang="en-US" dirty="0"/>
              <a:t> version of the function use the double colons like above or just don’t load the </a:t>
            </a:r>
            <a:r>
              <a:rPr lang="en-US" dirty="0" err="1"/>
              <a:t>tidyverse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605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117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Modeling Sasquatch: a species distribution modeling tutorial</vt:lpstr>
      <vt:lpstr>Outline</vt:lpstr>
      <vt:lpstr>System Requirements</vt:lpstr>
      <vt:lpstr>Disclaimer for tidyverse users…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Bigfoot</dc:title>
  <dc:creator>Elise Catherine Hellwig</dc:creator>
  <cp:lastModifiedBy>Elise Catherine Hellwig</cp:lastModifiedBy>
  <cp:revision>13</cp:revision>
  <dcterms:created xsi:type="dcterms:W3CDTF">2018-05-21T17:39:50Z</dcterms:created>
  <dcterms:modified xsi:type="dcterms:W3CDTF">2018-05-29T14:54:41Z</dcterms:modified>
</cp:coreProperties>
</file>