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0" r:id="rId1"/>
  </p:sldMasterIdLst>
  <p:notesMasterIdLst>
    <p:notesMasterId r:id="rId10"/>
  </p:notesMasterIdLst>
  <p:sldIdLst>
    <p:sldId id="256" r:id="rId2"/>
    <p:sldId id="273" r:id="rId3"/>
    <p:sldId id="257" r:id="rId4"/>
    <p:sldId id="274" r:id="rId5"/>
    <p:sldId id="277" r:id="rId6"/>
    <p:sldId id="278" r:id="rId7"/>
    <p:sldId id="279" r:id="rId8"/>
    <p:sldId id="280" r:id="rId9"/>
  </p:sldIdLst>
  <p:sldSz cx="12188825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 Medium" panose="020B0604020202020204" charset="0"/>
      <p:regular r:id="rId15"/>
    </p:embeddedFont>
  </p:embeddedFontLst>
  <p:custDataLst>
    <p:tags r:id="rId16"/>
  </p:custDataLst>
  <p:defaultTextStyle>
    <a:defPPr>
      <a:defRPr lang="en-US"/>
    </a:defPPr>
    <a:lvl1pPr marL="0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2855"/>
    <a:srgbClr val="0B5395"/>
    <a:srgbClr val="262626"/>
    <a:srgbClr val="78BE20"/>
    <a:srgbClr val="DA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89401" autoAdjust="0"/>
  </p:normalViewPr>
  <p:slideViewPr>
    <p:cSldViewPr>
      <p:cViewPr varScale="1">
        <p:scale>
          <a:sx n="86" d="100"/>
          <a:sy n="86" d="100"/>
        </p:scale>
        <p:origin x="8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</a:t>
            </a:r>
            <a:r>
              <a:rPr lang="en-US" baseline="0" dirty="0" smtClean="0"/>
              <a:t>xplain it instead of adding bullet points to the slide.</a:t>
            </a:r>
            <a:endParaRPr lang="en-US" dirty="0"/>
          </a:p>
        </c:rich>
      </c:tx>
      <c:layout>
        <c:manualLayout>
          <c:xMode val="edge"/>
          <c:yMode val="edge"/>
          <c:x val="0.25707961758036396"/>
          <c:y val="1.683619596536692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00285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A-431B-BB93-6706192917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DAAA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BA-431B-BB93-670619291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289280"/>
        <c:axId val="88290816"/>
      </c:lineChart>
      <c:catAx>
        <c:axId val="882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90816"/>
        <c:crosses val="autoZero"/>
        <c:auto val="1"/>
        <c:lblAlgn val="ctr"/>
        <c:lblOffset val="100"/>
        <c:noMultiLvlLbl val="0"/>
      </c:catAx>
      <c:valAx>
        <c:axId val="8829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CA20-0F96-4E5B-A4C3-5EF788D0C49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89E04-F3B4-47C8-8139-C45F370F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012" y="2819400"/>
            <a:ext cx="10360025" cy="147002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Library PowerPoint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2" y="4495800"/>
            <a:ext cx="8531225" cy="1295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If you use a sub-head, make it short and catchy. Or the presenter’s name can go here.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5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8" name="Picture Placeholder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" t="7954" r="10904" b="25282"/>
          <a:stretch/>
        </p:blipFill>
        <p:spPr>
          <a:xfrm>
            <a:off x="1827212" y="609600"/>
            <a:ext cx="8005625" cy="481549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7212" y="5486400"/>
            <a:ext cx="7313612" cy="838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Brief caption below image.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t &amp;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Use a Chart to Convey Data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Content Placeholder 1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46638784"/>
              </p:ext>
            </p:extLst>
          </p:nvPr>
        </p:nvGraphicFramePr>
        <p:xfrm>
          <a:off x="609600" y="1600200"/>
          <a:ext cx="109696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09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ps &amp; Tri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More Tips and Tricks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8012" y="1524001"/>
            <a:ext cx="5384800" cy="4343400"/>
          </a:xfrm>
        </p:spPr>
        <p:txBody>
          <a:bodyPr/>
          <a:lstStyle>
            <a:lvl1pPr>
              <a:defRPr sz="2800"/>
            </a:lvl1pPr>
            <a:lvl2pPr marL="457200" indent="0">
              <a:buFontTx/>
              <a:buNone/>
              <a:defRPr sz="2400">
                <a:solidFill>
                  <a:srgbClr val="ED8B00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Refer to the campus color palette for more accent colors:</a:t>
            </a:r>
          </a:p>
          <a:p>
            <a:pPr lvl="1"/>
            <a:r>
              <a:rPr lang="en-US" dirty="0" smtClean="0"/>
              <a:t>	marketingtoolbox.ucdavis.edu/</a:t>
            </a:r>
            <a:br>
              <a:rPr lang="en-US" dirty="0" smtClean="0"/>
            </a:br>
            <a:r>
              <a:rPr lang="en-US" dirty="0" smtClean="0"/>
              <a:t>	visual-identity/color.html </a:t>
            </a:r>
          </a:p>
          <a:p>
            <a:pPr lvl="0"/>
            <a:r>
              <a:rPr lang="en-US" dirty="0" smtClean="0"/>
              <a:t>Use “multiple” line spacing of 1.1 lines or increase line spacing before bullets to improve readability</a:t>
            </a:r>
          </a:p>
          <a:p>
            <a:pPr lvl="1"/>
            <a:r>
              <a:rPr lang="en-US" dirty="0" smtClean="0"/>
              <a:t>	In toolbar &gt; Home &gt; Paragraph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l="68966" t="11520" r="6322" b="53879"/>
          <a:stretch/>
        </p:blipFill>
        <p:spPr>
          <a:xfrm>
            <a:off x="6627812" y="990600"/>
            <a:ext cx="4951413" cy="52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6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60413" y="2819400"/>
            <a:ext cx="8610600" cy="2209800"/>
          </a:xfrm>
        </p:spPr>
        <p:txBody>
          <a:bodyPr anchor="t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Questions? </a:t>
            </a:r>
            <a:br>
              <a:rPr lang="en-US" dirty="0" smtClean="0"/>
            </a:br>
            <a:r>
              <a:rPr lang="en-US" dirty="0" smtClean="0"/>
              <a:t>Contact the Library Communications Program.</a:t>
            </a:r>
          </a:p>
        </p:txBody>
      </p:sp>
    </p:spTree>
    <p:extLst>
      <p:ext uri="{BB962C8B-B14F-4D97-AF65-F5344CB8AC3E}">
        <p14:creationId xmlns:p14="http://schemas.microsoft.com/office/powerpoint/2010/main" val="409149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Gol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2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Gol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Gol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 Bottom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69625" cy="4267200"/>
          </a:xfrm>
          <a:ln>
            <a:noFill/>
          </a:ln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 smtClean="0"/>
              <a:t>This template deck includes several types of slides:</a:t>
            </a:r>
          </a:p>
          <a:p>
            <a:pPr lvl="1"/>
            <a:r>
              <a:rPr lang="en-US" dirty="0" smtClean="0"/>
              <a:t>Section header </a:t>
            </a:r>
          </a:p>
          <a:p>
            <a:pPr lvl="1"/>
            <a:r>
              <a:rPr lang="en-US" dirty="0" smtClean="0"/>
              <a:t>Bullet points </a:t>
            </a:r>
          </a:p>
          <a:p>
            <a:pPr lvl="1"/>
            <a:r>
              <a:rPr lang="en-US" dirty="0" smtClean="0"/>
              <a:t>Single, high-impact image, quote or statistic </a:t>
            </a:r>
          </a:p>
          <a:p>
            <a:pPr lvl="1"/>
            <a:r>
              <a:rPr lang="en-US" dirty="0" smtClean="0"/>
              <a:t>Image + text</a:t>
            </a:r>
          </a:p>
          <a:p>
            <a:pPr lvl="0"/>
            <a:r>
              <a:rPr lang="en-US" dirty="0" smtClean="0"/>
              <a:t>Edit any pages needed for your presentation.</a:t>
            </a:r>
          </a:p>
          <a:p>
            <a:pPr lvl="0"/>
            <a:r>
              <a:rPr lang="en-US" dirty="0" smtClean="0"/>
              <a:t>Delete any you don’t need.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7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2412" y="3048000"/>
            <a:ext cx="6248400" cy="1362075"/>
          </a:xfrm>
        </p:spPr>
        <p:txBody>
          <a:bodyPr anchor="ctr" anchorCtr="0">
            <a:normAutofit/>
          </a:bodyPr>
          <a:lstStyle>
            <a:lvl1pPr algn="l"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2412" y="4419600"/>
            <a:ext cx="6248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Consider title slides to introduce key topics in your 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3" t="19761" b="4399"/>
          <a:stretch/>
        </p:blipFill>
        <p:spPr>
          <a:xfrm>
            <a:off x="-1588" y="-1"/>
            <a:ext cx="12190414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2412" y="3048000"/>
            <a:ext cx="6248400" cy="1362075"/>
          </a:xfrm>
        </p:spPr>
        <p:txBody>
          <a:bodyPr anchor="ctr" anchorCtr="0">
            <a:normAutofit/>
          </a:bodyPr>
          <a:lstStyle>
            <a:lvl1pPr algn="l">
              <a:defRPr sz="4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Header + Image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2412" y="4419600"/>
            <a:ext cx="6248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Can an image help set the tone? This might introduce “student success.”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Imag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Text Plus Supporting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40861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Brief points go here</a:t>
            </a:r>
          </a:p>
          <a:p>
            <a:pPr lvl="0"/>
            <a:r>
              <a:rPr lang="en-US" dirty="0" smtClean="0"/>
              <a:t>Choose a relevant image</a:t>
            </a:r>
          </a:p>
          <a:p>
            <a:pPr lvl="0"/>
            <a:r>
              <a:rPr lang="en-US" dirty="0" smtClean="0"/>
              <a:t>Bleed images to the edge for a modern, impactful look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1600200"/>
            <a:ext cx="6018212" cy="40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Text Plus Supporting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40861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This version has a blue bar rather than gold.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3826" r="22727" b="39056"/>
          <a:stretch/>
        </p:blipFill>
        <p:spPr>
          <a:xfrm>
            <a:off x="6170612" y="1600200"/>
            <a:ext cx="601821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6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5988" y="2185416"/>
            <a:ext cx="10360025" cy="1470025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002855"/>
                </a:solidFill>
              </a:defRPr>
            </a:lvl1pPr>
          </a:lstStyle>
          <a:p>
            <a:r>
              <a:rPr lang="en-US" dirty="0" smtClean="0"/>
              <a:t>“A single quote or statistic</a:t>
            </a:r>
            <a:br>
              <a:rPr lang="en-US" dirty="0" smtClean="0"/>
            </a:br>
            <a:r>
              <a:rPr lang="en-US" dirty="0" smtClean="0"/>
              <a:t>has a lot of impact.”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2" y="5867400"/>
            <a:ext cx="8531225" cy="457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— Quote attribution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5988" y="2185416"/>
            <a:ext cx="10360025" cy="1470025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002855"/>
                </a:solidFill>
              </a:defRPr>
            </a:lvl1pPr>
          </a:lstStyle>
          <a:p>
            <a:r>
              <a:rPr lang="en-US" dirty="0" smtClean="0"/>
              <a:t>“A single quote or statistic</a:t>
            </a:r>
            <a:br>
              <a:rPr lang="en-US" dirty="0" smtClean="0"/>
            </a:br>
            <a:r>
              <a:rPr lang="en-US" dirty="0" smtClean="0"/>
              <a:t>has a lot of impact.”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2" y="5867400"/>
            <a:ext cx="8531225" cy="457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— Quote attribution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Grp="1"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75" r="26356" b="8587"/>
          <a:stretch/>
        </p:blipFill>
        <p:spPr>
          <a:xfrm>
            <a:off x="0" y="0"/>
            <a:ext cx="12250823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57200"/>
            <a:ext cx="6771974" cy="2055151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lnSpc>
                <a:spcPct val="110000"/>
              </a:lnSpc>
            </a:pPr>
            <a:r>
              <a:rPr lang="en-US" sz="3400" b="1" dirty="0" smtClean="0">
                <a:latin typeface="+mj-lt"/>
              </a:rPr>
              <a:t/>
            </a:r>
            <a:br>
              <a:rPr lang="en-US" sz="3400" b="1" dirty="0" smtClean="0">
                <a:latin typeface="+mj-lt"/>
              </a:rPr>
            </a:br>
            <a:r>
              <a:rPr lang="en-US" sz="3400" b="1" dirty="0" smtClean="0">
                <a:latin typeface="+mj-lt"/>
              </a:rPr>
              <a:t>“</a:t>
            </a:r>
            <a:r>
              <a:rPr lang="en-US" sz="3400" b="1" dirty="0">
                <a:latin typeface="+mj-lt"/>
              </a:rPr>
              <a:t>Before this class, </a:t>
            </a:r>
            <a:r>
              <a:rPr lang="en-US" sz="3400" b="1" dirty="0" smtClean="0">
                <a:latin typeface="+mj-lt"/>
              </a:rPr>
              <a:t>I </a:t>
            </a:r>
            <a:r>
              <a:rPr lang="en-US" sz="3400" b="1" dirty="0">
                <a:latin typeface="+mj-lt"/>
              </a:rPr>
              <a:t>would have just </a:t>
            </a:r>
            <a:r>
              <a:rPr lang="en-US" sz="3400" b="1" dirty="0" smtClean="0">
                <a:latin typeface="+mj-lt"/>
              </a:rPr>
              <a:t>been using </a:t>
            </a:r>
            <a:r>
              <a:rPr lang="en-US" sz="3400" b="1" dirty="0">
                <a:latin typeface="+mj-lt"/>
              </a:rPr>
              <a:t>Google. </a:t>
            </a:r>
            <a:r>
              <a:rPr lang="en-US" sz="3400" b="1" dirty="0" smtClean="0">
                <a:latin typeface="+mj-lt"/>
              </a:rPr>
              <a:t/>
            </a:r>
            <a:br>
              <a:rPr lang="en-US" sz="3400" b="1" dirty="0" smtClean="0">
                <a:latin typeface="+mj-lt"/>
              </a:rPr>
            </a:br>
            <a:r>
              <a:rPr lang="en-US" sz="3400" b="1" dirty="0" smtClean="0">
                <a:latin typeface="+mj-lt"/>
              </a:rPr>
              <a:t>Now </a:t>
            </a:r>
            <a:r>
              <a:rPr lang="en-US" sz="3400" b="1" dirty="0">
                <a:latin typeface="+mj-lt"/>
              </a:rPr>
              <a:t>I know </a:t>
            </a:r>
            <a:r>
              <a:rPr lang="en-US" sz="3400" b="1" dirty="0" smtClean="0">
                <a:latin typeface="+mj-lt"/>
              </a:rPr>
              <a:t>what to </a:t>
            </a:r>
            <a:r>
              <a:rPr lang="en-US" sz="3400" b="1" dirty="0">
                <a:latin typeface="+mj-lt"/>
              </a:rPr>
              <a:t>do.”</a:t>
            </a:r>
          </a:p>
          <a:p>
            <a:pPr>
              <a:lnSpc>
                <a:spcPct val="110000"/>
              </a:lnSpc>
            </a:pPr>
            <a:endParaRPr lang="en-US" sz="3400" b="1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5715000"/>
            <a:ext cx="5545777" cy="609331"/>
          </a:xfrm>
          <a:prstGeom prst="rect">
            <a:avLst/>
          </a:prstGeom>
          <a:solidFill>
            <a:srgbClr val="262626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91440" bIns="91440" rtlCol="0" anchor="ctr"/>
          <a:lstStyle>
            <a:defPPr>
              <a:defRPr lang="en-US"/>
            </a:defPPr>
            <a:lvl1pPr marL="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2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5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8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10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637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765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892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019" algn="l" defTabSz="45712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+mj-lt"/>
              </a:rPr>
              <a:t>Garrot </a:t>
            </a:r>
            <a:r>
              <a:rPr lang="en-US" sz="2000" dirty="0">
                <a:latin typeface="+mj-lt"/>
              </a:rPr>
              <a:t>McCune</a:t>
            </a:r>
            <a:r>
              <a:rPr lang="en-US" sz="2000" dirty="0" smtClean="0">
                <a:latin typeface="+mj-lt"/>
              </a:rPr>
              <a:t>, Environmental Toxicology, ’17 </a:t>
            </a:r>
          </a:p>
        </p:txBody>
      </p:sp>
    </p:spTree>
    <p:extLst>
      <p:ext uri="{BB962C8B-B14F-4D97-AF65-F5344CB8AC3E}">
        <p14:creationId xmlns:p14="http://schemas.microsoft.com/office/powerpoint/2010/main" val="264017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69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F847-6752-4B3E-9C8D-3E7752F0BAB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ED57-1A52-4FA3-91F9-13B3BC0A7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22" r:id="rId4"/>
    <p:sldLayoutId id="2147483714" r:id="rId5"/>
    <p:sldLayoutId id="2147483723" r:id="rId6"/>
    <p:sldLayoutId id="2147483724" r:id="rId7"/>
    <p:sldLayoutId id="2147483725" r:id="rId8"/>
    <p:sldLayoutId id="2147483726" r:id="rId9"/>
    <p:sldLayoutId id="2147483719" r:id="rId10"/>
    <p:sldLayoutId id="2147483716" r:id="rId11"/>
    <p:sldLayoutId id="2147483715" r:id="rId12"/>
    <p:sldLayoutId id="2147483717" r:id="rId13"/>
    <p:sldLayoutId id="2147483727" r:id="rId14"/>
    <p:sldLayoutId id="2147483728" r:id="rId15"/>
    <p:sldLayoutId id="2147483729" r:id="rId16"/>
    <p:sldLayoutId id="2147483730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285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285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285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285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28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QGIS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Michele Tobias, PhD</a:t>
            </a:r>
          </a:p>
          <a:p>
            <a:r>
              <a:rPr lang="en-US" dirty="0" smtClean="0"/>
              <a:t>GIS Data Curator ▪ Data Management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5988" y="304800"/>
            <a:ext cx="10360025" cy="5410200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https://github.com</a:t>
            </a:r>
            <a:r>
              <a:rPr lang="en-US" sz="8000" dirty="0" smtClean="0"/>
              <a:t>/</a:t>
            </a:r>
            <a:br>
              <a:rPr lang="en-US" sz="8000" dirty="0" smtClean="0"/>
            </a:br>
            <a:r>
              <a:rPr lang="en-US" sz="8000" dirty="0" err="1" smtClean="0"/>
              <a:t>MicheleTobias</a:t>
            </a:r>
            <a:r>
              <a:rPr lang="en-US" sz="8000" dirty="0" smtClean="0"/>
              <a:t>/</a:t>
            </a:r>
            <a:br>
              <a:rPr lang="en-US" sz="8000" dirty="0" smtClean="0"/>
            </a:br>
            <a:r>
              <a:rPr lang="en-US" sz="8000" dirty="0" err="1" smtClean="0"/>
              <a:t>MaptimeDavis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900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Demonstration: The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 On: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Home </a:t>
            </a:r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4285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smtClean="0"/>
              <a:t>QGIS</a:t>
            </a:r>
          </a:p>
          <a:p>
            <a:r>
              <a:rPr lang="en-US" dirty="0" smtClean="0"/>
              <a:t>File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reviously “Quantum GIS”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ree </a:t>
            </a:r>
            <a:r>
              <a:rPr lang="en-US" dirty="0"/>
              <a:t>and open source desktop GIS </a:t>
            </a:r>
            <a:r>
              <a:rPr lang="en-US" dirty="0" smtClean="0"/>
              <a:t>software </a:t>
            </a:r>
          </a:p>
          <a:p>
            <a:pPr marL="0" indent="0">
              <a:buNone/>
            </a:pPr>
            <a:r>
              <a:rPr lang="en-US" dirty="0" smtClean="0"/>
              <a:t>Began in 2002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QGIS </a:t>
            </a:r>
            <a:r>
              <a:rPr lang="en-US" dirty="0"/>
              <a:t>is used by researchers across the world as well as by many California and Federal agencies.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QGIS </a:t>
            </a:r>
            <a:r>
              <a:rPr lang="en-US" dirty="0"/>
              <a:t>allows users to access a number of other GIS software packages through it's graphical user interface including GRASS as well as user-contributed scripts and plug-ins.</a:t>
            </a:r>
          </a:p>
        </p:txBody>
      </p:sp>
    </p:spTree>
    <p:extLst>
      <p:ext uri="{BB962C8B-B14F-4D97-AF65-F5344CB8AC3E}">
        <p14:creationId xmlns:p14="http://schemas.microsoft.com/office/powerpoint/2010/main" val="38852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File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 &amp; write most </a:t>
            </a:r>
            <a:r>
              <a:rPr lang="en-US" sz="5400" b="1" dirty="0" smtClean="0"/>
              <a:t>data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Shapefile</a:t>
            </a:r>
            <a:r>
              <a:rPr lang="en-US" dirty="0"/>
              <a:t>, </a:t>
            </a:r>
            <a:r>
              <a:rPr lang="en-US" dirty="0" err="1"/>
              <a:t>GeoTIFF</a:t>
            </a:r>
            <a:r>
              <a:rPr lang="en-US" dirty="0"/>
              <a:t>, </a:t>
            </a:r>
            <a:r>
              <a:rPr lang="en-US" dirty="0" err="1" smtClean="0"/>
              <a:t>MrSIDD</a:t>
            </a:r>
            <a:r>
              <a:rPr lang="en-US" dirty="0" smtClean="0"/>
              <a:t>, </a:t>
            </a:r>
            <a:r>
              <a:rPr lang="en-US" dirty="0" err="1" smtClean="0"/>
              <a:t>geoJSON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Proprietary formats prevent some files from being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Project files (.</a:t>
            </a:r>
            <a:r>
              <a:rPr lang="en-US" dirty="0" err="1" smtClean="0"/>
              <a:t>mxd</a:t>
            </a:r>
            <a:r>
              <a:rPr lang="en-US" dirty="0" smtClean="0"/>
              <a:t> &amp; .</a:t>
            </a:r>
            <a:r>
              <a:rPr lang="en-US" dirty="0" err="1" smtClean="0"/>
              <a:t>qgis</a:t>
            </a:r>
            <a:r>
              <a:rPr lang="en-US" dirty="0" smtClean="0"/>
              <a:t>) are NOT interchangeable.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workflow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it’s your turn!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42&quot;&gt;&lt;property id=&quot;20148&quot; value=&quot;5&quot;/&gt;&lt;property id=&quot;20300&quot; value=&quot;Slide 3&quot;/&gt;&lt;property id=&quot;20307&quot; value=&quot;258&quot;/&gt;&lt;/object&gt;&lt;/object&gt;&lt;/object&gt;&lt;/database&gt;"/>
</p:tagLst>
</file>

<file path=ppt/theme/theme1.xml><?xml version="1.0" encoding="utf-8"?>
<a:theme xmlns:a="http://schemas.openxmlformats.org/drawingml/2006/main" name="Custom Design">
  <a:themeElements>
    <a:clrScheme name="ucd_lib-colors">
      <a:dk1>
        <a:sysClr val="windowText" lastClr="000000"/>
      </a:dk1>
      <a:lt1>
        <a:sysClr val="window" lastClr="FFFFFF"/>
      </a:lt1>
      <a:dk2>
        <a:srgbClr val="002855"/>
      </a:dk2>
      <a:lt2>
        <a:srgbClr val="DAAA00"/>
      </a:lt2>
      <a:accent1>
        <a:srgbClr val="002855"/>
      </a:accent1>
      <a:accent2>
        <a:srgbClr val="002855"/>
      </a:accent2>
      <a:accent3>
        <a:srgbClr val="002855"/>
      </a:accent3>
      <a:accent4>
        <a:srgbClr val="002855"/>
      </a:accent4>
      <a:accent5>
        <a:srgbClr val="002855"/>
      </a:accent5>
      <a:accent6>
        <a:srgbClr val="002855"/>
      </a:accent6>
      <a:hlink>
        <a:srgbClr val="F49100"/>
      </a:hlink>
      <a:folHlink>
        <a:srgbClr val="85DFD0"/>
      </a:folHlink>
    </a:clrScheme>
    <a:fontScheme name="UCD Library">
      <a:majorFont>
        <a:latin typeface="Proxima Nova Medium"/>
        <a:ea typeface=""/>
        <a:cs typeface=""/>
      </a:majorFont>
      <a:minorFont>
        <a:latin typeface="Proxima Nov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151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Proxima Nova Medium</vt:lpstr>
      <vt:lpstr>Custom Design</vt:lpstr>
      <vt:lpstr>Intro To QGIS Workshop</vt:lpstr>
      <vt:lpstr>https://github.com/ MicheleTobias/ MaptimeDavis</vt:lpstr>
      <vt:lpstr>Table of Contents</vt:lpstr>
      <vt:lpstr>Introduction</vt:lpstr>
      <vt:lpstr>About QGIS</vt:lpstr>
      <vt:lpstr>Data &amp; File Compatibility</vt:lpstr>
      <vt:lpstr>Demonstration</vt:lpstr>
      <vt:lpstr>Hands-On Exercises</vt:lpstr>
    </vt:vector>
  </TitlesOfParts>
  <Company>General Library, UC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B. Silva</dc:creator>
  <cp:lastModifiedBy>Michele M. Tobias</cp:lastModifiedBy>
  <cp:revision>168</cp:revision>
  <dcterms:created xsi:type="dcterms:W3CDTF">2017-04-27T19:48:04Z</dcterms:created>
  <dcterms:modified xsi:type="dcterms:W3CDTF">2017-09-20T21:22:43Z</dcterms:modified>
</cp:coreProperties>
</file>