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4" r:id="rId5"/>
    <p:sldId id="268" r:id="rId6"/>
    <p:sldId id="260" r:id="rId7"/>
    <p:sldId id="258" r:id="rId8"/>
    <p:sldId id="259" r:id="rId9"/>
    <p:sldId id="269" r:id="rId10"/>
    <p:sldId id="262" r:id="rId11"/>
    <p:sldId id="263" r:id="rId12"/>
    <p:sldId id="266" r:id="rId13"/>
    <p:sldId id="265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  <a:latin typeface="Comfortaa" panose="00000500000000000000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08B9EBBA-996F-894A-B54A-D6246ED52CEA}" type="datetimeFigureOut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Comfortaa" panose="00000500000000000000" pitchFamily="2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18C79C5D-2A6F-F04D-97DA-BEF2467B64E4}" type="datetimeFigureOut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Comfortaa" panose="00000500000000000000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8DFA1846-DA80-1C48-A609-854EA85C59AD}" type="datetimeFigureOut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FBF54567-0DE4-3F47-BF90-CB84690072F9}" type="datetimeFigureOut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>
              <a:defRPr>
                <a:latin typeface="Comfortaa" panose="00000500000000000000" pitchFamily="2" charset="0"/>
              </a:defRPr>
            </a:lvl1pPr>
            <a:lvl2pPr>
              <a:defRPr>
                <a:latin typeface="Comfortaa" panose="00000500000000000000" pitchFamily="2" charset="0"/>
              </a:defRPr>
            </a:lvl2pPr>
            <a:lvl3pPr>
              <a:defRPr>
                <a:latin typeface="Comfortaa" panose="00000500000000000000" pitchFamily="2" charset="0"/>
              </a:defRPr>
            </a:lvl3pPr>
            <a:lvl4pPr>
              <a:defRPr>
                <a:latin typeface="Comfortaa" panose="00000500000000000000" pitchFamily="2" charset="0"/>
              </a:defRPr>
            </a:lvl4pPr>
            <a:lvl5pPr>
              <a:defRPr>
                <a:latin typeface="Comfortaa" panose="000005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C6C52C72-DE31-F449-A4ED-4C594FD91407}" type="datetimeFigureOut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>
            <a:lvl1pPr>
              <a:defRPr>
                <a:latin typeface="Comfortaa" panose="00000500000000000000" pitchFamily="2" charset="0"/>
              </a:defRPr>
            </a:lvl1pPr>
            <a:lvl2pPr>
              <a:defRPr>
                <a:latin typeface="Comfortaa" panose="00000500000000000000" pitchFamily="2" charset="0"/>
              </a:defRPr>
            </a:lvl2pPr>
            <a:lvl3pPr>
              <a:defRPr>
                <a:latin typeface="Comfortaa" panose="00000500000000000000" pitchFamily="2" charset="0"/>
              </a:defRPr>
            </a:lvl3pPr>
            <a:lvl4pPr>
              <a:defRPr>
                <a:latin typeface="Comfortaa" panose="00000500000000000000" pitchFamily="2" charset="0"/>
              </a:defRPr>
            </a:lvl4pPr>
            <a:lvl5pPr>
              <a:defRPr>
                <a:latin typeface="Comfortaa" panose="000005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ED62726E-379B-B349-9EED-81ED093FA806}" type="datetimeFigureOut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  <a:lvl2pPr>
              <a:defRPr>
                <a:latin typeface="Comfortaa" panose="00000500000000000000" pitchFamily="2" charset="0"/>
              </a:defRPr>
            </a:lvl2pPr>
            <a:lvl3pPr>
              <a:defRPr>
                <a:latin typeface="Comfortaa" panose="00000500000000000000" pitchFamily="2" charset="0"/>
              </a:defRPr>
            </a:lvl3pPr>
            <a:lvl4pPr>
              <a:defRPr>
                <a:latin typeface="Comfortaa" panose="00000500000000000000" pitchFamily="2" charset="0"/>
              </a:defRPr>
            </a:lvl4pPr>
            <a:lvl5pPr>
              <a:defRPr>
                <a:latin typeface="Comfortaa" panose="000005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9B3A1323-8D79-1946-B0D7-40001CF92E9D}" type="datetimeFigureOut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  <a:latin typeface="Comfortaa" panose="00000500000000000000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8DFA1846-DA80-1C48-A609-854EA85C59AD}" type="datetimeFigureOut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>
            <a:lvl1pPr>
              <a:defRPr>
                <a:latin typeface="Comfortaa" panose="00000500000000000000" pitchFamily="2" charset="0"/>
              </a:defRPr>
            </a:lvl1pPr>
            <a:lvl2pPr>
              <a:defRPr>
                <a:latin typeface="Comfortaa" panose="00000500000000000000" pitchFamily="2" charset="0"/>
              </a:defRPr>
            </a:lvl2pPr>
            <a:lvl3pPr>
              <a:defRPr>
                <a:latin typeface="Comfortaa" panose="00000500000000000000" pitchFamily="2" charset="0"/>
              </a:defRPr>
            </a:lvl3pPr>
            <a:lvl4pPr>
              <a:defRPr>
                <a:latin typeface="Comfortaa" panose="00000500000000000000" pitchFamily="2" charset="0"/>
              </a:defRPr>
            </a:lvl4pPr>
            <a:lvl5pPr>
              <a:defRPr>
                <a:latin typeface="Comfortaa" panose="000005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>
            <a:lvl1pPr>
              <a:defRPr>
                <a:latin typeface="Comfortaa" panose="00000500000000000000" pitchFamily="2" charset="0"/>
              </a:defRPr>
            </a:lvl1pPr>
            <a:lvl2pPr>
              <a:defRPr>
                <a:latin typeface="Comfortaa" panose="00000500000000000000" pitchFamily="2" charset="0"/>
              </a:defRPr>
            </a:lvl2pPr>
            <a:lvl3pPr>
              <a:defRPr>
                <a:latin typeface="Comfortaa" panose="00000500000000000000" pitchFamily="2" charset="0"/>
              </a:defRPr>
            </a:lvl3pPr>
            <a:lvl4pPr>
              <a:defRPr>
                <a:latin typeface="Comfortaa" panose="00000500000000000000" pitchFamily="2" charset="0"/>
              </a:defRPr>
            </a:lvl4pPr>
            <a:lvl5pPr>
              <a:defRPr>
                <a:latin typeface="Comfortaa" panose="000005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57302355-E14B-8545-A8F8-0FE83CC9D524}" type="datetimeFigureOut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latin typeface="Comfortaa" panose="000005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>
            <a:lvl1pPr>
              <a:defRPr>
                <a:latin typeface="Comfortaa" panose="00000500000000000000" pitchFamily="2" charset="0"/>
              </a:defRPr>
            </a:lvl1pPr>
            <a:lvl2pPr>
              <a:defRPr>
                <a:latin typeface="Comfortaa" panose="00000500000000000000" pitchFamily="2" charset="0"/>
              </a:defRPr>
            </a:lvl2pPr>
            <a:lvl3pPr>
              <a:defRPr>
                <a:latin typeface="Comfortaa" panose="00000500000000000000" pitchFamily="2" charset="0"/>
              </a:defRPr>
            </a:lvl3pPr>
            <a:lvl4pPr>
              <a:defRPr>
                <a:latin typeface="Comfortaa" panose="00000500000000000000" pitchFamily="2" charset="0"/>
              </a:defRPr>
            </a:lvl4pPr>
            <a:lvl5pPr>
              <a:defRPr>
                <a:latin typeface="Comfortaa" panose="000005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latin typeface="Comfortaa" panose="000005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>
            <a:lvl1pPr>
              <a:defRPr>
                <a:latin typeface="Comfortaa" panose="00000500000000000000" pitchFamily="2" charset="0"/>
              </a:defRPr>
            </a:lvl1pPr>
            <a:lvl2pPr>
              <a:defRPr>
                <a:latin typeface="Comfortaa" panose="00000500000000000000" pitchFamily="2" charset="0"/>
              </a:defRPr>
            </a:lvl2pPr>
            <a:lvl3pPr>
              <a:defRPr>
                <a:latin typeface="Comfortaa" panose="00000500000000000000" pitchFamily="2" charset="0"/>
              </a:defRPr>
            </a:lvl3pPr>
            <a:lvl4pPr>
              <a:defRPr>
                <a:latin typeface="Comfortaa" panose="00000500000000000000" pitchFamily="2" charset="0"/>
              </a:defRPr>
            </a:lvl4pPr>
            <a:lvl5pPr>
              <a:defRPr>
                <a:latin typeface="Comfortaa" panose="000005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02640F58-564D-2B4F-AE67-E407BA4FCF45}" type="datetimeFigureOut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F13A34C8-038E-2045-AF43-DF7DBB8E0E9E}" type="datetimeFigureOut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8818C68F-D26B-8F47-958C-23B49CF8A634}" type="datetimeFigureOut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>
            <a:lvl1pPr>
              <a:defRPr>
                <a:latin typeface="Comfortaa" panose="00000500000000000000" pitchFamily="2" charset="0"/>
              </a:defRPr>
            </a:lvl1pPr>
            <a:lvl2pPr>
              <a:defRPr>
                <a:latin typeface="Comfortaa" panose="00000500000000000000" pitchFamily="2" charset="0"/>
              </a:defRPr>
            </a:lvl2pPr>
            <a:lvl3pPr>
              <a:defRPr>
                <a:latin typeface="Comfortaa" panose="00000500000000000000" pitchFamily="2" charset="0"/>
              </a:defRPr>
            </a:lvl3pPr>
            <a:lvl4pPr>
              <a:defRPr>
                <a:latin typeface="Comfortaa" panose="00000500000000000000" pitchFamily="2" charset="0"/>
              </a:defRPr>
            </a:lvl4pPr>
            <a:lvl5pPr>
              <a:defRPr>
                <a:latin typeface="Comfortaa" panose="000005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>
                <a:latin typeface="Comfortaa" panose="00000500000000000000" pitchFamily="2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0DF5E60-9974-AC48-9591-99C2BB44B7CF}" type="datetimeFigureOut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>
                <a:latin typeface="Comfortaa" panose="00000500000000000000" pitchFamily="2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18C79C5D-2A6F-F04D-97DA-BEF2467B64E4}" type="datetimeFigureOut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CDavisLibrary/av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ata.ucdavis.edu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6000" dirty="0" smtClean="0">
                <a:latin typeface="Comfortaa" panose="00000500000000000000" pitchFamily="2" charset="0"/>
              </a:rPr>
              <a:t>Welcome!</a:t>
            </a:r>
            <a:endParaRPr lang="en-US" sz="6000" dirty="0">
              <a:latin typeface="Comfortaa" panose="00000500000000000000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06" y="3375804"/>
            <a:ext cx="11592189" cy="146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1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today’s topic?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500" dirty="0" smtClean="0"/>
              <a:t>Intro to QGIS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301932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Coming Up?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10/2     Custom Cartographic Symbols</a:t>
            </a:r>
          </a:p>
          <a:p>
            <a:pPr marL="0" indent="0">
              <a:buNone/>
            </a:pPr>
            <a:r>
              <a:rPr lang="en-US" sz="3200" dirty="0" smtClean="0"/>
              <a:t>10/9     Google Earth Engine</a:t>
            </a:r>
          </a:p>
          <a:p>
            <a:pPr marL="0" indent="0">
              <a:buNone/>
            </a:pPr>
            <a:r>
              <a:rPr lang="en-US" sz="3200" dirty="0" smtClean="0"/>
              <a:t>10/16   Intro to Spatial Data with Rspatial.org</a:t>
            </a:r>
          </a:p>
          <a:p>
            <a:pPr marL="0" indent="0">
              <a:buNone/>
            </a:pPr>
            <a:r>
              <a:rPr lang="en-US" sz="3200" dirty="0" smtClean="0"/>
              <a:t>10/23   UAV/Drone Show &amp; Tell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774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Undergraduate Position with DMP digitizing American Viticulture Areas boundaries in QGIS</a:t>
            </a:r>
          </a:p>
          <a:p>
            <a:pPr marL="0" indent="0">
              <a:buNone/>
            </a:pPr>
            <a:r>
              <a:rPr lang="en-US" sz="2800" dirty="0" smtClean="0"/>
              <a:t>Project: </a:t>
            </a: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github.com/UCDavisLibrary/ava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See Michele for details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3418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Learning GIS skills at #</a:t>
            </a:r>
            <a:r>
              <a:rPr lang="en-US" sz="4000" dirty="0" err="1" smtClean="0"/>
              <a:t>maptimeDavis</a:t>
            </a:r>
            <a:endParaRPr lang="en-US" sz="4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Post to social media with our hashtag!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0316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Materials: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/>
              <a:t>https://github.com/</a:t>
            </a:r>
            <a:br>
              <a:rPr lang="en-US" sz="6600" dirty="0"/>
            </a:br>
            <a:r>
              <a:rPr lang="en-US" sz="6600" dirty="0" err="1"/>
              <a:t>MicheleTobias</a:t>
            </a:r>
            <a:r>
              <a:rPr lang="en-US" sz="6600" dirty="0"/>
              <a:t>/</a:t>
            </a:r>
            <a:br>
              <a:rPr lang="en-US" sz="6600" dirty="0"/>
            </a:br>
            <a:r>
              <a:rPr lang="en-US" sz="6600" dirty="0" err="1"/>
              <a:t>MaptimeDavis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27966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#</a:t>
            </a:r>
            <a:r>
              <a:rPr lang="en-US" dirty="0" err="1" smtClean="0"/>
              <a:t>maptime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“Time for making maps”</a:t>
            </a:r>
          </a:p>
          <a:p>
            <a:r>
              <a:rPr lang="en-US" sz="3200" dirty="0" smtClean="0"/>
              <a:t>Internationally applied concept for mapping meet-ups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5849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#</a:t>
            </a:r>
            <a:r>
              <a:rPr lang="en-US" dirty="0" err="1" smtClean="0"/>
              <a:t>maptimeDavis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= our community’s application of the #</a:t>
            </a:r>
            <a:r>
              <a:rPr lang="en-US" sz="2800" dirty="0" err="1" smtClean="0"/>
              <a:t>maptime</a:t>
            </a:r>
            <a:r>
              <a:rPr lang="en-US" sz="2800" dirty="0" smtClean="0"/>
              <a:t> concept</a:t>
            </a:r>
          </a:p>
          <a:p>
            <a:endParaRPr lang="en-US" sz="2800" dirty="0"/>
          </a:p>
          <a:p>
            <a:r>
              <a:rPr lang="en-US" sz="2800" dirty="0" smtClean="0"/>
              <a:t>Brought to you by the UC Davis Library’s Data Management Program &amp; UC Davis Center for Spatial Sciences with help from campus clubs &amp; the Data Science Initiative (DSI)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6646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Campus Connection: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Sign up for the Geospatial email list!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lists.ucdavis.edu </a:t>
            </a:r>
            <a:r>
              <a:rPr lang="en-US" sz="2800" dirty="0" smtClean="0">
                <a:sym typeface="Wingdings" panose="05000000000000000000" pitchFamily="2" charset="2"/>
              </a:rPr>
              <a:t> search “geospatial”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Connect with the Geospatial community at UC Davis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99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Take 2 minutes to introduce yourself to someone new!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8188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</a:t>
            </a:r>
            <a:br>
              <a:rPr lang="en-US" dirty="0" smtClean="0"/>
            </a:br>
            <a:r>
              <a:rPr lang="en-US" dirty="0" smtClean="0"/>
              <a:t>UC Davis Library’s </a:t>
            </a:r>
            <a:br>
              <a:rPr lang="en-US" dirty="0" smtClean="0"/>
            </a:br>
            <a:r>
              <a:rPr lang="en-US" dirty="0" smtClean="0"/>
              <a:t>Data Management Program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can we help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70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Data Management Program works to ensure key data are easily discoverable and accessible for the benefit of UC Davis researchers in all disciplines.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90088" y="5461461"/>
            <a:ext cx="104118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latin typeface="Comfortaa" panose="00000500000000000000" pitchFamily="2" charset="0"/>
              </a:rPr>
              <a:t>Find + Manage + Share Data</a:t>
            </a:r>
            <a:endParaRPr lang="en-US" sz="5400" dirty="0">
              <a:latin typeface="Comfortaa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28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Data </a:t>
            </a:r>
            <a:r>
              <a:rPr lang="en-US" b="1" dirty="0"/>
              <a:t>Management </a:t>
            </a:r>
            <a:r>
              <a:rPr lang="en-US" b="1" dirty="0" smtClean="0"/>
              <a:t>Program Services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69706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Data </a:t>
            </a:r>
            <a:r>
              <a:rPr lang="en-US" sz="2400" dirty="0"/>
              <a:t>Management Plans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Metadata &amp; Describing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Finding, Sharing, </a:t>
            </a:r>
            <a:r>
              <a:rPr lang="en-US" sz="2400" dirty="0"/>
              <a:t>&amp; Preserving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Geospatial Visualizations &amp; Maps for Publication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GIS Drop-In Hours: Wednesdays 2:00-4:00 Shields Map </a:t>
            </a:r>
            <a:r>
              <a:rPr lang="en-US" sz="2400" b="1" dirty="0" smtClean="0"/>
              <a:t>Room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 smtClean="0"/>
              <a:t>Data Management </a:t>
            </a:r>
            <a:r>
              <a:rPr lang="en-US" sz="2400" b="1" dirty="0"/>
              <a:t>Drop-In Hours: Wednesdays </a:t>
            </a:r>
            <a:r>
              <a:rPr lang="en-US" sz="2400" b="1" dirty="0" smtClean="0"/>
              <a:t>2:00-4:00 DSI Classroom</a:t>
            </a:r>
            <a:endParaRPr lang="en-US" sz="2400" b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Visit </a:t>
            </a:r>
            <a:r>
              <a:rPr lang="en-US" dirty="0"/>
              <a:t>us online: </a:t>
            </a:r>
            <a:r>
              <a:rPr lang="en-US" dirty="0">
                <a:hlinkClick r:id="rId2"/>
              </a:rPr>
              <a:t>http://data.ucdavis.edu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99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</a:t>
            </a:r>
            <a:br>
              <a:rPr lang="en-US" dirty="0" smtClean="0"/>
            </a:br>
            <a:r>
              <a:rPr lang="en-US" dirty="0" smtClean="0"/>
              <a:t>Center for Spatial Sciences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can we help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6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110</TotalTime>
  <Words>271</Words>
  <Application>Microsoft Office PowerPoint</Application>
  <PresentationFormat>Widescreen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Century Gothic</vt:lpstr>
      <vt:lpstr>Comfortaa</vt:lpstr>
      <vt:lpstr>Wingdings</vt:lpstr>
      <vt:lpstr>Wingdings 2</vt:lpstr>
      <vt:lpstr>Quotable</vt:lpstr>
      <vt:lpstr>PowerPoint Presentation</vt:lpstr>
      <vt:lpstr>What is #maptime?</vt:lpstr>
      <vt:lpstr>What is #maptimeDavis?</vt:lpstr>
      <vt:lpstr>The Campus Connection:</vt:lpstr>
      <vt:lpstr>Who are you?</vt:lpstr>
      <vt:lpstr>About the  UC Davis Library’s  Data Management Program</vt:lpstr>
      <vt:lpstr>The Data Management Program works to ensure key data are easily discoverable and accessible for the benefit of UC Davis researchers in all disciplines.</vt:lpstr>
      <vt:lpstr>Data Management Program Services</vt:lpstr>
      <vt:lpstr>About the  Center for Spatial Sciences</vt:lpstr>
      <vt:lpstr>What’s today’s topic?</vt:lpstr>
      <vt:lpstr>What’s Coming Up?</vt:lpstr>
      <vt:lpstr>Job Opportunities</vt:lpstr>
      <vt:lpstr>Learning GIS skills at #maptimeDavis</vt:lpstr>
      <vt:lpstr>Workshop Materials: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#maptimeDavis</dc:title>
  <dc:creator>Michele M. Tobias</dc:creator>
  <cp:lastModifiedBy>Michele M. Tobias</cp:lastModifiedBy>
  <cp:revision>14</cp:revision>
  <dcterms:created xsi:type="dcterms:W3CDTF">2017-09-20T20:13:10Z</dcterms:created>
  <dcterms:modified xsi:type="dcterms:W3CDTF">2017-09-25T18:06:37Z</dcterms:modified>
</cp:coreProperties>
</file>