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3213E3-A27E-462A-8124-5464E5D9EC58}" v="75" dt="2024-06-17T22:06:53.8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Stile medio 4 - Color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4641" autoAdjust="0"/>
  </p:normalViewPr>
  <p:slideViewPr>
    <p:cSldViewPr snapToGrid="0">
      <p:cViewPr varScale="1">
        <p:scale>
          <a:sx n="75" d="100"/>
          <a:sy n="75" d="100"/>
        </p:scale>
        <p:origin x="1152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ele tosi" userId="ca9cfff2-f6e5-4350-acb0-74e073d002cd" providerId="ADAL" clId="{CBA60186-E39C-4C4C-8AB7-347B07E8F8F8}"/>
    <pc:docChg chg="modSld">
      <pc:chgData name="michele tosi" userId="ca9cfff2-f6e5-4350-acb0-74e073d002cd" providerId="ADAL" clId="{CBA60186-E39C-4C4C-8AB7-347B07E8F8F8}" dt="2024-06-18T17:59:16.962" v="24" actId="20577"/>
      <pc:docMkLst>
        <pc:docMk/>
      </pc:docMkLst>
      <pc:sldChg chg="modSp mod">
        <pc:chgData name="michele tosi" userId="ca9cfff2-f6e5-4350-acb0-74e073d002cd" providerId="ADAL" clId="{CBA60186-E39C-4C4C-8AB7-347B07E8F8F8}" dt="2024-06-18T17:59:16.962" v="24" actId="20577"/>
        <pc:sldMkLst>
          <pc:docMk/>
          <pc:sldMk cId="4170819384" sldId="260"/>
        </pc:sldMkLst>
        <pc:spChg chg="mod">
          <ac:chgData name="michele tosi" userId="ca9cfff2-f6e5-4350-acb0-74e073d002cd" providerId="ADAL" clId="{CBA60186-E39C-4C4C-8AB7-347B07E8F8F8}" dt="2024-06-18T17:59:16.962" v="24" actId="20577"/>
          <ac:spMkLst>
            <pc:docMk/>
            <pc:sldMk cId="4170819384" sldId="260"/>
            <ac:spMk id="3" creationId="{51228354-18CC-80C6-6E1D-49ECBE85DBEA}"/>
          </ac:spMkLst>
        </pc:spChg>
      </pc:sldChg>
      <pc:sldChg chg="modSp mod">
        <pc:chgData name="michele tosi" userId="ca9cfff2-f6e5-4350-acb0-74e073d002cd" providerId="ADAL" clId="{CBA60186-E39C-4C4C-8AB7-347B07E8F8F8}" dt="2024-06-18T17:57:36.181" v="22" actId="20577"/>
        <pc:sldMkLst>
          <pc:docMk/>
          <pc:sldMk cId="860160028" sldId="263"/>
        </pc:sldMkLst>
        <pc:spChg chg="mod">
          <ac:chgData name="michele tosi" userId="ca9cfff2-f6e5-4350-acb0-74e073d002cd" providerId="ADAL" clId="{CBA60186-E39C-4C4C-8AB7-347B07E8F8F8}" dt="2024-06-18T17:57:36.181" v="22" actId="20577"/>
          <ac:spMkLst>
            <pc:docMk/>
            <pc:sldMk cId="860160028" sldId="263"/>
            <ac:spMk id="3" creationId="{04C7E4E5-E2F5-605A-5A4B-3158A9A611D7}"/>
          </ac:spMkLst>
        </pc:spChg>
      </pc:sldChg>
      <pc:sldChg chg="modSp mod">
        <pc:chgData name="michele tosi" userId="ca9cfff2-f6e5-4350-acb0-74e073d002cd" providerId="ADAL" clId="{CBA60186-E39C-4C4C-8AB7-347B07E8F8F8}" dt="2024-06-18T17:56:53.971" v="19" actId="20577"/>
        <pc:sldMkLst>
          <pc:docMk/>
          <pc:sldMk cId="3054726203" sldId="269"/>
        </pc:sldMkLst>
        <pc:spChg chg="mod">
          <ac:chgData name="michele tosi" userId="ca9cfff2-f6e5-4350-acb0-74e073d002cd" providerId="ADAL" clId="{CBA60186-E39C-4C4C-8AB7-347B07E8F8F8}" dt="2024-06-18T17:56:53.971" v="19" actId="20577"/>
          <ac:spMkLst>
            <pc:docMk/>
            <pc:sldMk cId="3054726203" sldId="269"/>
            <ac:spMk id="3" creationId="{C9142940-A510-CE0D-7C16-ED59662EDB59}"/>
          </ac:spMkLst>
        </pc:spChg>
      </pc:sldChg>
      <pc:sldChg chg="modSp mod">
        <pc:chgData name="michele tosi" userId="ca9cfff2-f6e5-4350-acb0-74e073d002cd" providerId="ADAL" clId="{CBA60186-E39C-4C4C-8AB7-347B07E8F8F8}" dt="2024-06-18T17:55:51.658" v="17" actId="20577"/>
        <pc:sldMkLst>
          <pc:docMk/>
          <pc:sldMk cId="2986681071" sldId="281"/>
        </pc:sldMkLst>
        <pc:spChg chg="mod">
          <ac:chgData name="michele tosi" userId="ca9cfff2-f6e5-4350-acb0-74e073d002cd" providerId="ADAL" clId="{CBA60186-E39C-4C4C-8AB7-347B07E8F8F8}" dt="2024-06-18T17:55:51.658" v="17" actId="20577"/>
          <ac:spMkLst>
            <pc:docMk/>
            <pc:sldMk cId="2986681071" sldId="281"/>
            <ac:spMk id="3" creationId="{8D65FD35-F883-3508-1412-2EE31D1F159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7CFB8F-2A09-416D-B383-01D96D54AE5D}" type="datetimeFigureOut">
              <a:rPr lang="it-IT" smtClean="0"/>
              <a:t>18/06/2024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BAAAD-5F9A-45D5-8652-460FF79CDD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1099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3312F-AC4D-48E7-B0EC-983494C16E5B}" type="slidenum">
              <a:rPr lang="it-IT" smtClean="0">
                <a:uFillTx/>
              </a:rPr>
              <a:pPr/>
              <a:t>1</a:t>
            </a:fld>
            <a:endParaRPr lang="it-IT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37381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BAAAD-5F9A-45D5-8652-460FF79CDD6C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841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BAAAD-5F9A-45D5-8652-460FF79CDD6C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9711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BAAAD-5F9A-45D5-8652-460FF79CDD6C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3453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BAAAD-5F9A-45D5-8652-460FF79CDD6C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6537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BAAAD-5F9A-45D5-8652-460FF79CDD6C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657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BAAAD-5F9A-45D5-8652-460FF79CDD6C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5811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BAAAD-5F9A-45D5-8652-460FF79CDD6C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2975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BAAAD-5F9A-45D5-8652-460FF79CDD6C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2572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BAAAD-5F9A-45D5-8652-460FF79CDD6C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6315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BAAAD-5F9A-45D5-8652-460FF79CDD6C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9316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ChangeArrowheads="1"/>
          </p:cNvSpPr>
          <p:nvPr userDrawn="1"/>
        </p:nvSpPr>
        <p:spPr bwMode="auto">
          <a:xfrm>
            <a:off x="1524021" y="657196"/>
            <a:ext cx="246308" cy="400109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t-IT" sz="1800">
              <a:uFillTx/>
            </a:endParaRPr>
          </a:p>
        </p:txBody>
      </p:sp>
      <p:sp>
        <p:nvSpPr>
          <p:cNvPr id="26" name="Rectangle 3"/>
          <p:cNvSpPr>
            <a:spLocks noChangeArrowheads="1"/>
          </p:cNvSpPr>
          <p:nvPr userDrawn="1"/>
        </p:nvSpPr>
        <p:spPr bwMode="auto">
          <a:xfrm>
            <a:off x="1524021" y="657196"/>
            <a:ext cx="246308" cy="400109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t-IT" sz="1800">
              <a:uFillTx/>
            </a:endParaRPr>
          </a:p>
        </p:txBody>
      </p:sp>
      <p:sp>
        <p:nvSpPr>
          <p:cNvPr id="27" name="Rectangle 7"/>
          <p:cNvSpPr>
            <a:spLocks noChangeArrowheads="1"/>
          </p:cNvSpPr>
          <p:nvPr userDrawn="1"/>
        </p:nvSpPr>
        <p:spPr bwMode="auto">
          <a:xfrm>
            <a:off x="1524021" y="657196"/>
            <a:ext cx="246308" cy="400109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t-IT" sz="1800">
              <a:uFillTx/>
            </a:endParaRPr>
          </a:p>
        </p:txBody>
      </p:sp>
      <p:sp>
        <p:nvSpPr>
          <p:cNvPr id="28" name="Rectangle 9"/>
          <p:cNvSpPr>
            <a:spLocks noChangeArrowheads="1"/>
          </p:cNvSpPr>
          <p:nvPr userDrawn="1"/>
        </p:nvSpPr>
        <p:spPr bwMode="auto">
          <a:xfrm>
            <a:off x="1524021" y="657196"/>
            <a:ext cx="246308" cy="400109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t-IT" sz="1800">
              <a:uFillTx/>
            </a:endParaRPr>
          </a:p>
        </p:txBody>
      </p:sp>
      <p:sp>
        <p:nvSpPr>
          <p:cNvPr id="29" name="Rectangle 23"/>
          <p:cNvSpPr>
            <a:spLocks noChangeArrowheads="1"/>
          </p:cNvSpPr>
          <p:nvPr userDrawn="1"/>
        </p:nvSpPr>
        <p:spPr bwMode="auto">
          <a:xfrm>
            <a:off x="1524021" y="657196"/>
            <a:ext cx="246308" cy="400109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t-IT" sz="1800">
              <a:uFillTx/>
            </a:endParaRPr>
          </a:p>
        </p:txBody>
      </p:sp>
      <p:sp>
        <p:nvSpPr>
          <p:cNvPr id="30" name="Rectangle 25"/>
          <p:cNvSpPr>
            <a:spLocks noChangeArrowheads="1"/>
          </p:cNvSpPr>
          <p:nvPr userDrawn="1"/>
        </p:nvSpPr>
        <p:spPr bwMode="auto">
          <a:xfrm>
            <a:off x="1524021" y="657196"/>
            <a:ext cx="246308" cy="400109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t-IT" sz="1800">
              <a:uFillTx/>
            </a:endParaRPr>
          </a:p>
        </p:txBody>
      </p:sp>
      <p:sp>
        <p:nvSpPr>
          <p:cNvPr id="50" name="Titolo 49"/>
          <p:cNvSpPr>
            <a:spLocks noGrp="1"/>
          </p:cNvSpPr>
          <p:nvPr>
            <p:ph type="title" hasCustomPrompt="1"/>
          </p:nvPr>
        </p:nvSpPr>
        <p:spPr>
          <a:xfrm>
            <a:off x="1282766" y="3323861"/>
            <a:ext cx="9722477" cy="1143000"/>
          </a:xfrm>
        </p:spPr>
        <p:txBody>
          <a:bodyPr>
            <a:normAutofit/>
          </a:bodyPr>
          <a:lstStyle>
            <a:lvl1pPr>
              <a:defRPr lang="it-IT" sz="2667" b="0" kern="1200" baseline="0" dirty="0">
                <a:solidFill>
                  <a:schemeClr val="tx2">
                    <a:lumMod val="75000"/>
                  </a:schemeClr>
                </a:solidFill>
                <a:uFillTx/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it-IT" dirty="0">
                <a:uFillTx/>
              </a:rPr>
              <a:t>Inserire il titolo dell’incontro </a:t>
            </a:r>
            <a:br>
              <a:rPr lang="it-IT" dirty="0">
                <a:uFillTx/>
              </a:rPr>
            </a:br>
            <a:r>
              <a:rPr lang="it-IT" dirty="0">
                <a:uFillTx/>
              </a:rPr>
              <a:t>(es. «corso aggiornamento»)</a:t>
            </a:r>
            <a:br>
              <a:rPr lang="it-IT" dirty="0">
                <a:uFillTx/>
              </a:rPr>
            </a:br>
            <a:r>
              <a:rPr lang="it-IT" sz="1600" dirty="0">
                <a:uFillTx/>
              </a:rPr>
              <a:t>sottotitolo o riferimento normativo</a:t>
            </a:r>
            <a:endParaRPr lang="it-IT" dirty="0">
              <a:uFillTx/>
            </a:endParaRPr>
          </a:p>
        </p:txBody>
      </p:sp>
      <p:cxnSp>
        <p:nvCxnSpPr>
          <p:cNvPr id="18" name="Connettore 1 17"/>
          <p:cNvCxnSpPr/>
          <p:nvPr userDrawn="1"/>
        </p:nvCxnSpPr>
        <p:spPr>
          <a:xfrm flipH="1">
            <a:off x="2255573" y="4485117"/>
            <a:ext cx="777686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 userDrawn="1"/>
        </p:nvSpPr>
        <p:spPr>
          <a:xfrm>
            <a:off x="-35969" y="932723"/>
            <a:ext cx="659361" cy="5925277"/>
          </a:xfrm>
          <a:prstGeom prst="rect">
            <a:avLst/>
          </a:prstGeom>
          <a:solidFill>
            <a:srgbClr val="376092"/>
          </a:solidFill>
          <a:ln>
            <a:noFill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 rotWithShape="1">
          <a:blip r:embed="rId2"/>
          <a:srcRect r="76301"/>
          <a:stretch/>
        </p:blipFill>
        <p:spPr>
          <a:xfrm>
            <a:off x="16528" y="195187"/>
            <a:ext cx="576761" cy="61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>
            <a:spLocks/>
          </p:cNvSpPr>
          <p:nvPr userDrawn="1"/>
        </p:nvSpPr>
        <p:spPr>
          <a:xfrm>
            <a:off x="623392" y="6117299"/>
            <a:ext cx="2976331" cy="288032"/>
          </a:xfrm>
          <a:prstGeom prst="rect">
            <a:avLst/>
          </a:prstGeom>
          <a:gradFill flip="none" rotWithShape="1">
            <a:gsLst>
              <a:gs pos="43000">
                <a:schemeClr val="accent1">
                  <a:lumMod val="5000"/>
                  <a:lumOff val="95000"/>
                </a:schemeClr>
              </a:gs>
              <a:gs pos="100000">
                <a:srgbClr val="A0A8F6">
                  <a:alpha val="84706"/>
                </a:srgbClr>
              </a:gs>
              <a:gs pos="61536">
                <a:srgbClr val="C1D3E8"/>
              </a:gs>
              <a:gs pos="86000">
                <a:srgbClr val="8FB6E5"/>
              </a:gs>
              <a:gs pos="53844">
                <a:srgbClr val="D7E3F0"/>
              </a:gs>
              <a:gs pos="71000">
                <a:srgbClr val="A6BFDE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333" baseline="0" dirty="0">
                <a:solidFill>
                  <a:schemeClr val="tx1"/>
                </a:solidFill>
                <a:uFillTx/>
                <a:latin typeface="+mj-lt"/>
              </a:rPr>
              <a:t>Michele Tosi </a:t>
            </a:r>
            <a:endParaRPr lang="it-IT" sz="1333" dirty="0">
              <a:solidFill>
                <a:schemeClr val="tx1"/>
              </a:solidFill>
              <a:uFillTx/>
              <a:latin typeface="+mj-lt"/>
            </a:endParaRPr>
          </a:p>
        </p:txBody>
      </p:sp>
      <p:sp>
        <p:nvSpPr>
          <p:cNvPr id="30" name="Rettangolo 29"/>
          <p:cNvSpPr>
            <a:spLocks/>
          </p:cNvSpPr>
          <p:nvPr userDrawn="1"/>
        </p:nvSpPr>
        <p:spPr>
          <a:xfrm>
            <a:off x="3191847" y="6405331"/>
            <a:ext cx="5808307" cy="229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333" dirty="0">
                <a:solidFill>
                  <a:schemeClr val="tx1"/>
                </a:solidFill>
                <a:uFillTx/>
                <a:latin typeface="+mn-lt"/>
                <a:cs typeface="Arial" pitchFamily="34" charset="0"/>
              </a:rPr>
              <a:t>Machine Learning for Software Engineering</a:t>
            </a:r>
          </a:p>
        </p:txBody>
      </p:sp>
      <p:cxnSp>
        <p:nvCxnSpPr>
          <p:cNvPr id="28" name="Connettore 1 27"/>
          <p:cNvCxnSpPr/>
          <p:nvPr userDrawn="1"/>
        </p:nvCxnSpPr>
        <p:spPr>
          <a:xfrm>
            <a:off x="527381" y="6405331"/>
            <a:ext cx="6167851" cy="0"/>
          </a:xfrm>
          <a:prstGeom prst="line">
            <a:avLst/>
          </a:prstGeom>
          <a:ln w="31750" cmpd="sng">
            <a:solidFill>
              <a:srgbClr val="3760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1 25"/>
          <p:cNvCxnSpPr/>
          <p:nvPr userDrawn="1"/>
        </p:nvCxnSpPr>
        <p:spPr>
          <a:xfrm>
            <a:off x="11280576" y="6640787"/>
            <a:ext cx="0" cy="216000"/>
          </a:xfrm>
          <a:prstGeom prst="line">
            <a:avLst/>
          </a:prstGeom>
          <a:ln w="31750" cmpd="sng">
            <a:solidFill>
              <a:srgbClr val="3760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egnaposto data 20"/>
          <p:cNvSpPr txBox="1">
            <a:spLocks/>
          </p:cNvSpPr>
          <p:nvPr userDrawn="1"/>
        </p:nvSpPr>
        <p:spPr>
          <a:xfrm>
            <a:off x="5231909" y="6640794"/>
            <a:ext cx="6048668" cy="229663"/>
          </a:xfrm>
          <a:prstGeom prst="rect">
            <a:avLst/>
          </a:prstGeom>
          <a:gradFill>
            <a:gsLst>
              <a:gs pos="33000">
                <a:srgbClr val="D7E3F0">
                  <a:alpha val="56863"/>
                </a:srgbClr>
              </a:gs>
              <a:gs pos="100000">
                <a:srgbClr val="A0A8F6">
                  <a:alpha val="84706"/>
                </a:srgbClr>
              </a:gs>
              <a:gs pos="68000">
                <a:srgbClr val="8FB6E5">
                  <a:alpha val="60784"/>
                </a:srgbClr>
              </a:gs>
              <a:gs pos="45000">
                <a:srgbClr val="D6E1F0"/>
              </a:gs>
              <a:gs pos="19000">
                <a:srgbClr val="FFFFFF"/>
              </a:gs>
              <a:gs pos="65000">
                <a:srgbClr val="A6BFDE">
                  <a:alpha val="53725"/>
                </a:srgbClr>
              </a:gs>
            </a:gsLst>
            <a:lin ang="0" scaled="1"/>
          </a:gradFill>
        </p:spPr>
        <p:txBody>
          <a:bodyPr vert="horz" lIns="121920" tIns="60960" rIns="121920" bIns="60960" rtlCol="0" anchor="ctr"/>
          <a:lstStyle>
            <a:defPPr>
              <a:defRPr lang="it-IT">
                <a:uFillTx/>
              </a:defRPr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r>
              <a:rPr lang="it-IT" sz="1333" dirty="0">
                <a:solidFill>
                  <a:schemeClr val="tx1"/>
                </a:solidFill>
                <a:uFillTx/>
                <a:latin typeface="+mj-lt"/>
              </a:rPr>
              <a:t>	         Università degli studi di Roma Tor Vergata - 2023/2024</a:t>
            </a:r>
          </a:p>
        </p:txBody>
      </p:sp>
      <p:cxnSp>
        <p:nvCxnSpPr>
          <p:cNvPr id="25" name="Connettore 1 24"/>
          <p:cNvCxnSpPr/>
          <p:nvPr userDrawn="1"/>
        </p:nvCxnSpPr>
        <p:spPr>
          <a:xfrm>
            <a:off x="48683" y="6117299"/>
            <a:ext cx="12192000" cy="0"/>
          </a:xfrm>
          <a:prstGeom prst="line">
            <a:avLst/>
          </a:prstGeom>
          <a:ln w="31750" cmpd="sng">
            <a:solidFill>
              <a:srgbClr val="3760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1 26"/>
          <p:cNvCxnSpPr/>
          <p:nvPr userDrawn="1"/>
        </p:nvCxnSpPr>
        <p:spPr>
          <a:xfrm>
            <a:off x="3064126" y="6640787"/>
            <a:ext cx="9120833" cy="0"/>
          </a:xfrm>
          <a:prstGeom prst="line">
            <a:avLst/>
          </a:prstGeom>
          <a:ln w="31750" cmpd="sng">
            <a:solidFill>
              <a:srgbClr val="3760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tangolo 11"/>
          <p:cNvSpPr/>
          <p:nvPr userDrawn="1"/>
        </p:nvSpPr>
        <p:spPr>
          <a:xfrm>
            <a:off x="-35969" y="0"/>
            <a:ext cx="659361" cy="6858000"/>
          </a:xfrm>
          <a:prstGeom prst="rect">
            <a:avLst/>
          </a:prstGeom>
          <a:solidFill>
            <a:srgbClr val="376092"/>
          </a:solidFill>
          <a:ln>
            <a:noFill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8752A8E-2364-33BB-4DBE-D91A42328098}"/>
              </a:ext>
            </a:extLst>
          </p:cNvPr>
          <p:cNvSpPr txBox="1"/>
          <p:nvPr userDrawn="1"/>
        </p:nvSpPr>
        <p:spPr>
          <a:xfrm>
            <a:off x="11280576" y="6640794"/>
            <a:ext cx="911424" cy="229660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noAutofit/>
          </a:bodyPr>
          <a:lstStyle/>
          <a:p>
            <a:pPr algn="ctr"/>
            <a:fld id="{1930FDEA-FA53-48CE-9430-BEF0DF3B39D0}" type="slidenum">
              <a:rPr lang="it-IT" sz="1467" smtClean="0">
                <a:uFillTx/>
              </a:rPr>
              <a:pPr algn="ctr"/>
              <a:t>‹N›</a:t>
            </a:fld>
            <a:r>
              <a:rPr lang="it-IT" sz="1467" dirty="0">
                <a:uFillTx/>
              </a:rPr>
              <a:t>/25</a:t>
            </a:r>
          </a:p>
        </p:txBody>
      </p:sp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214FC040-CE2D-3EFF-88C2-F9DFEAFC0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445" y="254319"/>
            <a:ext cx="10081120" cy="1143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b="1">
                <a:solidFill>
                  <a:srgbClr val="376092"/>
                </a:solidFill>
              </a:defRPr>
            </a:lvl1pPr>
          </a:lstStyle>
          <a:p>
            <a:r>
              <a:rPr lang="it-IT" dirty="0">
                <a:uFillTx/>
              </a:rPr>
              <a:t>Fare clic per modificare lo stile del titolo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EC8FDA79-5FC2-A523-E668-758F0B394EB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3445" y="1600201"/>
            <a:ext cx="10081120" cy="45259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</a:lstStyle>
          <a:p>
            <a:pPr lvl="0"/>
            <a:r>
              <a:rPr lang="it-IT" dirty="0">
                <a:uFillTx/>
              </a:rPr>
              <a:t>Fare clic per modificare stili del testo dello schema</a:t>
            </a:r>
          </a:p>
          <a:p>
            <a:pPr lvl="1"/>
            <a:r>
              <a:rPr lang="it-IT" dirty="0">
                <a:uFillTx/>
              </a:rPr>
              <a:t>Secondo livello</a:t>
            </a:r>
          </a:p>
          <a:p>
            <a:pPr lvl="2"/>
            <a:r>
              <a:rPr lang="it-IT" dirty="0">
                <a:uFillTx/>
              </a:rPr>
              <a:t>Terzo livello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09600" y="25431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>
                <a:uFillTx/>
              </a:rPr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>
                <a:uFillTx/>
              </a:rPr>
              <a:t>Fare clic per modificare stili del testo dello schema</a:t>
            </a:r>
          </a:p>
          <a:p>
            <a:pPr lvl="1"/>
            <a:r>
              <a:rPr lang="it-IT" dirty="0">
                <a:uFillTx/>
              </a:rPr>
              <a:t>Secondo livello</a:t>
            </a:r>
          </a:p>
          <a:p>
            <a:pPr lvl="2"/>
            <a:r>
              <a:rPr lang="it-IT" dirty="0">
                <a:uFillTx/>
              </a:rPr>
              <a:t>Terzo livello</a:t>
            </a:r>
          </a:p>
          <a:p>
            <a:pPr lvl="3"/>
            <a:r>
              <a:rPr lang="it-IT" dirty="0">
                <a:uFillTx/>
              </a:rPr>
              <a:t>Quarto livello</a:t>
            </a:r>
          </a:p>
          <a:p>
            <a:pPr lvl="4"/>
            <a:r>
              <a:rPr lang="it-IT" dirty="0">
                <a:uFillTx/>
              </a:rPr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it-IT">
              <a:uFillTx/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it-IT">
              <a:uFillTx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737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D4D9BF98-0200-49E1-A19A-EB4EDB3802B8}" type="slidenum">
              <a:rPr lang="it-IT" smtClean="0">
                <a:uFillTx/>
              </a:rPr>
              <a:t>‹N›</a:t>
            </a:fld>
            <a:endParaRPr lang="it-IT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it-IT"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narcloud.io/summary/new_code?id=MicheleTosi_BugFinder" TargetMode="External"/><Relationship Id="rId5" Type="http://schemas.openxmlformats.org/officeDocument/2006/relationships/hyperlink" Target="https://github.com/MicheleTosi/BugFinder" TargetMode="External"/><Relationship Id="rId4" Type="http://schemas.openxmlformats.org/officeDocument/2006/relationships/hyperlink" Target="https://twitter.com/SonarCloud/status/141248350293164851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>
          <a:xfrm>
            <a:off x="2498048" y="4580372"/>
            <a:ext cx="4207552" cy="394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it-IT">
                <a:uFillTx/>
              </a:defRPr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it-IT" sz="1867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Michele Tosi – matricola 0327862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D80B9CD-9906-47A9-BD19-93143CE0536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00" b="38187"/>
          <a:stretch/>
        </p:blipFill>
        <p:spPr>
          <a:xfrm>
            <a:off x="1007435" y="156893"/>
            <a:ext cx="3245387" cy="656591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31FB6F17-7EA6-0F54-2A8A-6955BDF0E867}"/>
              </a:ext>
            </a:extLst>
          </p:cNvPr>
          <p:cNvSpPr/>
          <p:nvPr/>
        </p:nvSpPr>
        <p:spPr>
          <a:xfrm>
            <a:off x="5903979" y="197930"/>
            <a:ext cx="5472608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it-IT">
                <a:uFillTx/>
              </a:defRPr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r>
              <a:rPr lang="it-IT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Macroarea di Ingegneria</a:t>
            </a:r>
          </a:p>
          <a:p>
            <a:r>
              <a:rPr lang="it-IT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Dipartimento di Ingegneria Civile e Ingegneria Informatica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0A51CEED-AFB8-A922-D5B3-6A32C1BB7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0" y="2763520"/>
            <a:ext cx="8473440" cy="1717040"/>
          </a:xfrm>
        </p:spPr>
        <p:txBody>
          <a:bodyPr>
            <a:noAutofit/>
          </a:bodyPr>
          <a:lstStyle/>
          <a:p>
            <a:r>
              <a:rPr lang="it-IT" sz="5400" dirty="0">
                <a:solidFill>
                  <a:schemeClr val="accent1">
                    <a:lumMod val="75000"/>
                  </a:schemeClr>
                </a:solidFill>
              </a:rPr>
              <a:t>Machine Learning for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1169028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8D4E8D-E9DD-4AE5-2084-358060D1A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it-IT" b="1" dirty="0" err="1">
                <a:solidFill>
                  <a:schemeClr val="accent1">
                    <a:lumMod val="75000"/>
                  </a:schemeClr>
                </a:solidFill>
              </a:rPr>
              <a:t>Reminder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it-IT" dirty="0"/>
              <a:t>l’obiettivo è stabilire quale classificatore ha le prestazioni migliori e con quali tecniche di utilizzo.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it-IT" dirty="0"/>
              <a:t>È necessario effettuare una 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valutazione</a:t>
            </a:r>
            <a:r>
              <a:rPr lang="it-IT" dirty="0"/>
              <a:t> dei classificatori.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it-IT" dirty="0"/>
              <a:t>La tecnica utilizzata è il </a:t>
            </a:r>
            <a:r>
              <a:rPr lang="it-IT" b="1" dirty="0" err="1">
                <a:solidFill>
                  <a:schemeClr val="accent1">
                    <a:lumMod val="75000"/>
                  </a:schemeClr>
                </a:solidFill>
              </a:rPr>
              <a:t>Walk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b="1" dirty="0" err="1">
                <a:solidFill>
                  <a:schemeClr val="accent1">
                    <a:lumMod val="75000"/>
                  </a:schemeClr>
                </a:solidFill>
              </a:rPr>
              <a:t>Forward</a:t>
            </a:r>
            <a:r>
              <a:rPr lang="it-IT" dirty="0"/>
              <a:t>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C08A064-5F8B-8CA9-8E36-BEB5F832F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188" y="3627057"/>
            <a:ext cx="3779623" cy="2277465"/>
          </a:xfrm>
          <a:prstGeom prst="rect">
            <a:avLst/>
          </a:prstGeom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8E77DCF2-368B-B37A-BED8-8EE9E74A5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445" y="254319"/>
            <a:ext cx="10081120" cy="1143000"/>
          </a:xfrm>
        </p:spPr>
        <p:txBody>
          <a:bodyPr>
            <a:noAutofit/>
          </a:bodyPr>
          <a:lstStyle/>
          <a:p>
            <a:pPr>
              <a:spcBef>
                <a:spcPts val="800"/>
              </a:spcBef>
            </a:pPr>
            <a:r>
              <a:rPr lang="it-IT" dirty="0"/>
              <a:t>Metodologia:</a:t>
            </a:r>
            <a:br>
              <a:rPr lang="it-IT" sz="4900" dirty="0"/>
            </a:br>
            <a:r>
              <a:rPr lang="it-IT" sz="2400" dirty="0"/>
              <a:t>Valutazione dei classificatori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500757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D2B9A7-2406-DF15-7C91-BE15CD178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it-IT" b="1" dirty="0" err="1">
                <a:solidFill>
                  <a:schemeClr val="accent1">
                    <a:lumMod val="75000"/>
                  </a:schemeClr>
                </a:solidFill>
              </a:rPr>
              <a:t>Walk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b="1" dirty="0" err="1">
                <a:solidFill>
                  <a:schemeClr val="accent1">
                    <a:lumMod val="75000"/>
                  </a:schemeClr>
                </a:solidFill>
              </a:rPr>
              <a:t>Forward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it-IT" dirty="0"/>
              <a:t>è una tecnica di validazione 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time-</a:t>
            </a:r>
            <a:r>
              <a:rPr lang="it-IT" b="1" dirty="0" err="1">
                <a:solidFill>
                  <a:schemeClr val="accent1">
                    <a:lumMod val="75000"/>
                  </a:schemeClr>
                </a:solidFill>
              </a:rPr>
              <a:t>series</a:t>
            </a:r>
            <a:r>
              <a:rPr lang="it-IT" dirty="0"/>
              <a:t>, tiene conto dell’ordine temporale dei dati (non si possono utilizzare nel training set informazioni future).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it-IT" dirty="0"/>
              <a:t>Il dataset viene diviso per release ordinate cronologicamente: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it-IT" dirty="0"/>
              <a:t>Costruzione del 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training set</a:t>
            </a:r>
            <a:r>
              <a:rPr lang="it-IT" dirty="0"/>
              <a:t>: con le prime ‘k’ release viene eseguito il </a:t>
            </a:r>
            <a:r>
              <a:rPr lang="it-IT" dirty="0" err="1"/>
              <a:t>labeling</a:t>
            </a:r>
            <a:r>
              <a:rPr lang="it-IT" dirty="0"/>
              <a:t> esclusivamente con le informazioni 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disponibili fino a quel momento</a:t>
            </a:r>
            <a:r>
              <a:rPr lang="it-IT" dirty="0"/>
              <a:t>.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it-IT" dirty="0"/>
              <a:t>Costruzione del 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testing set</a:t>
            </a:r>
            <a:r>
              <a:rPr lang="it-IT" dirty="0"/>
              <a:t>: per ogni iterazione conterrà le informazioni sulle classi della release k+1-sima su cui andranno fatte le predizioni che avranno il </a:t>
            </a:r>
            <a:r>
              <a:rPr lang="it-IT" dirty="0" err="1"/>
              <a:t>labeling</a:t>
            </a:r>
            <a:r>
              <a:rPr lang="it-IT" dirty="0"/>
              <a:t> in base a 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tutte le informazioni disponibili</a:t>
            </a:r>
            <a:r>
              <a:rPr lang="it-IT" dirty="0"/>
              <a:t>.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D85DBA50-085E-C4A7-EA06-0F98E76D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445" y="254319"/>
            <a:ext cx="10081120" cy="1143000"/>
          </a:xfrm>
        </p:spPr>
        <p:txBody>
          <a:bodyPr>
            <a:noAutofit/>
          </a:bodyPr>
          <a:lstStyle/>
          <a:p>
            <a:pPr>
              <a:spcBef>
                <a:spcPts val="800"/>
              </a:spcBef>
            </a:pPr>
            <a:r>
              <a:rPr lang="it-IT" dirty="0"/>
              <a:t>Metodologia:</a:t>
            </a:r>
            <a:br>
              <a:rPr lang="it-IT" sz="4900" dirty="0"/>
            </a:br>
            <a:r>
              <a:rPr lang="it-IT" sz="2400" dirty="0"/>
              <a:t>Valutazione dei classificatori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939122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3EB61A-9AD9-9C7A-C53B-4B00F47BF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it-IT" dirty="0"/>
              <a:t>Metodologia:</a:t>
            </a:r>
            <a:br>
              <a:rPr lang="it-IT" dirty="0"/>
            </a:br>
            <a:r>
              <a:rPr lang="it-IT" sz="2400" dirty="0"/>
              <a:t>Classificatori e tecniche di utilizzo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142940-A510-CE0D-7C16-ED59662ED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Verranno considerate tutte le combinazioni tra i classificatori e le tecniche di utilizzo seguenti:</a:t>
            </a:r>
          </a:p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Classificatori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Random </a:t>
            </a:r>
            <a:r>
              <a:rPr lang="it-IT" dirty="0" err="1"/>
              <a:t>Forest</a:t>
            </a:r>
            <a:endParaRPr lang="it-IT" dirty="0"/>
          </a:p>
          <a:p>
            <a:pPr lvl="1"/>
            <a:r>
              <a:rPr lang="it-IT" dirty="0" err="1"/>
              <a:t>Naive</a:t>
            </a:r>
            <a:r>
              <a:rPr lang="it-IT" dirty="0"/>
              <a:t> </a:t>
            </a:r>
            <a:r>
              <a:rPr lang="it-IT" dirty="0" err="1"/>
              <a:t>Bayes</a:t>
            </a:r>
            <a:endParaRPr lang="it-IT" dirty="0"/>
          </a:p>
          <a:p>
            <a:pPr lvl="1"/>
            <a:r>
              <a:rPr lang="it-IT" dirty="0" err="1"/>
              <a:t>IBk</a:t>
            </a:r>
            <a:endParaRPr lang="it-IT" dirty="0"/>
          </a:p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Tecniche di utilizzo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Nessun filtro</a:t>
            </a:r>
          </a:p>
          <a:p>
            <a:pPr lvl="1"/>
            <a:r>
              <a:rPr lang="it-IT" dirty="0"/>
              <a:t>Solo feature </a:t>
            </a:r>
            <a:r>
              <a:rPr lang="it-IT" dirty="0" err="1"/>
              <a:t>selection</a:t>
            </a:r>
            <a:r>
              <a:rPr lang="it-IT" dirty="0"/>
              <a:t> (</a:t>
            </a:r>
            <a:r>
              <a:rPr lang="it-IT" dirty="0" err="1"/>
              <a:t>greedy</a:t>
            </a:r>
            <a:r>
              <a:rPr lang="it-IT" dirty="0"/>
              <a:t> </a:t>
            </a:r>
            <a:r>
              <a:rPr lang="it-IT" dirty="0" err="1"/>
              <a:t>backward</a:t>
            </a:r>
            <a:r>
              <a:rPr lang="it-IT" dirty="0"/>
              <a:t> </a:t>
            </a:r>
            <a:r>
              <a:rPr lang="it-IT" dirty="0" err="1"/>
              <a:t>search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Feature </a:t>
            </a:r>
            <a:r>
              <a:rPr lang="it-IT" dirty="0" err="1"/>
              <a:t>selection</a:t>
            </a:r>
            <a:r>
              <a:rPr lang="it-IT" dirty="0"/>
              <a:t> (</a:t>
            </a:r>
            <a:r>
              <a:rPr lang="it-IT" dirty="0" err="1"/>
              <a:t>greedy</a:t>
            </a:r>
            <a:r>
              <a:rPr lang="it-IT" dirty="0"/>
              <a:t> </a:t>
            </a:r>
            <a:r>
              <a:rPr lang="it-IT" dirty="0" err="1"/>
              <a:t>backward</a:t>
            </a:r>
            <a:r>
              <a:rPr lang="it-IT" dirty="0"/>
              <a:t> </a:t>
            </a:r>
            <a:r>
              <a:rPr lang="it-IT" dirty="0" err="1"/>
              <a:t>search</a:t>
            </a:r>
            <a:r>
              <a:rPr lang="it-IT" dirty="0"/>
              <a:t>) + balancing (</a:t>
            </a:r>
            <a:r>
              <a:rPr lang="it-IT" dirty="0" err="1"/>
              <a:t>undersampling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Feature </a:t>
            </a:r>
            <a:r>
              <a:rPr lang="it-IT" dirty="0" err="1"/>
              <a:t>selection</a:t>
            </a:r>
            <a:r>
              <a:rPr lang="it-IT" dirty="0"/>
              <a:t> + sensitive </a:t>
            </a:r>
            <a:r>
              <a:rPr lang="it-IT" dirty="0" err="1"/>
              <a:t>learing</a:t>
            </a:r>
            <a:r>
              <a:rPr lang="it-IT" dirty="0"/>
              <a:t> (CFN=10*CFP)</a:t>
            </a:r>
          </a:p>
        </p:txBody>
      </p:sp>
    </p:spTree>
    <p:extLst>
      <p:ext uri="{BB962C8B-B14F-4D97-AF65-F5344CB8AC3E}">
        <p14:creationId xmlns:p14="http://schemas.microsoft.com/office/powerpoint/2010/main" val="3054726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7DC5F0-0BDA-9819-8563-F717833B8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Risultati: </a:t>
            </a:r>
            <a:br>
              <a:rPr lang="it-IT" dirty="0"/>
            </a:br>
            <a:r>
              <a:rPr lang="it-IT" sz="2400" dirty="0" err="1"/>
              <a:t>Bookkeeper</a:t>
            </a:r>
            <a:r>
              <a:rPr lang="it-IT" sz="2400" dirty="0"/>
              <a:t> – confronto costi</a:t>
            </a:r>
            <a:endParaRPr lang="it-IT" sz="31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85E5D8A-566C-8690-0D26-FA9986A00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5603" y="1369349"/>
            <a:ext cx="2717338" cy="2084251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501D701A-8DDD-4DBA-C63D-1A6C09858472}"/>
              </a:ext>
            </a:extLst>
          </p:cNvPr>
          <p:cNvSpPr txBox="1"/>
          <p:nvPr/>
        </p:nvSpPr>
        <p:spPr>
          <a:xfrm>
            <a:off x="1103445" y="3396927"/>
            <a:ext cx="2717338" cy="366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it-IT" sz="1400" dirty="0">
                <a:uFillTx/>
              </a:rPr>
              <a:t>Nessun filtro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07BE59AF-B6FA-64C3-8C11-D0995E8F5E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7034" y="3785107"/>
            <a:ext cx="2717338" cy="2088979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FE8D5F63-8BD5-B1E4-1AC2-810652DF3FC9}"/>
              </a:ext>
            </a:extLst>
          </p:cNvPr>
          <p:cNvSpPr txBox="1"/>
          <p:nvPr/>
        </p:nvSpPr>
        <p:spPr>
          <a:xfrm>
            <a:off x="1103445" y="5674792"/>
            <a:ext cx="2950026" cy="57089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it-IT" sz="1400" dirty="0">
                <a:uFillTx/>
              </a:rPr>
              <a:t>Feature </a:t>
            </a:r>
            <a:r>
              <a:rPr lang="it-IT" sz="1400" dirty="0" err="1">
                <a:uFillTx/>
              </a:rPr>
              <a:t>selection</a:t>
            </a:r>
            <a:r>
              <a:rPr lang="it-IT" sz="1400" dirty="0">
                <a:uFillTx/>
              </a:rPr>
              <a:t> e balancing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228146B8-3AE9-2893-AB03-006C976382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0002" y="1368378"/>
            <a:ext cx="2717338" cy="2092183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F66F5F8-0739-1178-2556-1E65DBC644CD}"/>
              </a:ext>
            </a:extLst>
          </p:cNvPr>
          <p:cNvSpPr txBox="1"/>
          <p:nvPr/>
        </p:nvSpPr>
        <p:spPr>
          <a:xfrm>
            <a:off x="4509041" y="3395955"/>
            <a:ext cx="3206421" cy="366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it-IT" sz="1400" dirty="0">
                <a:uFillTx/>
              </a:rPr>
              <a:t>Feature </a:t>
            </a:r>
            <a:r>
              <a:rPr lang="it-IT" sz="1400" dirty="0" err="1">
                <a:uFillTx/>
              </a:rPr>
              <a:t>selection</a:t>
            </a:r>
            <a:endParaRPr lang="it-IT" sz="1400" dirty="0">
              <a:uFillTx/>
            </a:endParaRPr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5C2D7640-4B20-82AE-5FC3-AA9E42D06F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9957" y="3785107"/>
            <a:ext cx="3206421" cy="2005429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F9C0A556-5F9C-9E6D-0DFF-9AF55A11E360}"/>
              </a:ext>
            </a:extLst>
          </p:cNvPr>
          <p:cNvSpPr txBox="1"/>
          <p:nvPr/>
        </p:nvSpPr>
        <p:spPr>
          <a:xfrm>
            <a:off x="4570002" y="5674791"/>
            <a:ext cx="2950026" cy="57089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it-IT" sz="1400" dirty="0">
                <a:uFillTx/>
              </a:rPr>
              <a:t>Feature </a:t>
            </a:r>
            <a:r>
              <a:rPr lang="it-IT" sz="1400" dirty="0" err="1">
                <a:uFillTx/>
              </a:rPr>
              <a:t>selection</a:t>
            </a:r>
            <a:r>
              <a:rPr lang="it-IT" sz="1400" dirty="0">
                <a:uFillTx/>
              </a:rPr>
              <a:t> e sensitive learning</a:t>
            </a:r>
          </a:p>
        </p:txBody>
      </p:sp>
      <p:sp>
        <p:nvSpPr>
          <p:cNvPr id="34" name="Segnaposto contenuto 2">
            <a:extLst>
              <a:ext uri="{FF2B5EF4-FFF2-40B4-BE49-F238E27FC236}">
                <a16:creationId xmlns:a16="http://schemas.microsoft.com/office/drawing/2014/main" id="{C13B21D9-3A4E-5E3B-4EE8-1564B87F3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2925" y="2959909"/>
            <a:ext cx="3667117" cy="1233697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Random </a:t>
            </a:r>
            <a:r>
              <a:rPr lang="it-IT" dirty="0" err="1"/>
              <a:t>forest</a:t>
            </a:r>
            <a:r>
              <a:rPr lang="it-IT" dirty="0"/>
              <a:t> risulta essere il classificatore con il costo minore.</a:t>
            </a:r>
          </a:p>
        </p:txBody>
      </p:sp>
    </p:spTree>
    <p:extLst>
      <p:ext uri="{BB962C8B-B14F-4D97-AF65-F5344CB8AC3E}">
        <p14:creationId xmlns:p14="http://schemas.microsoft.com/office/powerpoint/2010/main" val="2294008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7DC5F0-0BDA-9819-8563-F717833B8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Risultati: </a:t>
            </a:r>
            <a:b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</a:b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Bookkeeper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 senza filtri applicati ai classificatori</a:t>
            </a:r>
            <a:endParaRPr lang="it-IT" sz="24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85E5D8A-566C-8690-0D26-FA9986A005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5"/>
          <a:stretch/>
        </p:blipFill>
        <p:spPr>
          <a:xfrm>
            <a:off x="1388850" y="1419644"/>
            <a:ext cx="2978674" cy="2141852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07BE59AF-B6FA-64C3-8C11-D0995E8F5E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19251" y="3683073"/>
            <a:ext cx="3027504" cy="2330625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228146B8-3AE9-2893-AB03-006C976382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28843" y="1419644"/>
            <a:ext cx="2910761" cy="2263429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5C2D7640-4B20-82AE-5FC3-AA9E42D06F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23018" y="3718856"/>
            <a:ext cx="2952431" cy="2259058"/>
          </a:xfrm>
          <a:prstGeom prst="rect">
            <a:avLst/>
          </a:prstGeom>
        </p:spPr>
      </p:pic>
      <p:sp>
        <p:nvSpPr>
          <p:cNvPr id="34" name="Segnaposto contenuto 2">
            <a:extLst>
              <a:ext uri="{FF2B5EF4-FFF2-40B4-BE49-F238E27FC236}">
                <a16:creationId xmlns:a16="http://schemas.microsoft.com/office/drawing/2014/main" id="{C13B21D9-3A4E-5E3B-4EE8-1564B87F3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1712" y="4311546"/>
            <a:ext cx="2978674" cy="14895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Nel complesso Random </a:t>
            </a:r>
            <a:r>
              <a:rPr lang="it-IT" dirty="0" err="1"/>
              <a:t>Forest</a:t>
            </a:r>
            <a:r>
              <a:rPr lang="it-IT" dirty="0"/>
              <a:t> sembra comportarsi meglio.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236ADAC-0202-A854-615A-1D3E2B0828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0923" y="1378472"/>
            <a:ext cx="2978674" cy="230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161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7DC5F0-0BDA-9819-8563-F717833B8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Risultati: </a:t>
            </a:r>
            <a:b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</a:b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Bookkeeper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 feature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selection</a:t>
            </a:r>
            <a:endParaRPr lang="it-IT" sz="31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85E5D8A-566C-8690-0D26-FA9986A00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2595" y="1389482"/>
            <a:ext cx="2931185" cy="2253042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07BE59AF-B6FA-64C3-8C11-D0995E8F5E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0660" y="3756673"/>
            <a:ext cx="3027504" cy="2277487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228146B8-3AE9-2893-AB03-006C976382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28843" y="1513715"/>
            <a:ext cx="2910761" cy="2237342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5C2D7640-4B20-82AE-5FC3-AA9E42D06F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41560" y="3799884"/>
            <a:ext cx="2915345" cy="2259058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A236ADAC-0202-A854-615A-1D3E2B0828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00923" y="1469671"/>
            <a:ext cx="2978674" cy="2284259"/>
          </a:xfrm>
          <a:prstGeom prst="rect">
            <a:avLst/>
          </a:prstGeom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4D0D3C4E-22CD-79D8-F838-116895FA948C}"/>
              </a:ext>
            </a:extLst>
          </p:cNvPr>
          <p:cNvSpPr txBox="1">
            <a:spLocks/>
          </p:cNvSpPr>
          <p:nvPr/>
        </p:nvSpPr>
        <p:spPr>
          <a:xfrm>
            <a:off x="8214784" y="4184635"/>
            <a:ext cx="2969781" cy="18495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Diminuendo il numero di feature considerate recall e </a:t>
            </a:r>
            <a:r>
              <a:rPr lang="it-IT" dirty="0" err="1"/>
              <a:t>precision</a:t>
            </a:r>
            <a:r>
              <a:rPr lang="it-IT" dirty="0"/>
              <a:t> diminuiscono leggermente.</a:t>
            </a:r>
          </a:p>
        </p:txBody>
      </p:sp>
    </p:spTree>
    <p:extLst>
      <p:ext uri="{BB962C8B-B14F-4D97-AF65-F5344CB8AC3E}">
        <p14:creationId xmlns:p14="http://schemas.microsoft.com/office/powerpoint/2010/main" val="419593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7DC5F0-0BDA-9819-8563-F717833B8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Risultati: </a:t>
            </a:r>
            <a:b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</a:b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Bookkeeper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 feature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selection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 e balancing </a:t>
            </a:r>
            <a:endParaRPr lang="it-IT" sz="31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85E5D8A-566C-8690-0D26-FA9986A00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28210" y="1394657"/>
            <a:ext cx="2899954" cy="2242690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07BE59AF-B6FA-64C3-8C11-D0995E8F5E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6009" y="3754980"/>
            <a:ext cx="2976806" cy="2280871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228146B8-3AE9-2893-AB03-006C976382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31978" y="1509790"/>
            <a:ext cx="2904491" cy="2245190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5C2D7640-4B20-82AE-5FC3-AA9E42D06F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37752" y="3804161"/>
            <a:ext cx="2922962" cy="2250501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A236ADAC-0202-A854-615A-1D3E2B0828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10674" y="1463532"/>
            <a:ext cx="2959171" cy="2296535"/>
          </a:xfrm>
          <a:prstGeom prst="rect">
            <a:avLst/>
          </a:prstGeom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E2FD004E-DBCA-4A40-E3AA-DB87114F497E}"/>
              </a:ext>
            </a:extLst>
          </p:cNvPr>
          <p:cNvSpPr txBox="1">
            <a:spLocks/>
          </p:cNvSpPr>
          <p:nvPr/>
        </p:nvSpPr>
        <p:spPr>
          <a:xfrm>
            <a:off x="8106117" y="3865744"/>
            <a:ext cx="2863728" cy="205934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Attraverso il balancing aumenta la recall come da attese poiché aumenta la percentuale di positivi nel training set.</a:t>
            </a:r>
          </a:p>
        </p:txBody>
      </p:sp>
    </p:spTree>
    <p:extLst>
      <p:ext uri="{BB962C8B-B14F-4D97-AF65-F5344CB8AC3E}">
        <p14:creationId xmlns:p14="http://schemas.microsoft.com/office/powerpoint/2010/main" val="2665342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7DC5F0-0BDA-9819-8563-F717833B8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Risultati: </a:t>
            </a:r>
            <a:b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</a:b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Bookkeeper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 feature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selection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 e </a:t>
            </a:r>
            <a:r>
              <a:rPr lang="it-IT" sz="2400" dirty="0">
                <a:latin typeface="Arial" panose="020B0604020202020204"/>
              </a:rPr>
              <a:t>sensitive learning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 </a:t>
            </a:r>
            <a:endParaRPr lang="it-IT" sz="31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85E5D8A-566C-8690-0D26-FA9986A00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7949" y="1513046"/>
            <a:ext cx="3249127" cy="2030704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07BE59AF-B6FA-64C3-8C11-D0995E8F5E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7949" y="3705211"/>
            <a:ext cx="3217843" cy="2030704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228146B8-3AE9-2893-AB03-006C976382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6402" y="1513046"/>
            <a:ext cx="3155487" cy="2030704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5C2D7640-4B20-82AE-5FC3-AA9E42D06F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6402" y="3705211"/>
            <a:ext cx="3141638" cy="1986061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A236ADAC-0202-A854-615A-1D3E2B0828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1215" y="1513046"/>
            <a:ext cx="2959171" cy="1909986"/>
          </a:xfrm>
          <a:prstGeom prst="rect">
            <a:avLst/>
          </a:prstGeom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F43A74E6-56A8-E12A-F573-656CCF9FC534}"/>
              </a:ext>
            </a:extLst>
          </p:cNvPr>
          <p:cNvSpPr txBox="1">
            <a:spLocks/>
          </p:cNvSpPr>
          <p:nvPr/>
        </p:nvSpPr>
        <p:spPr>
          <a:xfrm>
            <a:off x="8275332" y="3840806"/>
            <a:ext cx="3124208" cy="185046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Penalizzando maggiormente FN rispetto a FP aumenta la recall e diminuisce la </a:t>
            </a:r>
            <a:r>
              <a:rPr lang="it-IT" dirty="0" err="1"/>
              <a:t>precision</a:t>
            </a:r>
            <a:r>
              <a:rPr lang="it-IT" dirty="0"/>
              <a:t> come da attese.</a:t>
            </a:r>
          </a:p>
        </p:txBody>
      </p:sp>
    </p:spTree>
    <p:extLst>
      <p:ext uri="{BB962C8B-B14F-4D97-AF65-F5344CB8AC3E}">
        <p14:creationId xmlns:p14="http://schemas.microsoft.com/office/powerpoint/2010/main" val="3362325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7DC5F0-0BDA-9819-8563-F717833B8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Risultati: </a:t>
            </a:r>
            <a:br>
              <a:rPr lang="it-IT" dirty="0"/>
            </a:br>
            <a:r>
              <a:rPr lang="it-IT" sz="2400" dirty="0" err="1"/>
              <a:t>Storm</a:t>
            </a:r>
            <a:r>
              <a:rPr lang="it-IT" sz="2400" dirty="0"/>
              <a:t> – confronto costi</a:t>
            </a:r>
            <a:endParaRPr lang="it-IT" sz="31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85E5D8A-566C-8690-0D26-FA9986A00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6359" y="1437253"/>
            <a:ext cx="2909608" cy="1979959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501D701A-8DDD-4DBA-C63D-1A6C09858472}"/>
              </a:ext>
            </a:extLst>
          </p:cNvPr>
          <p:cNvSpPr txBox="1"/>
          <p:nvPr/>
        </p:nvSpPr>
        <p:spPr>
          <a:xfrm>
            <a:off x="1103445" y="3339049"/>
            <a:ext cx="2717338" cy="366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it-IT" sz="1400" dirty="0">
                <a:uFillTx/>
              </a:rPr>
              <a:t>Nessun filtro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07BE59AF-B6FA-64C3-8C11-D0995E8F5E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7437" y="3795341"/>
            <a:ext cx="2886839" cy="1820184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FE8D5F63-8BD5-B1E4-1AC2-810652DF3FC9}"/>
              </a:ext>
            </a:extLst>
          </p:cNvPr>
          <p:cNvSpPr txBox="1"/>
          <p:nvPr/>
        </p:nvSpPr>
        <p:spPr>
          <a:xfrm>
            <a:off x="1103445" y="5512734"/>
            <a:ext cx="2950026" cy="57089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it-IT" sz="1400" dirty="0">
                <a:uFillTx/>
              </a:rPr>
              <a:t>Feature </a:t>
            </a:r>
            <a:r>
              <a:rPr lang="it-IT" sz="1400" dirty="0" err="1">
                <a:uFillTx/>
              </a:rPr>
              <a:t>selection</a:t>
            </a:r>
            <a:r>
              <a:rPr lang="it-IT" sz="1400" dirty="0">
                <a:uFillTx/>
              </a:rPr>
              <a:t> e balancing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228146B8-3AE9-2893-AB03-006C976382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0002" y="1437253"/>
            <a:ext cx="2985878" cy="1900824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F66F5F8-0739-1178-2556-1E65DBC644CD}"/>
              </a:ext>
            </a:extLst>
          </p:cNvPr>
          <p:cNvSpPr txBox="1"/>
          <p:nvPr/>
        </p:nvSpPr>
        <p:spPr>
          <a:xfrm>
            <a:off x="4509041" y="3338077"/>
            <a:ext cx="3173915" cy="36700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it-IT" sz="1400" dirty="0">
                <a:uFillTx/>
              </a:rPr>
              <a:t>Feature </a:t>
            </a:r>
            <a:r>
              <a:rPr lang="it-IT" sz="1400" dirty="0" err="1">
                <a:uFillTx/>
              </a:rPr>
              <a:t>selection</a:t>
            </a:r>
            <a:endParaRPr lang="it-IT" sz="1400" dirty="0">
              <a:uFillTx/>
            </a:endParaRPr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5C2D7640-4B20-82AE-5FC3-AA9E42D06F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68311" y="3693506"/>
            <a:ext cx="2985878" cy="1923062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F9C0A556-5F9C-9E6D-0DFF-9AF55A11E360}"/>
              </a:ext>
            </a:extLst>
          </p:cNvPr>
          <p:cNvSpPr txBox="1"/>
          <p:nvPr/>
        </p:nvSpPr>
        <p:spPr>
          <a:xfrm>
            <a:off x="4570002" y="5512733"/>
            <a:ext cx="2950026" cy="57089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it-IT" sz="1400" dirty="0">
                <a:uFillTx/>
              </a:rPr>
              <a:t>Feature </a:t>
            </a:r>
            <a:r>
              <a:rPr lang="it-IT" sz="1400" dirty="0" err="1"/>
              <a:t>s</a:t>
            </a:r>
            <a:r>
              <a:rPr lang="it-IT" sz="1400" dirty="0" err="1">
                <a:uFillTx/>
              </a:rPr>
              <a:t>election</a:t>
            </a:r>
            <a:r>
              <a:rPr lang="it-IT" sz="1400" dirty="0">
                <a:uFillTx/>
              </a:rPr>
              <a:t> e sensitive learning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2DE457-476D-B6FA-BC8A-5245103D5853}"/>
              </a:ext>
            </a:extLst>
          </p:cNvPr>
          <p:cNvSpPr txBox="1">
            <a:spLocks/>
          </p:cNvSpPr>
          <p:nvPr/>
        </p:nvSpPr>
        <p:spPr>
          <a:xfrm>
            <a:off x="8029915" y="2838493"/>
            <a:ext cx="3748528" cy="17331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I costi dei classificatori risultano essere simili, soprattutto se si prendono in considerazione </a:t>
            </a:r>
            <a:r>
              <a:rPr lang="it-IT" dirty="0" err="1"/>
              <a:t>IBk</a:t>
            </a:r>
            <a:r>
              <a:rPr lang="it-IT" dirty="0"/>
              <a:t> e Random </a:t>
            </a:r>
            <a:r>
              <a:rPr lang="it-IT" dirty="0" err="1"/>
              <a:t>Forest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8137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7DC5F0-0BDA-9819-8563-F717833B8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Risultati: </a:t>
            </a:r>
            <a:b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</a:b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Storm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 senza filtri applicati ai classificatori</a:t>
            </a:r>
            <a:endParaRPr lang="it-IT" sz="31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85E5D8A-566C-8690-0D26-FA9986A00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19251" y="1397319"/>
            <a:ext cx="3383727" cy="2163560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07BE59AF-B6FA-64C3-8C11-D0995E8F5E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7"/>
          <a:stretch/>
        </p:blipFill>
        <p:spPr>
          <a:xfrm>
            <a:off x="1319251" y="3714979"/>
            <a:ext cx="3383727" cy="2181913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228146B8-3AE9-2893-AB03-006C976382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54413" y="1397319"/>
            <a:ext cx="3387484" cy="2163560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5C2D7640-4B20-82AE-5FC3-AA9E42D06F1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4" r="5235"/>
          <a:stretch/>
        </p:blipFill>
        <p:spPr>
          <a:xfrm>
            <a:off x="4754413" y="3663697"/>
            <a:ext cx="3438918" cy="2233196"/>
          </a:xfrm>
          <a:prstGeom prst="rect">
            <a:avLst/>
          </a:prstGeom>
        </p:spPr>
      </p:pic>
      <p:sp>
        <p:nvSpPr>
          <p:cNvPr id="34" name="Segnaposto contenuto 2">
            <a:extLst>
              <a:ext uri="{FF2B5EF4-FFF2-40B4-BE49-F238E27FC236}">
                <a16:creationId xmlns:a16="http://schemas.microsoft.com/office/drawing/2014/main" id="{C13B21D9-3A4E-5E3B-4EE8-1564B87F3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3262" y="4022585"/>
            <a:ext cx="2978674" cy="14895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I valori ottenuti sono simili, Random </a:t>
            </a:r>
            <a:r>
              <a:rPr lang="it-IT" dirty="0" err="1"/>
              <a:t>Forest</a:t>
            </a:r>
            <a:r>
              <a:rPr lang="it-IT" dirty="0"/>
              <a:t> si comporta leggermente meglio.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236ADAC-0202-A854-615A-1D3E2B0828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93331" y="1397319"/>
            <a:ext cx="3398605" cy="216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610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36EB72-53BB-4C40-CB3F-A9BC0277C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lang="it-IT">
                <a:uFillTx/>
              </a:defRPr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5867" b="1" dirty="0">
                <a:solidFill>
                  <a:srgbClr val="3760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E90CBC-96A6-6FC7-FE8F-5CE732951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445" y="1604797"/>
            <a:ext cx="10081120" cy="4525963"/>
          </a:xfrm>
          <a:ln>
            <a:noFill/>
          </a:ln>
        </p:spPr>
        <p:txBody>
          <a:bodyPr>
            <a:normAutofit/>
          </a:bodyPr>
          <a:lstStyle>
            <a:defPPr>
              <a:defRPr lang="it-IT">
                <a:uFillTx/>
              </a:defRPr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432000" indent="-38099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2000" dirty="0">
                <a:uFillTx/>
              </a:rPr>
              <a:t>Contesto e obiettivo</a:t>
            </a:r>
          </a:p>
          <a:p>
            <a:pPr marL="432000" indent="-38099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2000" dirty="0"/>
              <a:t>Metodologia:</a:t>
            </a:r>
          </a:p>
          <a:p>
            <a:pPr marL="1041585" lvl="1" indent="-380990"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it-IT" sz="2000" dirty="0"/>
              <a:t>Individuazione delle coppie (classe, release) buggy</a:t>
            </a:r>
          </a:p>
          <a:p>
            <a:pPr marL="1041585" lvl="1" indent="-380990"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it-IT" sz="2000" dirty="0"/>
              <a:t>Costruzione del dataset per i classificatori</a:t>
            </a:r>
          </a:p>
          <a:p>
            <a:pPr marL="1041585" lvl="1" indent="-380990"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it-IT" sz="2000" dirty="0"/>
              <a:t>Metriche considerate</a:t>
            </a:r>
          </a:p>
          <a:p>
            <a:pPr marL="1041585" lvl="1" indent="-380990"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it-IT" sz="2000" dirty="0"/>
              <a:t>Valutazione dei classificatori</a:t>
            </a:r>
          </a:p>
          <a:p>
            <a:pPr marL="1041585" lvl="1" indent="-380990">
              <a:spcBef>
                <a:spcPts val="600"/>
              </a:spcBef>
              <a:buFont typeface="Arial" panose="020B0604020202020204" pitchFamily="34" charset="0"/>
              <a:buChar char="−"/>
            </a:pPr>
            <a:r>
              <a:rPr lang="it-IT" sz="2000" dirty="0"/>
              <a:t>Classificatori e tecniche di utilizzo confrontate</a:t>
            </a:r>
          </a:p>
          <a:p>
            <a:pPr marL="432000" indent="-380990">
              <a:spcBef>
                <a:spcPts val="600"/>
              </a:spcBef>
            </a:pPr>
            <a:r>
              <a:rPr lang="it-IT" sz="2000" dirty="0"/>
              <a:t>Risultati e conclusioni</a:t>
            </a:r>
          </a:p>
          <a:p>
            <a:pPr marL="432000" indent="-380990">
              <a:spcBef>
                <a:spcPts val="600"/>
              </a:spcBef>
            </a:pPr>
            <a:r>
              <a:rPr lang="it-IT" sz="2000" dirty="0"/>
              <a:t>Minacce alla validità</a:t>
            </a:r>
          </a:p>
          <a:p>
            <a:pPr marL="432000" indent="-380990">
              <a:spcBef>
                <a:spcPts val="600"/>
              </a:spcBef>
            </a:pPr>
            <a:r>
              <a:rPr lang="it-IT" sz="2000" dirty="0"/>
              <a:t>Links a GitHub e </a:t>
            </a:r>
            <a:r>
              <a:rPr lang="it-IT" sz="2000" dirty="0" err="1"/>
              <a:t>Sonarcloud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392302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7DC5F0-0BDA-9819-8563-F717833B8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Risultati: </a:t>
            </a:r>
            <a:b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</a:b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Storm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 feature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selection</a:t>
            </a:r>
            <a:endParaRPr lang="it-IT" sz="31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85E5D8A-566C-8690-0D26-FA9986A00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79096" y="1397319"/>
            <a:ext cx="3386607" cy="2191686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07BE59AF-B6FA-64C3-8C11-D0995E8F5E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4819" y="3763069"/>
            <a:ext cx="3355160" cy="2109041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228146B8-3AE9-2893-AB03-006C976382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78874" y="1313092"/>
            <a:ext cx="3572838" cy="2275913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5C2D7640-4B20-82AE-5FC3-AA9E42D06F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7713" y="3749039"/>
            <a:ext cx="3355160" cy="2123071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A236ADAC-0202-A854-615A-1D3E2B0828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87004" y="1351664"/>
            <a:ext cx="3496039" cy="2237341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B59E49-2B60-74F3-6EF0-C247D0507064}"/>
              </a:ext>
            </a:extLst>
          </p:cNvPr>
          <p:cNvSpPr txBox="1">
            <a:spLocks/>
          </p:cNvSpPr>
          <p:nvPr/>
        </p:nvSpPr>
        <p:spPr>
          <a:xfrm>
            <a:off x="8613262" y="4022584"/>
            <a:ext cx="2969781" cy="18495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Diminuendo il numero di feature considerate recall e </a:t>
            </a:r>
            <a:r>
              <a:rPr lang="it-IT" dirty="0" err="1"/>
              <a:t>precision</a:t>
            </a:r>
            <a:r>
              <a:rPr lang="it-IT" dirty="0"/>
              <a:t> diminuiscono leggermente.</a:t>
            </a:r>
          </a:p>
        </p:txBody>
      </p:sp>
    </p:spTree>
    <p:extLst>
      <p:ext uri="{BB962C8B-B14F-4D97-AF65-F5344CB8AC3E}">
        <p14:creationId xmlns:p14="http://schemas.microsoft.com/office/powerpoint/2010/main" val="1946894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7DC5F0-0BDA-9819-8563-F717833B8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Risultati: </a:t>
            </a:r>
            <a:b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</a:b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Storm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 feature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selection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 e balancing </a:t>
            </a:r>
            <a:endParaRPr lang="it-IT" sz="31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85E5D8A-566C-8690-0D26-FA9986A00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1852" y="1369657"/>
            <a:ext cx="3400126" cy="2160185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07BE59AF-B6FA-64C3-8C11-D0995E8F5E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1852" y="3623301"/>
            <a:ext cx="3405969" cy="2154253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228146B8-3AE9-2893-AB03-006C976382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80118" y="1369658"/>
            <a:ext cx="3397136" cy="2160184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5C2D7640-4B20-82AE-5FC3-AA9E42D06F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80118" y="3623301"/>
            <a:ext cx="3397136" cy="2182584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A236ADAC-0202-A854-615A-1D3E2B0828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25394" y="1369657"/>
            <a:ext cx="3251596" cy="2059343"/>
          </a:xfrm>
          <a:prstGeom prst="rect">
            <a:avLst/>
          </a:prstGeom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B77AED8D-D1EF-7994-33E4-5269AAE5D0DD}"/>
              </a:ext>
            </a:extLst>
          </p:cNvPr>
          <p:cNvSpPr txBox="1">
            <a:spLocks/>
          </p:cNvSpPr>
          <p:nvPr/>
        </p:nvSpPr>
        <p:spPr>
          <a:xfrm>
            <a:off x="8613262" y="3718212"/>
            <a:ext cx="2863728" cy="205934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Attraverso il balancing aumenta la recall come da attese poiché aumenta la percentuale di positivi nel training set.</a:t>
            </a:r>
          </a:p>
        </p:txBody>
      </p:sp>
    </p:spTree>
    <p:extLst>
      <p:ext uri="{BB962C8B-B14F-4D97-AF65-F5344CB8AC3E}">
        <p14:creationId xmlns:p14="http://schemas.microsoft.com/office/powerpoint/2010/main" val="1619105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7DC5F0-0BDA-9819-8563-F717833B8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Risultati: </a:t>
            </a:r>
            <a:b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</a:b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Storm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 feature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selection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 e </a:t>
            </a:r>
            <a:r>
              <a:rPr lang="it-IT" sz="2400" dirty="0">
                <a:latin typeface="Arial" panose="020B0604020202020204"/>
              </a:rPr>
              <a:t>sensitive learning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 </a:t>
            </a:r>
            <a:endParaRPr lang="it-IT" sz="31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85E5D8A-566C-8690-0D26-FA9986A00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7083" y="1397319"/>
            <a:ext cx="3512657" cy="2239821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07BE59AF-B6FA-64C3-8C11-D0995E8F5E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7084" y="3634838"/>
            <a:ext cx="3491613" cy="2238213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228146B8-3AE9-2893-AB03-006C976382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95006" y="1387159"/>
            <a:ext cx="3446910" cy="2249981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5C2D7640-4B20-82AE-5FC3-AA9E42D06F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44206" y="3635588"/>
            <a:ext cx="3515874" cy="223821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A236ADAC-0202-A854-615A-1D3E2B0828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90560" y="1392527"/>
            <a:ext cx="3446910" cy="2238213"/>
          </a:xfrm>
          <a:prstGeom prst="rect">
            <a:avLst/>
          </a:prstGeom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BCA18B62-BFBA-906F-C17C-1F8F54CE6BEA}"/>
              </a:ext>
            </a:extLst>
          </p:cNvPr>
          <p:cNvSpPr txBox="1">
            <a:spLocks/>
          </p:cNvSpPr>
          <p:nvPr/>
        </p:nvSpPr>
        <p:spPr>
          <a:xfrm>
            <a:off x="8613262" y="4022585"/>
            <a:ext cx="3124208" cy="185046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Penalizzando maggiormente FN rispetto a FP aumenta la recall e diminuisce la </a:t>
            </a:r>
            <a:r>
              <a:rPr lang="it-IT" dirty="0" err="1"/>
              <a:t>precision</a:t>
            </a:r>
            <a:r>
              <a:rPr lang="it-IT" dirty="0"/>
              <a:t> come da attese.</a:t>
            </a:r>
          </a:p>
        </p:txBody>
      </p:sp>
    </p:spTree>
    <p:extLst>
      <p:ext uri="{BB962C8B-B14F-4D97-AF65-F5344CB8AC3E}">
        <p14:creationId xmlns:p14="http://schemas.microsoft.com/office/powerpoint/2010/main" val="3913834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11ED47-0832-495C-D6E1-2ACE88A6C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A8304B-FC92-99C2-95FF-E5CACC178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Non è possibile eleggere una configurazione migliore in assoluto:</a:t>
            </a:r>
          </a:p>
          <a:p>
            <a:pPr lvl="1"/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Random </a:t>
            </a:r>
            <a:r>
              <a:rPr lang="it-IT" b="1" dirty="0" err="1">
                <a:solidFill>
                  <a:schemeClr val="accent1">
                    <a:lumMod val="75000"/>
                  </a:schemeClr>
                </a:solidFill>
              </a:rPr>
              <a:t>Forest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/>
              <a:t>con 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feature </a:t>
            </a:r>
            <a:r>
              <a:rPr lang="it-IT" b="1" dirty="0" err="1">
                <a:solidFill>
                  <a:schemeClr val="accent1">
                    <a:lumMod val="75000"/>
                  </a:schemeClr>
                </a:solidFill>
              </a:rPr>
              <a:t>selection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/>
              <a:t>e 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sensitive learning </a:t>
            </a:r>
            <a:r>
              <a:rPr lang="it-IT" dirty="0"/>
              <a:t>sembra essere la configurazione migliore per </a:t>
            </a:r>
            <a:r>
              <a:rPr lang="it-IT" dirty="0" err="1"/>
              <a:t>Bookkeeper</a:t>
            </a:r>
            <a:r>
              <a:rPr lang="it-IT" dirty="0"/>
              <a:t>.</a:t>
            </a:r>
          </a:p>
          <a:p>
            <a:pPr lvl="1"/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Random</a:t>
            </a:r>
            <a:r>
              <a:rPr lang="it-IT" dirty="0"/>
              <a:t> </a:t>
            </a:r>
            <a:r>
              <a:rPr lang="it-IT" b="1" dirty="0" err="1">
                <a:solidFill>
                  <a:schemeClr val="accent1">
                    <a:lumMod val="75000"/>
                  </a:schemeClr>
                </a:solidFill>
              </a:rPr>
              <a:t>Forest</a:t>
            </a:r>
            <a:r>
              <a:rPr lang="it-IT" dirty="0"/>
              <a:t> con 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feature</a:t>
            </a:r>
            <a:r>
              <a:rPr lang="it-IT" dirty="0"/>
              <a:t> </a:t>
            </a:r>
            <a:r>
              <a:rPr lang="it-IT" b="1" dirty="0" err="1">
                <a:solidFill>
                  <a:schemeClr val="accent1">
                    <a:lumMod val="75000"/>
                  </a:schemeClr>
                </a:solidFill>
              </a:rPr>
              <a:t>selection</a:t>
            </a:r>
            <a:r>
              <a:rPr lang="it-IT" dirty="0"/>
              <a:t> e 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balancing</a:t>
            </a:r>
            <a:r>
              <a:rPr lang="it-IT" dirty="0"/>
              <a:t>, </a:t>
            </a:r>
            <a:r>
              <a:rPr lang="it-IT" b="1" dirty="0" err="1">
                <a:solidFill>
                  <a:schemeClr val="accent1">
                    <a:lumMod val="75000"/>
                  </a:schemeClr>
                </a:solidFill>
              </a:rPr>
              <a:t>IBk</a:t>
            </a:r>
            <a:r>
              <a:rPr lang="it-IT" dirty="0"/>
              <a:t> con 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feature</a:t>
            </a:r>
            <a:r>
              <a:rPr lang="it-IT" dirty="0"/>
              <a:t> </a:t>
            </a:r>
            <a:r>
              <a:rPr lang="it-IT" b="1" dirty="0" err="1">
                <a:solidFill>
                  <a:schemeClr val="accent1">
                    <a:lumMod val="75000"/>
                  </a:schemeClr>
                </a:solidFill>
              </a:rPr>
              <a:t>selection</a:t>
            </a:r>
            <a:r>
              <a:rPr lang="it-IT" dirty="0"/>
              <a:t> e 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sensitive</a:t>
            </a:r>
            <a:r>
              <a:rPr lang="it-IT" b="1">
                <a:solidFill>
                  <a:schemeClr val="accent1">
                    <a:lumMod val="75000"/>
                  </a:schemeClr>
                </a:solidFill>
              </a:rPr>
              <a:t> learning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/>
              <a:t>sembrano essere le configurazioni migliori per </a:t>
            </a:r>
            <a:r>
              <a:rPr lang="it-IT" dirty="0" err="1"/>
              <a:t>Storm</a:t>
            </a:r>
            <a:r>
              <a:rPr lang="it-IT" dirty="0"/>
              <a:t>.</a:t>
            </a:r>
          </a:p>
          <a:p>
            <a:r>
              <a:rPr lang="it-IT" dirty="0"/>
              <a:t>I risultati ottenuti sono coerenti con quanto atteso dalla teoria (es. con 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cost</a:t>
            </a:r>
            <a:r>
              <a:rPr lang="it-IT" dirty="0"/>
              <a:t> 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sensitive</a:t>
            </a:r>
            <a:r>
              <a:rPr lang="it-IT" dirty="0"/>
              <a:t> aumenta la 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recall</a:t>
            </a:r>
            <a:r>
              <a:rPr lang="it-IT" dirty="0"/>
              <a:t>).</a:t>
            </a:r>
          </a:p>
          <a:p>
            <a:r>
              <a:rPr lang="it-IT" dirty="0"/>
              <a:t>Le considerazioni formulate per i due progetti sembrano essere compatibili, per cui i risultati possono essere generalizzati per altri progetti.</a:t>
            </a:r>
          </a:p>
        </p:txBody>
      </p:sp>
    </p:spTree>
    <p:extLst>
      <p:ext uri="{BB962C8B-B14F-4D97-AF65-F5344CB8AC3E}">
        <p14:creationId xmlns:p14="http://schemas.microsoft.com/office/powerpoint/2010/main" val="12865196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BD5FCA-2712-ECCF-B10C-D08F7C6E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Minacce alla validità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65FD35-F883-3508-1412-2EE31D1F1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 </a:t>
            </a:r>
            <a:r>
              <a:rPr lang="it-IT" dirty="0" err="1"/>
              <a:t>Jira</a:t>
            </a:r>
            <a:r>
              <a:rPr lang="it-IT" dirty="0"/>
              <a:t> non vengono considerate release senza data.</a:t>
            </a:r>
          </a:p>
          <a:p>
            <a:r>
              <a:rPr lang="it-IT" dirty="0"/>
              <a:t>Come OV e FV vengono prese le release con data uguale o superiore alla data presente nei campi ‘</a:t>
            </a:r>
            <a:r>
              <a:rPr lang="it-IT" dirty="0" err="1"/>
              <a:t>created</a:t>
            </a:r>
            <a:r>
              <a:rPr lang="it-IT" dirty="0"/>
              <a:t>’ e ‘</a:t>
            </a:r>
            <a:r>
              <a:rPr lang="it-IT" dirty="0" err="1"/>
              <a:t>resolutionDate</a:t>
            </a:r>
            <a:r>
              <a:rPr lang="it-IT" dirty="0"/>
              <a:t>’ dei ticket </a:t>
            </a:r>
            <a:r>
              <a:rPr lang="it-IT" dirty="0" err="1"/>
              <a:t>Jira</a:t>
            </a:r>
            <a:r>
              <a:rPr lang="it-IT" dirty="0"/>
              <a:t>.</a:t>
            </a:r>
          </a:p>
          <a:p>
            <a:r>
              <a:rPr lang="it-IT" dirty="0"/>
              <a:t>IV è assunto come primo fra gli AV se presenti nei ticket </a:t>
            </a:r>
            <a:r>
              <a:rPr lang="it-IT" dirty="0" err="1"/>
              <a:t>Jira</a:t>
            </a:r>
            <a:r>
              <a:rPr lang="it-IT" dirty="0"/>
              <a:t>.</a:t>
            </a:r>
          </a:p>
          <a:p>
            <a:r>
              <a:rPr lang="it-IT" dirty="0"/>
              <a:t>Seguendo il ‘</a:t>
            </a:r>
            <a:r>
              <a:rPr lang="it-IT" dirty="0" err="1"/>
              <a:t>Proportion</a:t>
            </a:r>
            <a:r>
              <a:rPr lang="it-IT" dirty="0"/>
              <a:t> Paper’ si è presa come </a:t>
            </a:r>
            <a:r>
              <a:rPr lang="it-IT" dirty="0" err="1"/>
              <a:t>threshold</a:t>
            </a:r>
            <a:r>
              <a:rPr lang="it-IT" dirty="0"/>
              <a:t> per il </a:t>
            </a:r>
            <a:r>
              <a:rPr lang="it-IT" dirty="0" err="1"/>
              <a:t>Cold</a:t>
            </a:r>
            <a:r>
              <a:rPr lang="it-IT" dirty="0"/>
              <a:t> Start il valore 5 utilizzando come ticket per il calcolo di </a:t>
            </a:r>
            <a:r>
              <a:rPr lang="it-IT" dirty="0" err="1"/>
              <a:t>Proportion</a:t>
            </a:r>
            <a:r>
              <a:rPr lang="it-IT" dirty="0"/>
              <a:t> solo quelli con gli AV.</a:t>
            </a:r>
          </a:p>
          <a:p>
            <a:r>
              <a:rPr lang="it-IT" dirty="0"/>
              <a:t>Per il calcolo di </a:t>
            </a:r>
            <a:r>
              <a:rPr lang="it-IT" dirty="0" err="1"/>
              <a:t>Proportion</a:t>
            </a:r>
            <a:r>
              <a:rPr lang="it-IT" dirty="0"/>
              <a:t> con </a:t>
            </a:r>
            <a:r>
              <a:rPr lang="it-IT" dirty="0" err="1"/>
              <a:t>Cold</a:t>
            </a:r>
            <a:r>
              <a:rPr lang="it-IT" dirty="0"/>
              <a:t> Start si è ipotizzato che gli altri progetti Apache siano simili a quelli studiati.</a:t>
            </a:r>
          </a:p>
          <a:p>
            <a:r>
              <a:rPr lang="it-IT" dirty="0"/>
              <a:t>Non sono stati considerati i ticket senza </a:t>
            </a:r>
            <a:r>
              <a:rPr lang="it-IT" dirty="0" err="1"/>
              <a:t>commit</a:t>
            </a:r>
            <a:r>
              <a:rPr lang="it-IT" dirty="0"/>
              <a:t> associati.</a:t>
            </a:r>
          </a:p>
          <a:p>
            <a:r>
              <a:rPr lang="it-IT" dirty="0"/>
              <a:t>Si sono assunte come vere le informazioni presenti su </a:t>
            </a:r>
            <a:r>
              <a:rPr lang="it-IT" dirty="0" err="1"/>
              <a:t>Jira</a:t>
            </a:r>
            <a:r>
              <a:rPr lang="it-IT" dirty="0"/>
              <a:t> come ‘</a:t>
            </a:r>
            <a:r>
              <a:rPr lang="it-IT" dirty="0" err="1"/>
              <a:t>resolutionDate</a:t>
            </a:r>
            <a:r>
              <a:rPr lang="it-IT" dirty="0"/>
              <a:t>’.</a:t>
            </a:r>
          </a:p>
        </p:txBody>
      </p:sp>
    </p:spTree>
    <p:extLst>
      <p:ext uri="{BB962C8B-B14F-4D97-AF65-F5344CB8AC3E}">
        <p14:creationId xmlns:p14="http://schemas.microsoft.com/office/powerpoint/2010/main" val="2986681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6A3DD6-998F-CE73-DA29-1059F7E27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Link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594ACC9-C42C-75C2-2448-D418835F3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1" r="20361"/>
          <a:stretch/>
        </p:blipFill>
        <p:spPr>
          <a:xfrm>
            <a:off x="1800994" y="1620129"/>
            <a:ext cx="1988686" cy="195976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11E69A4-DCF2-62A3-17D1-E1C35D855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 bwMode="auto">
          <a:xfrm>
            <a:off x="9253738" y="3371552"/>
            <a:ext cx="2274536" cy="227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DC60DF39-9859-2A31-55E9-45FD530C3E0E}"/>
              </a:ext>
            </a:extLst>
          </p:cNvPr>
          <p:cNvSpPr txBox="1"/>
          <p:nvPr/>
        </p:nvSpPr>
        <p:spPr>
          <a:xfrm>
            <a:off x="4551679" y="2137763"/>
            <a:ext cx="4277360" cy="92449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it-IT" dirty="0">
                <a:hlinkClick r:id="rId5"/>
              </a:rPr>
              <a:t>https://github.com/MicheleTosi/BugFinder</a:t>
            </a:r>
            <a:endParaRPr lang="it-IT" sz="1800" dirty="0">
              <a:uFillTx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B107A72-E340-AEC4-F287-065618191B35}"/>
              </a:ext>
            </a:extLst>
          </p:cNvPr>
          <p:cNvSpPr txBox="1"/>
          <p:nvPr/>
        </p:nvSpPr>
        <p:spPr>
          <a:xfrm>
            <a:off x="1671822" y="4074480"/>
            <a:ext cx="7157217" cy="8686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it-IT" sz="1800" dirty="0">
                <a:uFillTx/>
                <a:hlinkClick r:id="rId6"/>
              </a:rPr>
              <a:t>https://sonarcloud.io/summary/new_code?id=MicheleTosi_BugFinder</a:t>
            </a:r>
            <a:endParaRPr lang="it-IT" sz="1800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22384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013CD6-F30A-6DD3-956F-F29B59337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Contesto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45FA44-42DC-2474-A948-8DFF7A0C9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dirty="0"/>
              <a:t>Ogni progetto di ingegneria del software include il testing per 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identificare</a:t>
            </a:r>
            <a:r>
              <a:rPr lang="it-IT" dirty="0"/>
              <a:t> e 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correggere</a:t>
            </a:r>
            <a:r>
              <a:rPr lang="it-IT" dirty="0"/>
              <a:t> i bug.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dirty="0"/>
              <a:t>L’attività di testing è 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onerosa</a:t>
            </a:r>
            <a:r>
              <a:rPr lang="it-IT" dirty="0"/>
              <a:t> e 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costosa</a:t>
            </a:r>
            <a:r>
              <a:rPr lang="it-IT" dirty="0"/>
              <a:t>, quindi, non può essere effettuata in modo esaustivo.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Problema</a:t>
            </a:r>
            <a:r>
              <a:rPr lang="it-IT" b="1" dirty="0"/>
              <a:t>: </a:t>
            </a:r>
            <a:r>
              <a:rPr lang="it-IT" dirty="0"/>
              <a:t>individuare le porzioni del progetto che più verosimilmente contengono bug su cui incentrare i test.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Idea: </a:t>
            </a:r>
            <a:r>
              <a:rPr lang="it-IT" dirty="0"/>
              <a:t>sfruttare le informazioni del passato riguardanti le classi caratterizzate da bug per predire quali classi in futuro potranno averne.</a:t>
            </a:r>
          </a:p>
        </p:txBody>
      </p:sp>
    </p:spTree>
    <p:extLst>
      <p:ext uri="{BB962C8B-B14F-4D97-AF65-F5344CB8AC3E}">
        <p14:creationId xmlns:p14="http://schemas.microsoft.com/office/powerpoint/2010/main" val="3097625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D35842-2DDA-02C4-C34C-AE829B2AC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Obiettivo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228354-18CC-80C6-6E1D-49ECBE85D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it-IT" dirty="0"/>
              <a:t>Rendere il processo di testing più 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efficiente</a:t>
            </a:r>
            <a:r>
              <a:rPr lang="it-IT" dirty="0"/>
              <a:t> e 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mirato</a:t>
            </a:r>
            <a:r>
              <a:rPr lang="it-IT" dirty="0"/>
              <a:t>.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it-IT" dirty="0"/>
              <a:t>Dopo aver individuato quali classi sono state buggy e in quali release, stabilire quale classificatore effettua le predizioni migliori e con quali tecniche di utilizzo.</a:t>
            </a:r>
          </a:p>
          <a:p>
            <a:pPr lvl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it-IT" dirty="0"/>
              <a:t>Classificatori considerati: 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Random</a:t>
            </a:r>
            <a:r>
              <a:rPr lang="it-IT" dirty="0"/>
              <a:t>,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b="1" dirty="0" err="1">
                <a:solidFill>
                  <a:schemeClr val="accent1">
                    <a:lumMod val="75000"/>
                  </a:schemeClr>
                </a:solidFill>
              </a:rPr>
              <a:t>Forest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b="1" dirty="0" err="1">
                <a:solidFill>
                  <a:schemeClr val="accent1">
                    <a:lumMod val="75000"/>
                  </a:schemeClr>
                </a:solidFill>
              </a:rPr>
              <a:t>Naive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b="1" dirty="0" err="1">
                <a:solidFill>
                  <a:schemeClr val="accent1">
                    <a:lumMod val="75000"/>
                  </a:schemeClr>
                </a:solidFill>
              </a:rPr>
              <a:t>Bayes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/>
              <a:t>e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b="1" dirty="0" err="1">
                <a:solidFill>
                  <a:schemeClr val="accent1">
                    <a:lumMod val="75000"/>
                  </a:schemeClr>
                </a:solidFill>
              </a:rPr>
              <a:t>IBk</a:t>
            </a:r>
            <a:r>
              <a:rPr lang="it-IT" dirty="0"/>
              <a:t>.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it-IT" dirty="0"/>
              <a:t>Tecniche di utilizzo considerate: 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feature </a:t>
            </a:r>
            <a:r>
              <a:rPr lang="it-IT" b="1" dirty="0" err="1">
                <a:solidFill>
                  <a:schemeClr val="accent1">
                    <a:lumMod val="75000"/>
                  </a:schemeClr>
                </a:solidFill>
              </a:rPr>
              <a:t>selection</a:t>
            </a:r>
            <a:r>
              <a:rPr lang="it-IT" dirty="0"/>
              <a:t>, il 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sampling</a:t>
            </a:r>
            <a:r>
              <a:rPr lang="it-IT" dirty="0"/>
              <a:t>, il 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cost </a:t>
            </a:r>
            <a:r>
              <a:rPr lang="it-IT" b="1" dirty="0" err="1">
                <a:solidFill>
                  <a:schemeClr val="accent1">
                    <a:lumMod val="75000"/>
                  </a:schemeClr>
                </a:solidFill>
              </a:rPr>
              <a:t>sensivity</a:t>
            </a:r>
            <a:r>
              <a:rPr lang="it-IT" b="1" dirty="0"/>
              <a:t> </a:t>
            </a:r>
            <a:r>
              <a:rPr lang="it-IT" dirty="0"/>
              <a:t>e alcune loro combinazioni.</a:t>
            </a:r>
          </a:p>
        </p:txBody>
      </p:sp>
    </p:spTree>
    <p:extLst>
      <p:ext uri="{BB962C8B-B14F-4D97-AF65-F5344CB8AC3E}">
        <p14:creationId xmlns:p14="http://schemas.microsoft.com/office/powerpoint/2010/main" val="4170819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A1F3EA-1ABE-21FE-652F-888E7D679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Bef>
                <a:spcPts val="800"/>
              </a:spcBef>
            </a:pPr>
            <a:r>
              <a:rPr lang="it-IT" dirty="0"/>
              <a:t>Metodologia:</a:t>
            </a:r>
            <a:br>
              <a:rPr lang="it-IT" sz="4900" dirty="0"/>
            </a:br>
            <a:r>
              <a:rPr lang="it-IT" sz="2400" dirty="0"/>
              <a:t>Individuazione coppie (classi, release) buggy</a:t>
            </a:r>
            <a:endParaRPr lang="it-IT" sz="2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8DDE56-EC06-5D7F-3073-A00EFC87F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Idea: </a:t>
            </a:r>
            <a:r>
              <a:rPr lang="it-IT" dirty="0"/>
              <a:t>ogni bug ha un ciclo di vita.</a:t>
            </a:r>
          </a:p>
          <a:p>
            <a:endParaRPr lang="it-IT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it-IT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it-IT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it-IT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it-IT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it-IT" dirty="0"/>
              <a:t>Le classi affette dal bug sono quelle comprese tra l’</a:t>
            </a:r>
            <a:r>
              <a:rPr lang="it-IT" dirty="0" err="1"/>
              <a:t>injected</a:t>
            </a:r>
            <a:r>
              <a:rPr lang="it-IT" dirty="0"/>
              <a:t> </a:t>
            </a:r>
            <a:r>
              <a:rPr lang="it-IT" dirty="0" err="1"/>
              <a:t>version</a:t>
            </a:r>
            <a:r>
              <a:rPr lang="it-IT" dirty="0"/>
              <a:t> (inclusa) e la </a:t>
            </a:r>
            <a:r>
              <a:rPr lang="it-IT" dirty="0" err="1"/>
              <a:t>fixed</a:t>
            </a:r>
            <a:r>
              <a:rPr lang="it-IT" dirty="0"/>
              <a:t> </a:t>
            </a:r>
            <a:r>
              <a:rPr lang="it-IT" dirty="0" err="1"/>
              <a:t>version</a:t>
            </a:r>
            <a:r>
              <a:rPr lang="it-IT" dirty="0"/>
              <a:t> (esclusa).</a:t>
            </a:r>
          </a:p>
          <a:p>
            <a:r>
              <a:rPr lang="it-IT" dirty="0"/>
              <a:t>Le informazioni su IV, OV e FV sono state recuperate tramite le </a:t>
            </a:r>
            <a:r>
              <a:rPr lang="it-IT" dirty="0" err="1"/>
              <a:t>issue</a:t>
            </a:r>
            <a:r>
              <a:rPr lang="it-IT" dirty="0"/>
              <a:t> presenti su </a:t>
            </a:r>
            <a:r>
              <a:rPr lang="it-IT" dirty="0" err="1"/>
              <a:t>Jira</a:t>
            </a:r>
            <a:r>
              <a:rPr lang="it-IT" dirty="0"/>
              <a:t>.</a:t>
            </a:r>
          </a:p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Problema:</a:t>
            </a:r>
            <a:r>
              <a:rPr lang="it-IT" b="1" dirty="0"/>
              <a:t> </a:t>
            </a:r>
            <a:r>
              <a:rPr lang="it-IT" dirty="0"/>
              <a:t>non tutti i ticket in </a:t>
            </a:r>
            <a:r>
              <a:rPr lang="it-IT" dirty="0" err="1"/>
              <a:t>Jira</a:t>
            </a:r>
            <a:r>
              <a:rPr lang="it-IT" dirty="0"/>
              <a:t> hanno la </a:t>
            </a:r>
            <a:r>
              <a:rPr lang="it-IT" dirty="0" err="1"/>
              <a:t>injected</a:t>
            </a:r>
            <a:r>
              <a:rPr lang="it-IT" dirty="0"/>
              <a:t> </a:t>
            </a:r>
            <a:r>
              <a:rPr lang="it-IT" dirty="0" err="1"/>
              <a:t>version</a:t>
            </a:r>
            <a:r>
              <a:rPr lang="it-IT" dirty="0"/>
              <a:t>.</a:t>
            </a:r>
            <a:endParaRPr lang="it-IT" b="1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31DC75C-9B4D-21EB-C74A-89DCBD655B42}"/>
              </a:ext>
            </a:extLst>
          </p:cNvPr>
          <p:cNvSpPr/>
          <p:nvPr/>
        </p:nvSpPr>
        <p:spPr>
          <a:xfrm>
            <a:off x="1795396" y="2394065"/>
            <a:ext cx="1440000" cy="149630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27CDBE0-0C12-1577-E470-C676E8B28BA8}"/>
              </a:ext>
            </a:extLst>
          </p:cNvPr>
          <p:cNvSpPr/>
          <p:nvPr/>
        </p:nvSpPr>
        <p:spPr>
          <a:xfrm>
            <a:off x="3249418" y="2394000"/>
            <a:ext cx="5400000" cy="14963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1159E2B7-0AC8-2C50-E55F-572C4B33E722}"/>
              </a:ext>
            </a:extLst>
          </p:cNvPr>
          <p:cNvSpPr/>
          <p:nvPr/>
        </p:nvSpPr>
        <p:spPr>
          <a:xfrm>
            <a:off x="8656996" y="2320290"/>
            <a:ext cx="1800000" cy="295275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41C4DDA-5643-13EA-100B-471268902233}"/>
              </a:ext>
            </a:extLst>
          </p:cNvPr>
          <p:cNvSpPr/>
          <p:nvPr/>
        </p:nvSpPr>
        <p:spPr>
          <a:xfrm>
            <a:off x="3223204" y="2344674"/>
            <a:ext cx="56445" cy="26163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849DCD3E-69AC-A3D5-8CF1-94D9B291B884}"/>
              </a:ext>
            </a:extLst>
          </p:cNvPr>
          <p:cNvSpPr/>
          <p:nvPr/>
        </p:nvSpPr>
        <p:spPr>
          <a:xfrm>
            <a:off x="5914588" y="2343600"/>
            <a:ext cx="56445" cy="26163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F4E7A214-E94E-1962-D0FD-8E686036A625}"/>
              </a:ext>
            </a:extLst>
          </p:cNvPr>
          <p:cNvSpPr/>
          <p:nvPr/>
        </p:nvSpPr>
        <p:spPr>
          <a:xfrm>
            <a:off x="8640000" y="2343600"/>
            <a:ext cx="57600" cy="262800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FAE19492-07C1-05C7-8F9E-1CD24052D5C1}"/>
              </a:ext>
            </a:extLst>
          </p:cNvPr>
          <p:cNvSpPr/>
          <p:nvPr/>
        </p:nvSpPr>
        <p:spPr>
          <a:xfrm>
            <a:off x="2228338" y="3076800"/>
            <a:ext cx="2052000" cy="792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ctr"/>
          <a:lstStyle/>
          <a:p>
            <a:pPr algn="ctr"/>
            <a:r>
              <a:rPr lang="it-IT" sz="1200" b="1" dirty="0" err="1">
                <a:solidFill>
                  <a:schemeClr val="accent1">
                    <a:lumMod val="75000"/>
                  </a:schemeClr>
                </a:solidFill>
              </a:rPr>
              <a:t>Injected</a:t>
            </a:r>
            <a:r>
              <a:rPr lang="it-IT" sz="1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1200" b="1" dirty="0" err="1">
                <a:solidFill>
                  <a:schemeClr val="accent1">
                    <a:lumMod val="75000"/>
                  </a:schemeClr>
                </a:solidFill>
              </a:rPr>
              <a:t>version</a:t>
            </a:r>
            <a:r>
              <a:rPr lang="it-IT" sz="1200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it-IT" sz="1200" dirty="0"/>
              <a:t>release in cui il bug è stato introdotto.</a:t>
            </a:r>
            <a:endParaRPr lang="it-IT" sz="1200" b="1" dirty="0"/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2DD3D1CA-95F1-7C9F-B0F4-8DACB8179027}"/>
              </a:ext>
            </a:extLst>
          </p:cNvPr>
          <p:cNvSpPr/>
          <p:nvPr/>
        </p:nvSpPr>
        <p:spPr>
          <a:xfrm>
            <a:off x="4922382" y="3076800"/>
            <a:ext cx="2051582" cy="792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ctr"/>
          <a:lstStyle/>
          <a:p>
            <a:pPr algn="ctr"/>
            <a:r>
              <a:rPr lang="it-IT" sz="1200" b="1" dirty="0">
                <a:solidFill>
                  <a:schemeClr val="accent1">
                    <a:lumMod val="75000"/>
                  </a:schemeClr>
                </a:solidFill>
              </a:rPr>
              <a:t>Opening </a:t>
            </a:r>
            <a:r>
              <a:rPr lang="it-IT" sz="1200" b="1" dirty="0" err="1">
                <a:solidFill>
                  <a:schemeClr val="accent1">
                    <a:lumMod val="75000"/>
                  </a:schemeClr>
                </a:solidFill>
              </a:rPr>
              <a:t>version</a:t>
            </a:r>
            <a:r>
              <a:rPr lang="it-IT" sz="1200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it-IT" sz="1200" dirty="0"/>
              <a:t>release in cui il bug è stato rilevato a seguito di una </a:t>
            </a:r>
            <a:r>
              <a:rPr lang="it-IT" sz="1200" dirty="0" err="1"/>
              <a:t>failure</a:t>
            </a:r>
            <a:r>
              <a:rPr lang="it-IT" sz="1200" dirty="0"/>
              <a:t> del sistema.</a:t>
            </a:r>
            <a:endParaRPr lang="it-IT" sz="1200" b="1" dirty="0"/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71303C9A-33E6-3997-F6A2-818046EB7FE4}"/>
              </a:ext>
            </a:extLst>
          </p:cNvPr>
          <p:cNvSpPr/>
          <p:nvPr/>
        </p:nvSpPr>
        <p:spPr>
          <a:xfrm>
            <a:off x="7642722" y="3076800"/>
            <a:ext cx="2051582" cy="792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ctr"/>
          <a:lstStyle/>
          <a:p>
            <a:pPr algn="ctr"/>
            <a:r>
              <a:rPr lang="it-IT" sz="1200" b="1" dirty="0" err="1">
                <a:solidFill>
                  <a:schemeClr val="accent1">
                    <a:lumMod val="75000"/>
                  </a:schemeClr>
                </a:solidFill>
              </a:rPr>
              <a:t>Fixed</a:t>
            </a:r>
            <a:r>
              <a:rPr lang="it-IT" sz="1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1200" b="1" dirty="0" err="1">
                <a:solidFill>
                  <a:schemeClr val="accent1">
                    <a:lumMod val="75000"/>
                  </a:schemeClr>
                </a:solidFill>
              </a:rPr>
              <a:t>version</a:t>
            </a:r>
            <a:r>
              <a:rPr lang="it-IT" sz="1200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it-IT" sz="1200" dirty="0"/>
              <a:t>release in cui il bug è stato eliminato.</a:t>
            </a:r>
            <a:endParaRPr lang="it-IT" sz="1200" b="1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0A5A03B-2EAE-C35B-90B4-C34FF41000DB}"/>
              </a:ext>
            </a:extLst>
          </p:cNvPr>
          <p:cNvSpPr txBox="1"/>
          <p:nvPr/>
        </p:nvSpPr>
        <p:spPr>
          <a:xfrm>
            <a:off x="3070860" y="2615565"/>
            <a:ext cx="358156" cy="46117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it-IT" sz="1800" dirty="0">
                <a:uFillTx/>
              </a:rPr>
              <a:t>IV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0747DC0-1C8B-D5B3-BB76-EE28FBED8A9A}"/>
              </a:ext>
            </a:extLst>
          </p:cNvPr>
          <p:cNvSpPr txBox="1"/>
          <p:nvPr/>
        </p:nvSpPr>
        <p:spPr>
          <a:xfrm>
            <a:off x="5702771" y="2619635"/>
            <a:ext cx="484021" cy="46117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it-IT" sz="1800" dirty="0">
                <a:uFillTx/>
              </a:rPr>
              <a:t>OV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DC21E52-EBD6-5B71-E88E-A61334ECE8F5}"/>
              </a:ext>
            </a:extLst>
          </p:cNvPr>
          <p:cNvSpPr txBox="1"/>
          <p:nvPr/>
        </p:nvSpPr>
        <p:spPr>
          <a:xfrm>
            <a:off x="8453591" y="2615565"/>
            <a:ext cx="448933" cy="46117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it-IT" dirty="0"/>
              <a:t>F</a:t>
            </a:r>
            <a:r>
              <a:rPr lang="it-IT" sz="1800" dirty="0">
                <a:uFillTx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41632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4F1922-637A-6D66-6986-8DD9FCBCC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Idea: </a:t>
            </a:r>
            <a:r>
              <a:rPr lang="it-IT" dirty="0"/>
              <a:t>supporre proporzionalità tra l’arco di tempo che trascorre da quando un bug è rilevato a quando viene risolto e l’arco di tempo che trascorre da quando un bug viene introdotto a quando viene risolto.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it-IT" b="1" dirty="0" err="1">
                <a:solidFill>
                  <a:schemeClr val="accent1">
                    <a:lumMod val="75000"/>
                  </a:schemeClr>
                </a:solidFill>
              </a:rPr>
              <a:t>Proportion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it-IT" dirty="0"/>
              <a:t> tecnica utilizzata per stimare l’</a:t>
            </a:r>
            <a:r>
              <a:rPr lang="it-IT" dirty="0" err="1"/>
              <a:t>injected</a:t>
            </a:r>
            <a:r>
              <a:rPr lang="it-IT" dirty="0"/>
              <a:t> </a:t>
            </a:r>
            <a:r>
              <a:rPr lang="it-IT" dirty="0" err="1"/>
              <a:t>version</a:t>
            </a:r>
            <a:r>
              <a:rPr lang="it-IT" dirty="0"/>
              <a:t> dei bug, si basa sull’utilizzo della costante di proporzionalità p calcolata sui bug per cui IV è nota.</a:t>
            </a:r>
            <a:endParaRPr lang="it-IT" b="1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1181764-C646-6F45-72FE-2E7B2586F12B}"/>
                  </a:ext>
                </a:extLst>
              </p:cNvPr>
              <p:cNvSpPr txBox="1"/>
              <p:nvPr/>
            </p:nvSpPr>
            <p:spPr>
              <a:xfrm>
                <a:off x="2233915" y="4489492"/>
                <a:ext cx="1956274" cy="1059392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b="0" i="1" smtClean="0">
                          <a:uFillTx/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it-IT" sz="1800" b="0" i="1" smtClean="0"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800" b="0" i="1" smtClean="0"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800" b="0" i="1" smtClean="0">
                              <a:uFillTx/>
                              <a:latin typeface="Cambria Math" panose="02040503050406030204" pitchFamily="18" charset="0"/>
                            </a:rPr>
                            <m:t>𝐹𝑉</m:t>
                          </m:r>
                          <m:r>
                            <a:rPr lang="it-IT" sz="1800" b="0" i="1" smtClean="0">
                              <a:uFillTx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800" b="0" i="1" smtClean="0">
                              <a:uFillTx/>
                              <a:latin typeface="Cambria Math" panose="02040503050406030204" pitchFamily="18" charset="0"/>
                            </a:rPr>
                            <m:t>𝐼𝑉</m:t>
                          </m:r>
                        </m:num>
                        <m:den>
                          <m:r>
                            <a:rPr lang="it-IT" sz="1800" b="0" i="1" smtClean="0">
                              <a:uFillTx/>
                              <a:latin typeface="Cambria Math" panose="02040503050406030204" pitchFamily="18" charset="0"/>
                            </a:rPr>
                            <m:t>𝐹𝑉</m:t>
                          </m:r>
                          <m:r>
                            <a:rPr lang="it-IT" sz="1800" b="0" i="1" smtClean="0">
                              <a:uFillTx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800" b="0" i="1" smtClean="0">
                              <a:uFillTx/>
                              <a:latin typeface="Cambria Math" panose="02040503050406030204" pitchFamily="18" charset="0"/>
                            </a:rPr>
                            <m:t>𝑂𝑉</m:t>
                          </m:r>
                        </m:den>
                      </m:f>
                    </m:oMath>
                  </m:oMathPara>
                </a14:m>
                <a:endParaRPr lang="it-IT" sz="1800" b="0" dirty="0">
                  <a:uFillTx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1181764-C646-6F45-72FE-2E7B2586F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915" y="4489492"/>
                <a:ext cx="1956274" cy="10593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569D9B3F-2B43-D208-F2FE-FFA72EEA48C7}"/>
                  </a:ext>
                </a:extLst>
              </p:cNvPr>
              <p:cNvSpPr txBox="1"/>
              <p:nvPr/>
            </p:nvSpPr>
            <p:spPr>
              <a:xfrm>
                <a:off x="6655447" y="4433104"/>
                <a:ext cx="3073465" cy="1172168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700" b="0" i="1" smtClean="0">
                          <a:uFillTx/>
                          <a:latin typeface="Cambria Math" panose="02040503050406030204" pitchFamily="18" charset="0"/>
                        </a:rPr>
                        <m:t>𝐼𝑉</m:t>
                      </m:r>
                      <m:r>
                        <a:rPr lang="it-IT" sz="1700" b="0" i="1" smtClean="0"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700" b="0" i="1" smtClean="0">
                          <a:uFillTx/>
                          <a:latin typeface="Cambria Math" panose="02040503050406030204" pitchFamily="18" charset="0"/>
                        </a:rPr>
                        <m:t>𝐹𝑉</m:t>
                      </m:r>
                      <m:r>
                        <a:rPr lang="it-IT" sz="1700" b="0" i="1" smtClean="0">
                          <a:uFillTx/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it-IT" sz="1700" b="0" i="1" smtClean="0"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700" b="0" i="1" smtClean="0">
                              <a:uFillTx/>
                              <a:latin typeface="Cambria Math" panose="02040503050406030204" pitchFamily="18" charset="0"/>
                            </a:rPr>
                            <m:t>𝐹𝑉</m:t>
                          </m:r>
                          <m:r>
                            <a:rPr lang="it-IT" sz="1700" b="0" i="1" smtClean="0">
                              <a:uFillTx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700" b="0" i="1" smtClean="0">
                              <a:uFillTx/>
                              <a:latin typeface="Cambria Math" panose="02040503050406030204" pitchFamily="18" charset="0"/>
                            </a:rPr>
                            <m:t>𝑂𝑉</m:t>
                          </m:r>
                        </m:e>
                      </m:d>
                      <m:r>
                        <a:rPr lang="it-IT" sz="1700" b="0" i="1" smtClean="0"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t-IT" sz="1700" b="0" i="1" smtClean="0">
                          <a:uFillTx/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it-IT" sz="1700" b="0" dirty="0">
                  <a:uFillTx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569D9B3F-2B43-D208-F2FE-FFA72EEA4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5447" y="4433104"/>
                <a:ext cx="3073465" cy="11721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olo 1">
            <a:extLst>
              <a:ext uri="{FF2B5EF4-FFF2-40B4-BE49-F238E27FC236}">
                <a16:creationId xmlns:a16="http://schemas.microsoft.com/office/drawing/2014/main" id="{DDBD1FD5-57FF-A9FA-5618-6DEBD40F4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445" y="254319"/>
            <a:ext cx="10081120" cy="1143000"/>
          </a:xfrm>
        </p:spPr>
        <p:txBody>
          <a:bodyPr>
            <a:noAutofit/>
          </a:bodyPr>
          <a:lstStyle/>
          <a:p>
            <a:pPr>
              <a:spcBef>
                <a:spcPts val="800"/>
              </a:spcBef>
            </a:pPr>
            <a:r>
              <a:rPr lang="it-IT" dirty="0"/>
              <a:t>Metodologia:</a:t>
            </a:r>
            <a:br>
              <a:rPr lang="it-IT" sz="4900" dirty="0"/>
            </a:br>
            <a:r>
              <a:rPr lang="it-IT" sz="2400" dirty="0"/>
              <a:t>Individuazione coppie (classi, release) buggy (2)</a:t>
            </a:r>
          </a:p>
        </p:txBody>
      </p:sp>
    </p:spTree>
    <p:extLst>
      <p:ext uri="{BB962C8B-B14F-4D97-AF65-F5344CB8AC3E}">
        <p14:creationId xmlns:p14="http://schemas.microsoft.com/office/powerpoint/2010/main" val="3910520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C7E4E5-E2F5-605A-5A4B-3158A9A61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Si sono utilizzate le seguenti varianti di </a:t>
            </a:r>
            <a:r>
              <a:rPr lang="it-IT" dirty="0" err="1"/>
              <a:t>proportion</a:t>
            </a:r>
            <a:r>
              <a:rPr lang="it-IT" dirty="0"/>
              <a:t>:</a:t>
            </a:r>
          </a:p>
          <a:p>
            <a:pPr lvl="1"/>
            <a:r>
              <a:rPr lang="it-IT" b="1" dirty="0" err="1">
                <a:solidFill>
                  <a:schemeClr val="accent1">
                    <a:lumMod val="75000"/>
                  </a:schemeClr>
                </a:solidFill>
              </a:rPr>
              <a:t>Cold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-Start:</a:t>
            </a:r>
          </a:p>
          <a:p>
            <a:pPr lvl="2"/>
            <a:r>
              <a:rPr lang="it-IT" sz="1870" dirty="0" err="1"/>
              <a:t>proportion</a:t>
            </a:r>
            <a:r>
              <a:rPr lang="it-IT" sz="1870" dirty="0"/>
              <a:t> calcolata a partire dai ticket di altri progetti simili e non da quelli del progetto in esame.</a:t>
            </a:r>
          </a:p>
          <a:p>
            <a:pPr lvl="2"/>
            <a:r>
              <a:rPr lang="it-IT" sz="1870" dirty="0"/>
              <a:t>Utilizzato nel caso in cui i ticket a disposizione sono considerati troppo pochi (meno della taglia della </a:t>
            </a:r>
            <a:r>
              <a:rPr lang="it-IT" sz="1870" dirty="0" err="1"/>
              <a:t>moving</a:t>
            </a:r>
            <a:r>
              <a:rPr lang="it-IT" sz="1870" dirty="0"/>
              <a:t> window).</a:t>
            </a:r>
            <a:endParaRPr lang="it-IT" sz="187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it-IT" b="1" dirty="0" err="1">
                <a:solidFill>
                  <a:schemeClr val="accent1">
                    <a:lumMod val="75000"/>
                  </a:schemeClr>
                </a:solidFill>
              </a:rPr>
              <a:t>Moving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-Window: </a:t>
            </a:r>
          </a:p>
          <a:p>
            <a:pPr lvl="2"/>
            <a:r>
              <a:rPr lang="it-IT" sz="1870" dirty="0" err="1"/>
              <a:t>proportion</a:t>
            </a:r>
            <a:r>
              <a:rPr lang="it-IT" sz="1870" dirty="0"/>
              <a:t> calcolata su un numero limitato di difetti dello stesso progetto (rilassa l’assunzione di </a:t>
            </a:r>
            <a:r>
              <a:rPr lang="it-IT" sz="1870" dirty="0" err="1"/>
              <a:t>incremental</a:t>
            </a:r>
            <a:r>
              <a:rPr lang="it-IT" sz="1870" dirty="0"/>
              <a:t> secondo cui p rimane mediamente costante durante tutto il progetto).</a:t>
            </a:r>
          </a:p>
          <a:p>
            <a:pPr lvl="2"/>
            <a:r>
              <a:rPr lang="it-IT" sz="1870" b="1" dirty="0">
                <a:solidFill>
                  <a:schemeClr val="accent1">
                    <a:lumMod val="75000"/>
                  </a:schemeClr>
                </a:solidFill>
              </a:rPr>
              <a:t>Problema: </a:t>
            </a:r>
            <a:r>
              <a:rPr lang="it-IT" sz="1870" dirty="0"/>
              <a:t>scelta della dimensione della finestra.</a:t>
            </a: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9570197C-22AD-3624-121F-3F1A7B2D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445" y="254319"/>
            <a:ext cx="10081120" cy="1143000"/>
          </a:xfrm>
        </p:spPr>
        <p:txBody>
          <a:bodyPr>
            <a:noAutofit/>
          </a:bodyPr>
          <a:lstStyle/>
          <a:p>
            <a:pPr>
              <a:spcBef>
                <a:spcPts val="800"/>
              </a:spcBef>
            </a:pPr>
            <a:r>
              <a:rPr lang="it-IT" dirty="0"/>
              <a:t>Metodologia:</a:t>
            </a:r>
            <a:br>
              <a:rPr lang="it-IT" sz="4900" dirty="0"/>
            </a:br>
            <a:r>
              <a:rPr lang="it-IT" sz="2400" dirty="0"/>
              <a:t>Individuazione coppie (classi, release) buggy (3)</a:t>
            </a:r>
            <a:endParaRPr lang="it-IT" sz="2300" dirty="0"/>
          </a:p>
        </p:txBody>
      </p:sp>
    </p:spTree>
    <p:extLst>
      <p:ext uri="{BB962C8B-B14F-4D97-AF65-F5344CB8AC3E}">
        <p14:creationId xmlns:p14="http://schemas.microsoft.com/office/powerpoint/2010/main" val="860160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6C6F90-CEAB-9843-8258-850CA743C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it-IT" dirty="0"/>
              <a:t>Per ridurre il fenomeno dello </a:t>
            </a:r>
            <a:r>
              <a:rPr lang="it-IT" b="1" dirty="0" err="1">
                <a:solidFill>
                  <a:schemeClr val="accent1">
                    <a:lumMod val="75000"/>
                  </a:schemeClr>
                </a:solidFill>
              </a:rPr>
              <a:t>snoring</a:t>
            </a:r>
            <a:r>
              <a:rPr lang="it-IT" dirty="0"/>
              <a:t> sono state eliminati tutti i dati relativi alla seconda metà delle release.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it-IT" dirty="0"/>
              <a:t>A ciascuna coppia (classe, release) </a:t>
            </a:r>
            <a:r>
              <a:rPr lang="it-IT"/>
              <a:t>vengono assegnate </a:t>
            </a:r>
            <a:r>
              <a:rPr lang="it-IT" dirty="0"/>
              <a:t>alcune 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metriche</a:t>
            </a:r>
            <a:r>
              <a:rPr lang="it-IT" dirty="0"/>
              <a:t> che verranno sfruttate dai classificatori per effettuare le predizioni.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it-IT" dirty="0"/>
              <a:t>A ciascuna coppia (classe, release) viene assegnata una label booleana buggy o non buggy (a seconda se nella release la classe era buggy).</a:t>
            </a: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E12BA492-8F4B-A8AC-54D0-71C0C68FF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445" y="254319"/>
            <a:ext cx="10081120" cy="1143000"/>
          </a:xfrm>
        </p:spPr>
        <p:txBody>
          <a:bodyPr>
            <a:noAutofit/>
          </a:bodyPr>
          <a:lstStyle/>
          <a:p>
            <a:pPr>
              <a:spcBef>
                <a:spcPts val="800"/>
              </a:spcBef>
            </a:pPr>
            <a:r>
              <a:rPr lang="it-IT" dirty="0"/>
              <a:t>Metodologia:</a:t>
            </a:r>
            <a:br>
              <a:rPr lang="it-IT" sz="4900" dirty="0"/>
            </a:br>
            <a:r>
              <a:rPr lang="it-IT" sz="2400" dirty="0"/>
              <a:t>Costruzione del dataset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153879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7F78EB75-441B-C4AE-9E5E-EB6C511B05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251230"/>
              </p:ext>
            </p:extLst>
          </p:nvPr>
        </p:nvGraphicFramePr>
        <p:xfrm>
          <a:off x="1221397" y="1817417"/>
          <a:ext cx="10080624" cy="25958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295207">
                  <a:extLst>
                    <a:ext uri="{9D8B030D-6E8A-4147-A177-3AD203B41FA5}">
                      <a16:colId xmlns:a16="http://schemas.microsoft.com/office/drawing/2014/main" val="5885026"/>
                    </a:ext>
                  </a:extLst>
                </a:gridCol>
                <a:gridCol w="7785417">
                  <a:extLst>
                    <a:ext uri="{9D8B030D-6E8A-4147-A177-3AD203B41FA5}">
                      <a16:colId xmlns:a16="http://schemas.microsoft.com/office/drawing/2014/main" val="2117739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Nome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Descrizione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924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Size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Numero di linee di codice.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438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LOC </a:t>
                      </a:r>
                      <a:r>
                        <a:rPr lang="it-IT" dirty="0" err="1"/>
                        <a:t>added</a:t>
                      </a:r>
                      <a:r>
                        <a:rPr lang="it-IT" dirty="0"/>
                        <a:t>*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Somma delle linee di codice aggiunte sulle revisioni relative alle release.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771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Churn</a:t>
                      </a:r>
                      <a:r>
                        <a:rPr lang="it-IT" dirty="0"/>
                        <a:t>*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Somma di |LOC aggiunte – LOC rimosse| sulle revisioni di una release.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4142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Numero di revisioni all’interno della singola release.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451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Nauth</a:t>
                      </a:r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Numero di autori.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975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Change</a:t>
                      </a:r>
                      <a:r>
                        <a:rPr lang="it-IT" dirty="0"/>
                        <a:t> set size*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Numero di file </a:t>
                      </a:r>
                      <a:r>
                        <a:rPr lang="it-IT" dirty="0" err="1"/>
                        <a:t>committati</a:t>
                      </a:r>
                      <a:r>
                        <a:rPr lang="it-IT" dirty="0"/>
                        <a:t> insieme nelle revisioni relative alla release.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487217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220437-F608-746F-99D9-8D74255C4C79}"/>
              </a:ext>
            </a:extLst>
          </p:cNvPr>
          <p:cNvSpPr txBox="1"/>
          <p:nvPr/>
        </p:nvSpPr>
        <p:spPr>
          <a:xfrm>
            <a:off x="1172895" y="4884511"/>
            <a:ext cx="10081121" cy="71165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it-IT" dirty="0">
                <a:uFillTx/>
              </a:rPr>
              <a:t>Delle </a:t>
            </a:r>
            <a:r>
              <a:rPr lang="it-IT" dirty="0"/>
              <a:t>metriche segnate con ‘*’ sono stati considerati anche i valori massimo e medio, non sono stati inseriti nella tabella per migliorare la leggibilità.</a:t>
            </a:r>
            <a:endParaRPr lang="it-IT" dirty="0">
              <a:uFillTx/>
            </a:endParaRP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2E7DBBA8-25CD-8570-B73B-727434FB8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445" y="254319"/>
            <a:ext cx="10081120" cy="1143000"/>
          </a:xfrm>
        </p:spPr>
        <p:txBody>
          <a:bodyPr>
            <a:noAutofit/>
          </a:bodyPr>
          <a:lstStyle/>
          <a:p>
            <a:pPr>
              <a:spcBef>
                <a:spcPts val="800"/>
              </a:spcBef>
            </a:pPr>
            <a:r>
              <a:rPr lang="it-IT" dirty="0"/>
              <a:t>Metodologia:</a:t>
            </a:r>
            <a:br>
              <a:rPr lang="it-IT" sz="4900" dirty="0"/>
            </a:br>
            <a:r>
              <a:rPr lang="it-IT" sz="2400" dirty="0"/>
              <a:t>Metriche considerate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1697988202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 struttur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1800" dirty="0" smtClean="0">
            <a:uFillTx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2553</TotalTime>
  <Words>1418</Words>
  <Application>Microsoft Office PowerPoint</Application>
  <PresentationFormat>Widescreen</PresentationFormat>
  <Paragraphs>150</Paragraphs>
  <Slides>25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29" baseType="lpstr">
      <vt:lpstr>Aptos</vt:lpstr>
      <vt:lpstr>Arial</vt:lpstr>
      <vt:lpstr>Cambria Math</vt:lpstr>
      <vt:lpstr>Personalizza struttura</vt:lpstr>
      <vt:lpstr>Machine Learning for Software Engineering</vt:lpstr>
      <vt:lpstr>Agenda</vt:lpstr>
      <vt:lpstr>Contesto</vt:lpstr>
      <vt:lpstr>Obiettivo</vt:lpstr>
      <vt:lpstr>Metodologia: Individuazione coppie (classi, release) buggy</vt:lpstr>
      <vt:lpstr>Metodologia: Individuazione coppie (classi, release) buggy (2)</vt:lpstr>
      <vt:lpstr>Metodologia: Individuazione coppie (classi, release) buggy (3)</vt:lpstr>
      <vt:lpstr>Metodologia: Costruzione del dataset</vt:lpstr>
      <vt:lpstr>Metodologia: Metriche considerate</vt:lpstr>
      <vt:lpstr>Metodologia: Valutazione dei classificatori</vt:lpstr>
      <vt:lpstr>Metodologia: Valutazione dei classificatori</vt:lpstr>
      <vt:lpstr>Metodologia: Classificatori e tecniche di utilizzo</vt:lpstr>
      <vt:lpstr>Risultati:  Bookkeeper – confronto costi</vt:lpstr>
      <vt:lpstr>Risultati:  Bookkeeper senza filtri applicati ai classificatori</vt:lpstr>
      <vt:lpstr>Risultati:  Bookkeeper feature selection</vt:lpstr>
      <vt:lpstr>Risultati:  Bookkeeper feature selection e balancing </vt:lpstr>
      <vt:lpstr>Risultati:  Bookkeeper feature selection e sensitive learning </vt:lpstr>
      <vt:lpstr>Risultati:  Storm – confronto costi</vt:lpstr>
      <vt:lpstr>Risultati:  Storm senza filtri applicati ai classificatori</vt:lpstr>
      <vt:lpstr>Risultati:  Storm feature selection</vt:lpstr>
      <vt:lpstr>Risultati:  Storm feature selection e balancing </vt:lpstr>
      <vt:lpstr>Risultati:  Storm feature selection e sensitive learning </vt:lpstr>
      <vt:lpstr>Conclusioni</vt:lpstr>
      <vt:lpstr>Minacce alla validità</vt:lpstr>
      <vt:lpstr>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michele tosi</dc:creator>
  <cp:lastModifiedBy>michele tosi</cp:lastModifiedBy>
  <cp:revision>2</cp:revision>
  <cp:lastPrinted>2024-06-17T22:28:21Z</cp:lastPrinted>
  <dcterms:created xsi:type="dcterms:W3CDTF">2024-06-15T07:56:33Z</dcterms:created>
  <dcterms:modified xsi:type="dcterms:W3CDTF">2024-06-18T17:59:25Z</dcterms:modified>
</cp:coreProperties>
</file>