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slides/slide60.xml" ContentType="application/vnd.openxmlformats-officedocument.presentationml.slide+xml"/>
  <Override PartName="/ppt/slides/slide13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7"/>
  </p:notesMasterIdLst>
  <p:handoutMasterIdLst>
    <p:handoutMasterId r:id="rId18"/>
  </p:handoutMasterIdLst>
  <p:sldIdLst>
    <p:sldId id="256" r:id="rId3"/>
    <p:sldId id="281" r:id="rId4"/>
    <p:sldId id="298" r:id="rId5"/>
    <p:sldId id="310" r:id="rId6"/>
    <p:sldId id="299" r:id="rId7"/>
    <p:sldId id="300" r:id="rId8"/>
    <p:sldId id="301" r:id="rId9"/>
    <p:sldId id="308" r:id="rId10"/>
    <p:sldId id="304" r:id="rId11"/>
    <p:sldId id="305" r:id="rId12"/>
    <p:sldId id="306" r:id="rId13"/>
    <p:sldId id="307" r:id="rId14"/>
    <p:sldId id="309" r:id="rId15"/>
    <p:sldId id="287" r:id="rId16"/>
  </p:sldIdLst>
  <p:sldSz cx="9144000" cy="5143500" type="screen16x9"/>
  <p:notesSz cx="7104063" cy="10234613"/>
  <p:defaultTextStyle>
    <a:defPPr>
      <a:defRPr lang="it-IT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4B69A72F-FF9C-4AE9-97FC-1D0F1B1E6EAE}">
          <p14:sldIdLst>
            <p14:sldId id="256"/>
            <p14:sldId id="281"/>
          </p14:sldIdLst>
        </p14:section>
        <p14:section name="nodo_1" id="{E109B2FF-6A21-4E73-8113-F4B02E60B721}">
          <p14:sldIdLst>
            <p14:sldId id="298"/>
          </p14:sldIdLst>
        </p14:section>
        <p14:section name="nodo_2" id="{0FC431E8-CD01-4F3E-9567-CDA31A80911C}">
          <p14:sldIdLst>
            <p14:sldId id="310"/>
            <p14:sldId id="299"/>
            <p14:sldId id="300"/>
          </p14:sldIdLst>
        </p14:section>
        <p14:section name="nodo_3" id="{24FD45ED-09DD-44BE-B6C1-2D41A87A9D2E}">
          <p14:sldIdLst>
            <p14:sldId id="301"/>
          </p14:sldIdLst>
        </p14:section>
        <p14:section name="nodo_4" id="{A28034F7-97AD-4DEB-ABCC-1BD50C301261}">
          <p14:sldIdLst>
            <p14:sldId id="308"/>
            <p14:sldId id="304"/>
          </p14:sldIdLst>
        </p14:section>
        <p14:section name="nodo_5" id="{DA7E4F7F-BB3F-40B6-BB07-69331E3649ED}">
          <p14:sldIdLst>
            <p14:sldId id="305"/>
            <p14:sldId id="306"/>
            <p14:sldId id="307"/>
          </p14:sldIdLst>
        </p14:section>
        <p14:section name="nodo_6" id="{CC20D2DC-2733-4ACA-AA39-38B453D84F14}">
          <p14:sldIdLst>
            <p14:sldId id="309"/>
          </p14:sldIdLst>
        </p14:section>
        <p14:section name="conclusione" id="{2EF00BDA-52D8-427B-80EA-0D6FAA589453}">
          <p14:sldIdLst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62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C34"/>
    <a:srgbClr val="376092"/>
    <a:srgbClr val="556A83"/>
    <a:srgbClr val="E6EEF6"/>
    <a:srgbClr val="D7E3F0"/>
    <a:srgbClr val="8FB6E5"/>
    <a:srgbClr val="8F81BD"/>
    <a:srgbClr val="A0A8F6"/>
    <a:srgbClr val="FFFFFF"/>
    <a:srgbClr val="A6C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Stile medio 4 - Colore 6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8FB837D-C827-4EFA-A057-4D05807E0F7C}" styleName="Stile con tema 1 - Colore 6">
    <a:tblBg>
      <a:fillRef idx="2">
        <a:schemeClr val="accent6"/>
      </a:fillRef>
    </a:tblBg>
    <a:wholeTbl>
      <a:tcTxStyle>
        <a:fontRef idx="minor">
          <a:srgbClr val="00000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Stile chiaro 3 - Colore 6">
    <a:wholeTbl>
      <a:tcTxStyle>
        <a:fontRef idx="minor">
          <a:srgbClr val="00000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7AC3CCA-C797-4891-BE02-D94E43425B78}" styleName="Stile medio 4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Stile medio 4 - Colore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Stile medio 4 - Colore 5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93D81CF-94F2-401A-BA57-92F5A7B2D0C5}" styleName="Stile medio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rgbClr val="00000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Stile chiaro 3">
    <a:wholeTbl>
      <a:tcTxStyle>
        <a:fontRef idx="minor">
          <a:srgbClr val="00000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ile chiaro 1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Stile medio 2 - Colore 5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Stile medio 1 - Colore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E9639D4-E3E2-4D34-9284-5A2195B3D0D7}" styleName="Stile chiaro 2">
    <a:wholeTbl>
      <a:tcTxStyle>
        <a:fontRef idx="minor">
          <a:srgbClr val="00000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rgbClr val="00000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essuno stile, nessuna griglia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Stile chiaro 1 - Colore 6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Stile medio 1 - Colore 6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06799F8-075E-4A3A-A7F6-7FBC6576F1A4}" styleName="Stile con tema 2 - Color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505E3EF-67EA-436B-97B2-0124C06EBD24}" styleName="Stile medio 4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26" autoAdjust="0"/>
    <p:restoredTop sz="95033" autoAdjust="0"/>
  </p:normalViewPr>
  <p:slideViewPr>
    <p:cSldViewPr>
      <p:cViewPr varScale="1">
        <p:scale>
          <a:sx n="99" d="100"/>
          <a:sy n="99" d="100"/>
        </p:scale>
        <p:origin x="1157" y="58"/>
      </p:cViewPr>
      <p:guideLst>
        <p:guide orient="horz" pos="216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1968" y="53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ele tosi" userId="ca9cfff2-f6e5-4350-acb0-74e073d002cd" providerId="ADAL" clId="{4DD164D1-E452-4DF3-BC4A-9877495181B9}"/>
    <pc:docChg chg="custSel modSld modMainMaster">
      <pc:chgData name="michele tosi" userId="ca9cfff2-f6e5-4350-acb0-74e073d002cd" providerId="ADAL" clId="{4DD164D1-E452-4DF3-BC4A-9877495181B9}" dt="2023-10-09T14:51:36.330" v="9" actId="20577"/>
      <pc:docMkLst>
        <pc:docMk/>
      </pc:docMkLst>
      <pc:sldChg chg="modSp mod">
        <pc:chgData name="michele tosi" userId="ca9cfff2-f6e5-4350-acb0-74e073d002cd" providerId="ADAL" clId="{4DD164D1-E452-4DF3-BC4A-9877495181B9}" dt="2023-10-09T14:40:33.698" v="7" actId="313"/>
        <pc:sldMkLst>
          <pc:docMk/>
          <pc:sldMk cId="1485078367" sldId="281"/>
        </pc:sldMkLst>
        <pc:spChg chg="mod">
          <ac:chgData name="michele tosi" userId="ca9cfff2-f6e5-4350-acb0-74e073d002cd" providerId="ADAL" clId="{4DD164D1-E452-4DF3-BC4A-9877495181B9}" dt="2023-10-09T14:40:27.028" v="3" actId="313"/>
          <ac:spMkLst>
            <pc:docMk/>
            <pc:sldMk cId="1485078367" sldId="281"/>
            <ac:spMk id="13" creationId="{90E6D382-4BFC-FB33-8297-4A4A06B1D7C8}"/>
          </ac:spMkLst>
        </pc:spChg>
        <pc:spChg chg="mod">
          <ac:chgData name="michele tosi" userId="ca9cfff2-f6e5-4350-acb0-74e073d002cd" providerId="ADAL" clId="{4DD164D1-E452-4DF3-BC4A-9877495181B9}" dt="2023-10-09T14:40:33.698" v="7" actId="313"/>
          <ac:spMkLst>
            <pc:docMk/>
            <pc:sldMk cId="1485078367" sldId="281"/>
            <ac:spMk id="22" creationId="{147D9E01-A9EB-68A4-9FC1-F05D6028124D}"/>
          </ac:spMkLst>
        </pc:spChg>
      </pc:sldChg>
      <pc:sldMasterChg chg="modSldLayout">
        <pc:chgData name="michele tosi" userId="ca9cfff2-f6e5-4350-acb0-74e073d002cd" providerId="ADAL" clId="{4DD164D1-E452-4DF3-BC4A-9877495181B9}" dt="2023-10-09T14:51:36.330" v="9" actId="20577"/>
        <pc:sldMasterMkLst>
          <pc:docMk/>
          <pc:sldMasterMk cId="0" sldId="2147483648"/>
        </pc:sldMasterMkLst>
        <pc:sldLayoutChg chg="modSp mod">
          <pc:chgData name="michele tosi" userId="ca9cfff2-f6e5-4350-acb0-74e073d002cd" providerId="ADAL" clId="{4DD164D1-E452-4DF3-BC4A-9877495181B9}" dt="2023-10-09T14:51:36.330" v="9" actId="20577"/>
          <pc:sldLayoutMkLst>
            <pc:docMk/>
            <pc:sldMasterMk cId="0" sldId="2147483648"/>
            <pc:sldLayoutMk cId="0" sldId="2147483662"/>
          </pc:sldLayoutMkLst>
          <pc:spChg chg="mod">
            <ac:chgData name="michele tosi" userId="ca9cfff2-f6e5-4350-acb0-74e073d002cd" providerId="ADAL" clId="{4DD164D1-E452-4DF3-BC4A-9877495181B9}" dt="2023-10-09T14:51:36.330" v="9" actId="20577"/>
            <ac:spMkLst>
              <pc:docMk/>
              <pc:sldMasterMk cId="0" sldId="2147483648"/>
              <pc:sldLayoutMk cId="0" sldId="2147483662"/>
              <ac:spMk id="16" creationId="{48752A8E-2364-33BB-4DBE-D91A42328098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>
                <a:uFillTx/>
              </a:defRPr>
            </a:lvl1pPr>
          </a:lstStyle>
          <a:p>
            <a:endParaRPr lang="it-IT">
              <a:uFillTx/>
            </a:endParaRPr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>
                <a:uFillTx/>
              </a:defRPr>
            </a:lvl1pPr>
          </a:lstStyle>
          <a:p>
            <a:fld id="{7E4C232D-FD65-41B7-8423-7EA63EA8AA4A}" type="datetimeFigureOut">
              <a:rPr lang="it-IT" smtClean="0">
                <a:uFillTx/>
              </a:rPr>
              <a:t>09/10/2023</a:t>
            </a:fld>
            <a:endParaRPr lang="it-IT">
              <a:uFillTx/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>
                <a:uFillTx/>
              </a:defRPr>
            </a:lvl1pPr>
          </a:lstStyle>
          <a:p>
            <a:endParaRPr lang="it-IT">
              <a:uFillTx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>
                <a:uFillTx/>
              </a:defRPr>
            </a:lvl1pPr>
          </a:lstStyle>
          <a:p>
            <a:fld id="{3D1B3FDA-24EE-49FD-BDB4-95538CBD4B03}" type="slidenum">
              <a:rPr lang="it-IT" smtClean="0">
                <a:uFillTx/>
              </a:rPr>
              <a:t>‹N›</a:t>
            </a:fld>
            <a:endParaRPr lang="it-IT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825719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>
                <a:uFillTx/>
              </a:defRPr>
            </a:lvl1pPr>
          </a:lstStyle>
          <a:p>
            <a:endParaRPr lang="it-IT">
              <a:uFillTx/>
            </a:endParaRPr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>
                <a:uFillTx/>
              </a:defRPr>
            </a:lvl1pPr>
          </a:lstStyle>
          <a:p>
            <a:fld id="{C68D6161-F29C-4F84-8103-E31F2CEA90F2}" type="datetimeFigureOut">
              <a:rPr lang="it-IT" smtClean="0">
                <a:uFillTx/>
              </a:rPr>
              <a:pPr/>
              <a:t>09/10/2023</a:t>
            </a:fld>
            <a:endParaRPr lang="it-IT">
              <a:uFillTx/>
            </a:endParaRPr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9075" tIns="49538" rIns="99075" bIns="49538" rtlCol="0" anchor="ctr"/>
          <a:lstStyle/>
          <a:p>
            <a:endParaRPr lang="it-IT">
              <a:uFillTx/>
            </a:endParaRPr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it-IT">
                <a:uFillTx/>
              </a:rPr>
              <a:t>Fare clic per modificare stili del testo dello schema</a:t>
            </a:r>
          </a:p>
          <a:p>
            <a:pPr lvl="1"/>
            <a:r>
              <a:rPr lang="it-IT">
                <a:uFillTx/>
              </a:rPr>
              <a:t>Secondo livello</a:t>
            </a:r>
          </a:p>
          <a:p>
            <a:pPr lvl="2"/>
            <a:r>
              <a:rPr lang="it-IT">
                <a:uFillTx/>
              </a:rPr>
              <a:t>Terzo livello</a:t>
            </a:r>
          </a:p>
          <a:p>
            <a:pPr lvl="3"/>
            <a:r>
              <a:rPr lang="it-IT">
                <a:uFillTx/>
              </a:rPr>
              <a:t>Quarto livello</a:t>
            </a:r>
          </a:p>
          <a:p>
            <a:pPr lvl="4"/>
            <a:r>
              <a:rPr lang="it-IT">
                <a:uFillTx/>
              </a:rPr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>
                <a:uFillTx/>
              </a:defRPr>
            </a:lvl1pPr>
          </a:lstStyle>
          <a:p>
            <a:endParaRPr lang="it-IT">
              <a:uFillTx/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>
                <a:uFillTx/>
              </a:defRPr>
            </a:lvl1pPr>
          </a:lstStyle>
          <a:p>
            <a:fld id="{1003312F-AC4D-48E7-B0EC-983494C16E5B}" type="slidenum">
              <a:rPr lang="it-IT" smtClean="0">
                <a:uFillTx/>
              </a:rPr>
              <a:pPr/>
              <a:t>‹N›</a:t>
            </a:fld>
            <a:endParaRPr lang="it-IT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68810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3312F-AC4D-48E7-B0EC-983494C16E5B}" type="slidenum">
              <a:rPr lang="it-IT" smtClean="0">
                <a:uFillTx/>
              </a:rPr>
              <a:pPr/>
              <a:t>1</a:t>
            </a:fld>
            <a:endParaRPr lang="it-IT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37381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3312F-AC4D-48E7-B0EC-983494C16E5B}" type="slidenum">
              <a:rPr lang="it-IT" smtClean="0">
                <a:uFillTx/>
              </a:rPr>
              <a:pPr/>
              <a:t>2</a:t>
            </a:fld>
            <a:endParaRPr lang="it-IT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63730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endParaRPr lang="it-IT" sz="1800" baseline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endParaRPr lang="it-IT" sz="1800" baseline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3312F-AC4D-48E7-B0EC-983494C16E5B}" type="slidenum">
              <a:rPr lang="it-IT" smtClean="0">
                <a:uFillTx/>
              </a:rPr>
              <a:pPr/>
              <a:t>14</a:t>
            </a:fld>
            <a:endParaRPr lang="it-IT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81603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ChangeArrowheads="1"/>
          </p:cNvSpPr>
          <p:nvPr userDrawn="1"/>
        </p:nvSpPr>
        <p:spPr bwMode="auto">
          <a:xfrm>
            <a:off x="1143015" y="492897"/>
            <a:ext cx="184731" cy="30008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t-IT" sz="1350">
              <a:uFillTx/>
            </a:endParaRPr>
          </a:p>
        </p:txBody>
      </p:sp>
      <p:sp>
        <p:nvSpPr>
          <p:cNvPr id="26" name="Rectangle 3"/>
          <p:cNvSpPr>
            <a:spLocks noChangeArrowheads="1"/>
          </p:cNvSpPr>
          <p:nvPr userDrawn="1"/>
        </p:nvSpPr>
        <p:spPr bwMode="auto">
          <a:xfrm>
            <a:off x="1143015" y="492897"/>
            <a:ext cx="184731" cy="30008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t-IT" sz="1350">
              <a:uFillTx/>
            </a:endParaRPr>
          </a:p>
        </p:txBody>
      </p:sp>
      <p:sp>
        <p:nvSpPr>
          <p:cNvPr id="27" name="Rectangle 7"/>
          <p:cNvSpPr>
            <a:spLocks noChangeArrowheads="1"/>
          </p:cNvSpPr>
          <p:nvPr userDrawn="1"/>
        </p:nvSpPr>
        <p:spPr bwMode="auto">
          <a:xfrm>
            <a:off x="1143015" y="492897"/>
            <a:ext cx="184731" cy="30008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t-IT" sz="1350">
              <a:uFillTx/>
            </a:endParaRPr>
          </a:p>
        </p:txBody>
      </p:sp>
      <p:sp>
        <p:nvSpPr>
          <p:cNvPr id="28" name="Rectangle 9"/>
          <p:cNvSpPr>
            <a:spLocks noChangeArrowheads="1"/>
          </p:cNvSpPr>
          <p:nvPr userDrawn="1"/>
        </p:nvSpPr>
        <p:spPr bwMode="auto">
          <a:xfrm>
            <a:off x="1143015" y="492897"/>
            <a:ext cx="184731" cy="30008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t-IT" sz="1350">
              <a:uFillTx/>
            </a:endParaRPr>
          </a:p>
        </p:txBody>
      </p:sp>
      <p:sp>
        <p:nvSpPr>
          <p:cNvPr id="29" name="Rectangle 23"/>
          <p:cNvSpPr>
            <a:spLocks noChangeArrowheads="1"/>
          </p:cNvSpPr>
          <p:nvPr userDrawn="1"/>
        </p:nvSpPr>
        <p:spPr bwMode="auto">
          <a:xfrm>
            <a:off x="1143015" y="492897"/>
            <a:ext cx="184731" cy="30008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t-IT" sz="1350">
              <a:uFillTx/>
            </a:endParaRPr>
          </a:p>
        </p:txBody>
      </p:sp>
      <p:sp>
        <p:nvSpPr>
          <p:cNvPr id="30" name="Rectangle 25"/>
          <p:cNvSpPr>
            <a:spLocks noChangeArrowheads="1"/>
          </p:cNvSpPr>
          <p:nvPr userDrawn="1"/>
        </p:nvSpPr>
        <p:spPr bwMode="auto">
          <a:xfrm>
            <a:off x="1143015" y="492897"/>
            <a:ext cx="184731" cy="30008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t-IT" sz="1350">
              <a:uFillTx/>
            </a:endParaRPr>
          </a:p>
        </p:txBody>
      </p:sp>
      <p:sp>
        <p:nvSpPr>
          <p:cNvPr id="50" name="Titolo 49"/>
          <p:cNvSpPr>
            <a:spLocks noGrp="1"/>
          </p:cNvSpPr>
          <p:nvPr>
            <p:ph type="title" hasCustomPrompt="1"/>
          </p:nvPr>
        </p:nvSpPr>
        <p:spPr>
          <a:xfrm>
            <a:off x="395536" y="843558"/>
            <a:ext cx="7291858" cy="857250"/>
          </a:xfrm>
        </p:spPr>
        <p:txBody>
          <a:bodyPr>
            <a:normAutofit/>
          </a:bodyPr>
          <a:lstStyle>
            <a:lvl1pPr>
              <a:defRPr lang="it-IT" sz="2000" b="0" kern="1200" baseline="0" dirty="0">
                <a:solidFill>
                  <a:schemeClr val="tx2">
                    <a:lumMod val="75000"/>
                  </a:schemeClr>
                </a:solidFill>
                <a:uFillTx/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it-IT" dirty="0">
                <a:uFillTx/>
              </a:rPr>
              <a:t>Inserire il titolo dell’incontro </a:t>
            </a:r>
            <a:br>
              <a:rPr lang="it-IT" dirty="0">
                <a:uFillTx/>
              </a:rPr>
            </a:br>
            <a:r>
              <a:rPr lang="it-IT" dirty="0">
                <a:uFillTx/>
              </a:rPr>
              <a:t>(es. «corso aggiornamento»)</a:t>
            </a:r>
            <a:br>
              <a:rPr lang="it-IT" dirty="0">
                <a:uFillTx/>
              </a:rPr>
            </a:br>
            <a:r>
              <a:rPr lang="it-IT" sz="1200" dirty="0">
                <a:uFillTx/>
              </a:rPr>
              <a:t>sottotitolo o riferimento normativo</a:t>
            </a:r>
            <a:endParaRPr lang="it-IT" dirty="0">
              <a:uFillTx/>
            </a:endParaRPr>
          </a:p>
        </p:txBody>
      </p:sp>
      <p:cxnSp>
        <p:nvCxnSpPr>
          <p:cNvPr id="17" name="Connettore 1 16"/>
          <p:cNvCxnSpPr/>
          <p:nvPr userDrawn="1"/>
        </p:nvCxnSpPr>
        <p:spPr>
          <a:xfrm flipH="1">
            <a:off x="1691680" y="1923678"/>
            <a:ext cx="576064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1 17"/>
          <p:cNvCxnSpPr/>
          <p:nvPr userDrawn="1"/>
        </p:nvCxnSpPr>
        <p:spPr>
          <a:xfrm flipH="1">
            <a:off x="1691680" y="3363838"/>
            <a:ext cx="583264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 userDrawn="1"/>
        </p:nvSpPr>
        <p:spPr>
          <a:xfrm>
            <a:off x="-26977" y="699542"/>
            <a:ext cx="494521" cy="4443958"/>
          </a:xfrm>
          <a:prstGeom prst="rect">
            <a:avLst/>
          </a:prstGeom>
          <a:solidFill>
            <a:srgbClr val="376092"/>
          </a:solidFill>
          <a:ln>
            <a:noFill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 rotWithShape="1">
          <a:blip r:embed="rId2"/>
          <a:srcRect r="76301"/>
          <a:stretch/>
        </p:blipFill>
        <p:spPr>
          <a:xfrm>
            <a:off x="12395" y="146390"/>
            <a:ext cx="432571" cy="4582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53E1919-BA0E-A6E6-9334-363FBB659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E421-F6F0-448B-9268-68C0C4D2C198}" type="datetimeFigureOut">
              <a:rPr lang="it-IT" smtClean="0"/>
              <a:t>09/10/2023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DE2E739-08B9-30BA-DFD3-42305AAE2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61A1521-872A-76BB-5CD4-7A6289535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666F-9982-4FCA-836D-5B44F81A7A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227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CE65F8-14DF-8DA4-0284-BADF6AE7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37706C-EDA2-22BD-6F96-19479000F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ADA85B5-6517-38F7-4BFE-AFF4D505E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8E1F84D-E462-9C08-F6C0-5D4B46FAA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E421-F6F0-448B-9268-68C0C4D2C198}" type="datetimeFigureOut">
              <a:rPr lang="it-IT" smtClean="0"/>
              <a:t>09/10/2023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E7EF170-1609-5D7E-067A-B7D9911BE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B0D29BC-F1F4-BFD5-B0AD-A27CB03D3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666F-9982-4FCA-836D-5B44F81A7A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1917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716957-9125-EA67-9F5B-90239294A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9D0DA69-E255-D076-C84D-07C1F8F6CF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8E153C6-93E6-4D10-F743-AEC429039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89ABADA-E250-0C9A-C23E-5897E6167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E421-F6F0-448B-9268-68C0C4D2C198}" type="datetimeFigureOut">
              <a:rPr lang="it-IT" smtClean="0"/>
              <a:t>09/10/2023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5BFF0C8-CA34-87A6-741C-6F98E0898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BFACD79-E798-DC3F-3146-6831BDFB4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666F-9982-4FCA-836D-5B44F81A7A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1218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41A18C-C284-6DBF-0DEF-ED38527D1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33B9357-EC27-3270-23F6-799EF7849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114FAB9-45FA-D259-00C6-06FA1201C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E421-F6F0-448B-9268-68C0C4D2C198}" type="datetimeFigureOut">
              <a:rPr lang="it-IT" smtClean="0"/>
              <a:t>09/10/2023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F445F2-1A70-E3D5-950C-68F4DF9F1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E82B2B-90A8-8DF0-B7DC-AF08428DB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666F-9982-4FCA-836D-5B44F81A7A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666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37478AD-21D8-1DF1-E536-FCFF90A4FF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6305278-5E45-46EC-2CC4-446181A70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9623DD-C15C-C0B4-2DA5-8685DC4FE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E421-F6F0-448B-9268-68C0C4D2C198}" type="datetimeFigureOut">
              <a:rPr lang="it-IT" smtClean="0"/>
              <a:t>09/10/2023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4E3801D-EB17-61A4-B75A-ACDB7DE8C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09C8BD-FF43-DEA2-AA56-F97F7DA7F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666F-9982-4FCA-836D-5B44F81A7A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6074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>
            <a:spLocks/>
          </p:cNvSpPr>
          <p:nvPr userDrawn="1"/>
        </p:nvSpPr>
        <p:spPr>
          <a:xfrm>
            <a:off x="467544" y="4587974"/>
            <a:ext cx="2232248" cy="216024"/>
          </a:xfrm>
          <a:prstGeom prst="rect">
            <a:avLst/>
          </a:prstGeom>
          <a:gradFill flip="none" rotWithShape="1">
            <a:gsLst>
              <a:gs pos="43000">
                <a:schemeClr val="accent1">
                  <a:lumMod val="5000"/>
                  <a:lumOff val="95000"/>
                </a:schemeClr>
              </a:gs>
              <a:gs pos="100000">
                <a:srgbClr val="A0A8F6">
                  <a:alpha val="84706"/>
                </a:srgbClr>
              </a:gs>
              <a:gs pos="61536">
                <a:srgbClr val="C1D3E8"/>
              </a:gs>
              <a:gs pos="86000">
                <a:srgbClr val="8FB6E5"/>
              </a:gs>
              <a:gs pos="53844">
                <a:srgbClr val="D7E3F0"/>
              </a:gs>
              <a:gs pos="71000">
                <a:srgbClr val="A6BFDE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000" baseline="0" dirty="0">
                <a:solidFill>
                  <a:schemeClr val="tx1"/>
                </a:solidFill>
                <a:uFillTx/>
                <a:latin typeface="+mj-lt"/>
              </a:rPr>
              <a:t>Michele Tosi </a:t>
            </a:r>
            <a:endParaRPr lang="it-IT" sz="1000" dirty="0">
              <a:solidFill>
                <a:schemeClr val="tx1"/>
              </a:solidFill>
              <a:uFillTx/>
              <a:latin typeface="+mj-lt"/>
            </a:endParaRPr>
          </a:p>
        </p:txBody>
      </p:sp>
      <p:sp>
        <p:nvSpPr>
          <p:cNvPr id="30" name="Rettangolo 29"/>
          <p:cNvSpPr>
            <a:spLocks/>
          </p:cNvSpPr>
          <p:nvPr userDrawn="1"/>
        </p:nvSpPr>
        <p:spPr>
          <a:xfrm>
            <a:off x="2393885" y="4803998"/>
            <a:ext cx="4356230" cy="172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000" dirty="0">
                <a:solidFill>
                  <a:schemeClr val="tx1"/>
                </a:solidFill>
                <a:uFillTx/>
                <a:latin typeface="+mn-lt"/>
                <a:cs typeface="Arial" pitchFamily="34" charset="0"/>
              </a:rPr>
              <a:t>Implementazione del protocollo </a:t>
            </a:r>
            <a:r>
              <a:rPr lang="it-IT" sz="1000" dirty="0" err="1">
                <a:solidFill>
                  <a:schemeClr val="tx1"/>
                </a:solidFill>
                <a:uFillTx/>
                <a:latin typeface="+mn-lt"/>
                <a:cs typeface="Arial" pitchFamily="34" charset="0"/>
              </a:rPr>
              <a:t>Chord</a:t>
            </a:r>
            <a:endParaRPr lang="it-IT" sz="1000" dirty="0">
              <a:solidFill>
                <a:schemeClr val="tx1"/>
              </a:solidFill>
              <a:uFillTx/>
              <a:latin typeface="+mn-lt"/>
              <a:cs typeface="Arial" pitchFamily="34" charset="0"/>
            </a:endParaRPr>
          </a:p>
        </p:txBody>
      </p:sp>
      <p:cxnSp>
        <p:nvCxnSpPr>
          <p:cNvPr id="28" name="Connettore 1 27"/>
          <p:cNvCxnSpPr/>
          <p:nvPr userDrawn="1"/>
        </p:nvCxnSpPr>
        <p:spPr>
          <a:xfrm>
            <a:off x="395536" y="4803998"/>
            <a:ext cx="4625888" cy="0"/>
          </a:xfrm>
          <a:prstGeom prst="line">
            <a:avLst/>
          </a:prstGeom>
          <a:ln w="31750" cmpd="sng">
            <a:solidFill>
              <a:srgbClr val="3760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1 25"/>
          <p:cNvCxnSpPr/>
          <p:nvPr userDrawn="1"/>
        </p:nvCxnSpPr>
        <p:spPr>
          <a:xfrm>
            <a:off x="8460432" y="4980590"/>
            <a:ext cx="0" cy="162000"/>
          </a:xfrm>
          <a:prstGeom prst="line">
            <a:avLst/>
          </a:prstGeom>
          <a:ln w="31750" cmpd="sng">
            <a:solidFill>
              <a:srgbClr val="3760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egnaposto data 20"/>
          <p:cNvSpPr txBox="1">
            <a:spLocks/>
          </p:cNvSpPr>
          <p:nvPr userDrawn="1"/>
        </p:nvSpPr>
        <p:spPr>
          <a:xfrm>
            <a:off x="3923931" y="4980595"/>
            <a:ext cx="4536501" cy="172247"/>
          </a:xfrm>
          <a:prstGeom prst="rect">
            <a:avLst/>
          </a:prstGeom>
          <a:gradFill>
            <a:gsLst>
              <a:gs pos="33000">
                <a:srgbClr val="D7E3F0">
                  <a:alpha val="56863"/>
                </a:srgbClr>
              </a:gs>
              <a:gs pos="100000">
                <a:srgbClr val="A0A8F6">
                  <a:alpha val="84706"/>
                </a:srgbClr>
              </a:gs>
              <a:gs pos="68000">
                <a:srgbClr val="8FB6E5">
                  <a:alpha val="60784"/>
                </a:srgbClr>
              </a:gs>
              <a:gs pos="45000">
                <a:srgbClr val="D6E1F0"/>
              </a:gs>
              <a:gs pos="19000">
                <a:srgbClr val="FFFFFF"/>
              </a:gs>
              <a:gs pos="65000">
                <a:srgbClr val="A6BFDE">
                  <a:alpha val="53725"/>
                </a:srgbClr>
              </a:gs>
            </a:gsLst>
            <a:lin ang="0" scaled="1"/>
          </a:gradFill>
        </p:spPr>
        <p:txBody>
          <a:bodyPr vert="horz" lIns="91440" tIns="45720" rIns="91440" bIns="45720" rtlCol="0" anchor="ctr"/>
          <a:lstStyle>
            <a:defPPr>
              <a:defRPr lang="it-IT">
                <a:uFillTx/>
              </a:defRPr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r>
              <a:rPr lang="it-IT" sz="1000" dirty="0">
                <a:solidFill>
                  <a:schemeClr val="tx1"/>
                </a:solidFill>
                <a:uFillTx/>
                <a:latin typeface="+mj-lt"/>
              </a:rPr>
              <a:t>	         Università degli studi di Roma Tor Vergata - 2022/2023</a:t>
            </a:r>
          </a:p>
        </p:txBody>
      </p:sp>
      <p:cxnSp>
        <p:nvCxnSpPr>
          <p:cNvPr id="25" name="Connettore 1 24"/>
          <p:cNvCxnSpPr/>
          <p:nvPr userDrawn="1"/>
        </p:nvCxnSpPr>
        <p:spPr>
          <a:xfrm>
            <a:off x="36512" y="4587974"/>
            <a:ext cx="9144000" cy="0"/>
          </a:xfrm>
          <a:prstGeom prst="line">
            <a:avLst/>
          </a:prstGeom>
          <a:ln w="31750" cmpd="sng">
            <a:solidFill>
              <a:srgbClr val="3760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1 26"/>
          <p:cNvCxnSpPr/>
          <p:nvPr userDrawn="1"/>
        </p:nvCxnSpPr>
        <p:spPr>
          <a:xfrm>
            <a:off x="2298094" y="4980590"/>
            <a:ext cx="6840625" cy="0"/>
          </a:xfrm>
          <a:prstGeom prst="line">
            <a:avLst/>
          </a:prstGeom>
          <a:ln w="31750" cmpd="sng">
            <a:solidFill>
              <a:srgbClr val="3760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tangolo 11"/>
          <p:cNvSpPr/>
          <p:nvPr userDrawn="1"/>
        </p:nvSpPr>
        <p:spPr>
          <a:xfrm>
            <a:off x="-26977" y="0"/>
            <a:ext cx="494521" cy="5143500"/>
          </a:xfrm>
          <a:prstGeom prst="rect">
            <a:avLst/>
          </a:prstGeom>
          <a:solidFill>
            <a:srgbClr val="376092"/>
          </a:solidFill>
          <a:ln>
            <a:noFill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8752A8E-2364-33BB-4DBE-D91A42328098}"/>
              </a:ext>
            </a:extLst>
          </p:cNvPr>
          <p:cNvSpPr txBox="1"/>
          <p:nvPr userDrawn="1"/>
        </p:nvSpPr>
        <p:spPr>
          <a:xfrm>
            <a:off x="8460432" y="4980595"/>
            <a:ext cx="683568" cy="1722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1930FDEA-FA53-48CE-9430-BEF0DF3B39D0}" type="slidenum">
              <a:rPr lang="it-IT" sz="1100" smtClean="0">
                <a:uFillTx/>
              </a:rPr>
              <a:pPr algn="ctr"/>
              <a:t>‹N›</a:t>
            </a:fld>
            <a:r>
              <a:rPr lang="it-IT" sz="1100" dirty="0">
                <a:uFillTx/>
              </a:rPr>
              <a:t>/14</a:t>
            </a:r>
          </a:p>
        </p:txBody>
      </p:sp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214FC040-CE2D-3EFF-88C2-F9DFEAFC0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90739"/>
            <a:ext cx="7560840" cy="85725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b="1">
                <a:solidFill>
                  <a:srgbClr val="376092"/>
                </a:solidFill>
              </a:defRPr>
            </a:lvl1pPr>
          </a:lstStyle>
          <a:p>
            <a:r>
              <a:rPr lang="it-IT" dirty="0">
                <a:uFillTx/>
              </a:rPr>
              <a:t>Fare clic per modificare lo stile del titolo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EC8FDA79-5FC2-A523-E668-758F0B394EB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27584" y="1200151"/>
            <a:ext cx="7560840" cy="33944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it-IT" dirty="0">
                <a:uFillTx/>
              </a:rPr>
              <a:t>Fare clic per modificare stili del testo dello schema</a:t>
            </a:r>
          </a:p>
          <a:p>
            <a:pPr lvl="1"/>
            <a:r>
              <a:rPr lang="it-IT" dirty="0">
                <a:uFillTx/>
              </a:rPr>
              <a:t>Secondo livello</a:t>
            </a:r>
          </a:p>
          <a:p>
            <a:pPr lvl="2"/>
            <a:r>
              <a:rPr lang="it-IT" dirty="0">
                <a:uFillTx/>
              </a:rPr>
              <a:t>Terzo livello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>
            <a:spLocks/>
          </p:cNvSpPr>
          <p:nvPr userDrawn="1"/>
        </p:nvSpPr>
        <p:spPr>
          <a:xfrm>
            <a:off x="467544" y="4587974"/>
            <a:ext cx="2232248" cy="216024"/>
          </a:xfrm>
          <a:prstGeom prst="rect">
            <a:avLst/>
          </a:prstGeom>
          <a:gradFill flip="none" rotWithShape="1">
            <a:gsLst>
              <a:gs pos="43000">
                <a:schemeClr val="accent1">
                  <a:lumMod val="5000"/>
                  <a:lumOff val="95000"/>
                </a:schemeClr>
              </a:gs>
              <a:gs pos="100000">
                <a:srgbClr val="A0A8F6">
                  <a:alpha val="84706"/>
                </a:srgbClr>
              </a:gs>
              <a:gs pos="61536">
                <a:srgbClr val="C1D3E8"/>
              </a:gs>
              <a:gs pos="86000">
                <a:srgbClr val="8FB6E5"/>
              </a:gs>
              <a:gs pos="53844">
                <a:srgbClr val="D7E3F0"/>
              </a:gs>
              <a:gs pos="71000">
                <a:srgbClr val="A6BFDE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000" baseline="0" dirty="0">
                <a:solidFill>
                  <a:schemeClr val="tx1"/>
                </a:solidFill>
                <a:uFillTx/>
                <a:latin typeface="+mj-lt"/>
              </a:rPr>
              <a:t>Michele Tosi </a:t>
            </a:r>
            <a:endParaRPr lang="it-IT" sz="1000" dirty="0">
              <a:solidFill>
                <a:schemeClr val="tx1"/>
              </a:solidFill>
              <a:uFillTx/>
              <a:latin typeface="+mj-lt"/>
            </a:endParaRPr>
          </a:p>
        </p:txBody>
      </p:sp>
      <p:sp>
        <p:nvSpPr>
          <p:cNvPr id="30" name="Rettangolo 29"/>
          <p:cNvSpPr>
            <a:spLocks/>
          </p:cNvSpPr>
          <p:nvPr userDrawn="1"/>
        </p:nvSpPr>
        <p:spPr>
          <a:xfrm>
            <a:off x="2393885" y="4803998"/>
            <a:ext cx="4356230" cy="172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000" dirty="0">
                <a:solidFill>
                  <a:schemeClr val="tx1"/>
                </a:solidFill>
                <a:uFillTx/>
                <a:latin typeface="+mn-lt"/>
                <a:cs typeface="Arial" pitchFamily="34" charset="0"/>
              </a:rPr>
              <a:t>Implementazione del protocollo </a:t>
            </a:r>
            <a:r>
              <a:rPr lang="it-IT" sz="1000" dirty="0" err="1">
                <a:solidFill>
                  <a:schemeClr val="tx1"/>
                </a:solidFill>
                <a:uFillTx/>
                <a:latin typeface="+mn-lt"/>
                <a:cs typeface="Arial" pitchFamily="34" charset="0"/>
              </a:rPr>
              <a:t>Chord</a:t>
            </a:r>
            <a:endParaRPr lang="it-IT" sz="1000" dirty="0">
              <a:solidFill>
                <a:schemeClr val="tx1"/>
              </a:solidFill>
              <a:uFillTx/>
              <a:latin typeface="+mn-lt"/>
              <a:cs typeface="Arial" pitchFamily="34" charset="0"/>
            </a:endParaRPr>
          </a:p>
        </p:txBody>
      </p:sp>
      <p:cxnSp>
        <p:nvCxnSpPr>
          <p:cNvPr id="28" name="Connettore 1 27"/>
          <p:cNvCxnSpPr/>
          <p:nvPr userDrawn="1"/>
        </p:nvCxnSpPr>
        <p:spPr>
          <a:xfrm>
            <a:off x="395536" y="4803998"/>
            <a:ext cx="4625888" cy="0"/>
          </a:xfrm>
          <a:prstGeom prst="line">
            <a:avLst/>
          </a:prstGeom>
          <a:ln w="31750" cmpd="sng">
            <a:solidFill>
              <a:srgbClr val="3760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1 25"/>
          <p:cNvCxnSpPr/>
          <p:nvPr userDrawn="1"/>
        </p:nvCxnSpPr>
        <p:spPr>
          <a:xfrm>
            <a:off x="8460432" y="4980590"/>
            <a:ext cx="0" cy="162000"/>
          </a:xfrm>
          <a:prstGeom prst="line">
            <a:avLst/>
          </a:prstGeom>
          <a:ln w="31750" cmpd="sng">
            <a:solidFill>
              <a:srgbClr val="3760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egnaposto data 20"/>
          <p:cNvSpPr txBox="1">
            <a:spLocks/>
          </p:cNvSpPr>
          <p:nvPr userDrawn="1"/>
        </p:nvSpPr>
        <p:spPr>
          <a:xfrm>
            <a:off x="3923931" y="4980595"/>
            <a:ext cx="4536501" cy="172247"/>
          </a:xfrm>
          <a:prstGeom prst="rect">
            <a:avLst/>
          </a:prstGeom>
          <a:gradFill>
            <a:gsLst>
              <a:gs pos="33000">
                <a:srgbClr val="D7E3F0">
                  <a:alpha val="56863"/>
                </a:srgbClr>
              </a:gs>
              <a:gs pos="100000">
                <a:srgbClr val="A0A8F6">
                  <a:alpha val="84706"/>
                </a:srgbClr>
              </a:gs>
              <a:gs pos="68000">
                <a:srgbClr val="8FB6E5">
                  <a:alpha val="60784"/>
                </a:srgbClr>
              </a:gs>
              <a:gs pos="45000">
                <a:srgbClr val="D6E1F0"/>
              </a:gs>
              <a:gs pos="19000">
                <a:srgbClr val="FFFFFF"/>
              </a:gs>
              <a:gs pos="65000">
                <a:srgbClr val="A6BFDE">
                  <a:alpha val="53725"/>
                </a:srgbClr>
              </a:gs>
            </a:gsLst>
            <a:lin ang="0" scaled="1"/>
          </a:gradFill>
        </p:spPr>
        <p:txBody>
          <a:bodyPr vert="horz" lIns="91440" tIns="45720" rIns="91440" bIns="45720" rtlCol="0" anchor="ctr"/>
          <a:lstStyle>
            <a:defPPr>
              <a:defRPr lang="it-IT">
                <a:uFillTx/>
              </a:defRPr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r>
              <a:rPr lang="it-IT" sz="1000" dirty="0">
                <a:solidFill>
                  <a:schemeClr val="tx1"/>
                </a:solidFill>
                <a:uFillTx/>
                <a:latin typeface="+mj-lt"/>
              </a:rPr>
              <a:t>	         Università degli studi di Roma Tor Vergata - 2022/2023</a:t>
            </a:r>
          </a:p>
        </p:txBody>
      </p:sp>
      <p:cxnSp>
        <p:nvCxnSpPr>
          <p:cNvPr id="25" name="Connettore 1 24"/>
          <p:cNvCxnSpPr/>
          <p:nvPr userDrawn="1"/>
        </p:nvCxnSpPr>
        <p:spPr>
          <a:xfrm>
            <a:off x="36512" y="4587974"/>
            <a:ext cx="9144000" cy="0"/>
          </a:xfrm>
          <a:prstGeom prst="line">
            <a:avLst/>
          </a:prstGeom>
          <a:ln w="31750" cmpd="sng">
            <a:solidFill>
              <a:srgbClr val="3760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1 26"/>
          <p:cNvCxnSpPr/>
          <p:nvPr userDrawn="1"/>
        </p:nvCxnSpPr>
        <p:spPr>
          <a:xfrm>
            <a:off x="2298094" y="4980590"/>
            <a:ext cx="6840625" cy="0"/>
          </a:xfrm>
          <a:prstGeom prst="line">
            <a:avLst/>
          </a:prstGeom>
          <a:ln w="31750" cmpd="sng">
            <a:solidFill>
              <a:srgbClr val="3760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tangolo 11"/>
          <p:cNvSpPr/>
          <p:nvPr userDrawn="1"/>
        </p:nvSpPr>
        <p:spPr>
          <a:xfrm>
            <a:off x="-26977" y="0"/>
            <a:ext cx="494521" cy="5143500"/>
          </a:xfrm>
          <a:prstGeom prst="rect">
            <a:avLst/>
          </a:prstGeom>
          <a:solidFill>
            <a:srgbClr val="376092"/>
          </a:solidFill>
          <a:ln>
            <a:noFill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8752A8E-2364-33BB-4DBE-D91A42328098}"/>
              </a:ext>
            </a:extLst>
          </p:cNvPr>
          <p:cNvSpPr txBox="1"/>
          <p:nvPr userDrawn="1"/>
        </p:nvSpPr>
        <p:spPr>
          <a:xfrm>
            <a:off x="8460432" y="4980595"/>
            <a:ext cx="683568" cy="1722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1930FDEA-FA53-48CE-9430-BEF0DF3B39D0}" type="slidenum">
              <a:rPr lang="it-IT" sz="1100" smtClean="0">
                <a:uFillTx/>
              </a:rPr>
              <a:pPr algn="ctr"/>
              <a:t>‹N›</a:t>
            </a:fld>
            <a:r>
              <a:rPr lang="it-IT" sz="1100" dirty="0">
                <a:uFillTx/>
              </a:rPr>
              <a:t>/13</a:t>
            </a:r>
          </a:p>
        </p:txBody>
      </p:sp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214FC040-CE2D-3EFF-88C2-F9DFEAFC0B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7584" y="190739"/>
            <a:ext cx="7560840" cy="85725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b="1">
                <a:solidFill>
                  <a:srgbClr val="376092"/>
                </a:solidFill>
              </a:defRPr>
            </a:lvl1pPr>
          </a:lstStyle>
          <a:p>
            <a:r>
              <a:rPr lang="it-IT" dirty="0">
                <a:uFillTx/>
              </a:rPr>
              <a:t>Titolo</a:t>
            </a:r>
          </a:p>
        </p:txBody>
      </p:sp>
      <p:sp>
        <p:nvSpPr>
          <p:cNvPr id="2" name="Segnaposto contenuto 2">
            <a:extLst>
              <a:ext uri="{FF2B5EF4-FFF2-40B4-BE49-F238E27FC236}">
                <a16:creationId xmlns:a16="http://schemas.microsoft.com/office/drawing/2014/main" id="{908E6563-45B6-9E6B-B9A0-9251F469C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3" name="Segnaposto contenuto 3">
            <a:extLst>
              <a:ext uri="{FF2B5EF4-FFF2-40B4-BE49-F238E27FC236}">
                <a16:creationId xmlns:a16="http://schemas.microsoft.com/office/drawing/2014/main" id="{22AD2856-23FC-1454-1D84-593F5A3CC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627144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E92E1E-2997-8E53-3EA6-C9C724CED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B3428B7-25C7-4DBF-F3DA-6279C1680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C6367BC-878D-935A-4766-E7F2F000D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E421-F6F0-448B-9268-68C0C4D2C198}" type="datetimeFigureOut">
              <a:rPr lang="it-IT" smtClean="0"/>
              <a:t>09/10/2023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5DF777-08D3-65C4-880E-C967EA4C7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A3D99C9-F545-093B-82B3-2A3D60CB0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666F-9982-4FCA-836D-5B44F81A7A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1914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491B18-8301-B196-331E-0D0205021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DC2BB4-43A8-D2BC-AB6A-5B34F3270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7696631-D16A-3957-2E2E-F4EE0759E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E421-F6F0-448B-9268-68C0C4D2C198}" type="datetimeFigureOut">
              <a:rPr lang="it-IT" smtClean="0"/>
              <a:t>09/10/2023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F7C4EA8-1692-3516-B170-71F75ACB2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172DFC-0D07-AA84-471B-38DF495D9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666F-9982-4FCA-836D-5B44F81A7A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6923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AB378A-A766-6F04-528C-6B5A253E6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9DF511E-4919-6ED6-7B81-5AC5B90A4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C84D8E4-68D9-3C90-E1DE-862F59DCE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E421-F6F0-448B-9268-68C0C4D2C198}" type="datetimeFigureOut">
              <a:rPr lang="it-IT" smtClean="0"/>
              <a:t>09/10/2023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E26D89B-1DFC-05F3-F430-CD45F2635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9E751F4-E900-5EB2-2816-9377EBC92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666F-9982-4FCA-836D-5B44F81A7A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3744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E68796-0D63-290E-1124-E888DA284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57CA2E2-6181-5358-4724-17B1BF063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5910895-B44E-43AB-0709-31CFACD07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32BF417-6B4A-A255-5283-442D13353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E421-F6F0-448B-9268-68C0C4D2C198}" type="datetimeFigureOut">
              <a:rPr lang="it-IT" smtClean="0"/>
              <a:t>09/10/2023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002D7AD-9F1F-AFC9-5D20-3C1E964C6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15021C8-8F4C-053A-2237-0D0EBC64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666F-9982-4FCA-836D-5B44F81A7A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206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8388E4-709C-6B14-F991-C641F21F5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1E1A49B-A1F6-FFE3-9C4B-AEC7FED57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B925D7E-9D1D-AD21-04CC-2B64F464C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4050DE6-7565-CD4B-172E-17BA74F62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CA72829-2E06-45D6-8625-0DC700137F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5EAAAB5-6425-50F5-3E5E-91A36F00A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E421-F6F0-448B-9268-68C0C4D2C198}" type="datetimeFigureOut">
              <a:rPr lang="it-IT" smtClean="0"/>
              <a:t>09/10/2023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5F6D7BF-F079-6A5E-16DC-F93E953F7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D34FB17-4740-D629-069B-4AD3EBF90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666F-9982-4FCA-836D-5B44F81A7A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5989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991C9C-BCDC-0773-5D0C-D67E3C1FB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547FA9A-BF1D-65E4-43E6-CC7108061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E421-F6F0-448B-9268-68C0C4D2C198}" type="datetimeFigureOut">
              <a:rPr lang="it-IT" smtClean="0"/>
              <a:t>09/10/2023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31B91FE-F422-17F0-DDB5-4A04AB89B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C752708-CC95-2DA6-73A7-6837A8098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666F-9982-4FCA-836D-5B44F81A7A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5932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19073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>
                <a:uFillTx/>
              </a:rPr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>
                <a:uFillTx/>
              </a:rPr>
              <a:t>Fare clic per modificare stili del testo dello schema</a:t>
            </a:r>
          </a:p>
          <a:p>
            <a:pPr lvl="1"/>
            <a:r>
              <a:rPr lang="it-IT" dirty="0">
                <a:uFillTx/>
              </a:rPr>
              <a:t>Secondo livello</a:t>
            </a:r>
          </a:p>
          <a:p>
            <a:pPr lvl="2"/>
            <a:r>
              <a:rPr lang="it-IT" dirty="0">
                <a:uFillTx/>
              </a:rPr>
              <a:t>Terzo livello</a:t>
            </a:r>
          </a:p>
          <a:p>
            <a:pPr lvl="3"/>
            <a:r>
              <a:rPr lang="it-IT" dirty="0">
                <a:uFillTx/>
              </a:rPr>
              <a:t>Quarto livello</a:t>
            </a:r>
          </a:p>
          <a:p>
            <a:pPr lvl="4"/>
            <a:r>
              <a:rPr lang="it-IT" dirty="0">
                <a:uFillTx/>
              </a:rPr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476726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lang="it-IT">
              <a:uFillTx/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lang="it-IT">
              <a:uFillTx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D4D9BF98-0200-49E1-A19A-EB4EDB3802B8}" type="slidenum">
              <a:rPr lang="it-IT" smtClean="0">
                <a:uFillTx/>
              </a:rPr>
              <a:t>‹N›</a:t>
            </a:fld>
            <a:endParaRPr lang="it-IT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6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it-IT"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87F2018-68B5-A0E6-DFBC-1149600C5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26BD96A-A18B-CB54-A0B9-E1B90358C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A537E80-2747-5D03-9784-0758EBBF3C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6E421-F6F0-448B-9268-68C0C4D2C198}" type="datetimeFigureOut">
              <a:rPr lang="it-IT" smtClean="0"/>
              <a:t>09/10/2023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48CADF9-5101-3C64-8604-DFAB255833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25CB191-9E2E-D77E-B3BC-07A8D69F1A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D666F-9982-4FCA-836D-5B44F81A7A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9782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slide" Target="slide10.xml"/><Relationship Id="rId1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slide" Target="slide40.xml"/><Relationship Id="rId12" Type="http://schemas.openxmlformats.org/officeDocument/2006/relationships/image" Target="../media/image6.png"/><Relationship Id="rId17" Type="http://schemas.openxmlformats.org/officeDocument/2006/relationships/image" Target="../media/image70.png"/><Relationship Id="rId2" Type="http://schemas.openxmlformats.org/officeDocument/2006/relationships/notesSlide" Target="../notesSlides/notesSlide2.xml"/><Relationship Id="rId16" Type="http://schemas.openxmlformats.org/officeDocument/2006/relationships/slide" Target="slide8.xml"/><Relationship Id="rId20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50.png"/><Relationship Id="rId5" Type="http://schemas.openxmlformats.org/officeDocument/2006/relationships/image" Target="../media/image30.png"/><Relationship Id="rId15" Type="http://schemas.openxmlformats.org/officeDocument/2006/relationships/image" Target="../media/image7.png"/><Relationship Id="rId10" Type="http://schemas.openxmlformats.org/officeDocument/2006/relationships/slide" Target="slide60.xml"/><Relationship Id="rId19" Type="http://schemas.openxmlformats.org/officeDocument/2006/relationships/slide" Target="slide130.xml"/><Relationship Id="rId4" Type="http://schemas.openxmlformats.org/officeDocument/2006/relationships/slide" Target="slide30.xml"/><Relationship Id="rId9" Type="http://schemas.openxmlformats.org/officeDocument/2006/relationships/image" Target="../media/image5.png"/><Relationship Id="rId1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755576" y="4585899"/>
            <a:ext cx="2972032" cy="318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5000"/>
              </a:lnSpc>
              <a:spcAft>
                <a:spcPts val="750"/>
              </a:spcAft>
            </a:pPr>
            <a:r>
              <a:rPr lang="it-IT" sz="1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Professoressa: </a:t>
            </a:r>
            <a:r>
              <a:rPr lang="it-IT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Valeria Cardellini</a:t>
            </a:r>
          </a:p>
        </p:txBody>
      </p:sp>
      <p:sp>
        <p:nvSpPr>
          <p:cNvPr id="8" name="Rettangolo 7"/>
          <p:cNvSpPr/>
          <p:nvPr/>
        </p:nvSpPr>
        <p:spPr>
          <a:xfrm>
            <a:off x="6735309" y="4585899"/>
            <a:ext cx="1653115" cy="318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15000"/>
              </a:lnSpc>
              <a:spcAft>
                <a:spcPts val="750"/>
              </a:spcAft>
            </a:pPr>
            <a:r>
              <a:rPr lang="it-IT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Michele Tosi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467544" y="2704071"/>
            <a:ext cx="8351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solidFill>
                  <a:srgbClr val="3760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Implementazione del protocollo </a:t>
            </a:r>
            <a:r>
              <a:rPr lang="it-IT" sz="3200" b="1" dirty="0" err="1">
                <a:solidFill>
                  <a:srgbClr val="3760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Chord</a:t>
            </a:r>
            <a:endParaRPr lang="it-IT" sz="3200" b="1" dirty="0">
              <a:solidFill>
                <a:srgbClr val="37609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1545051" y="1565276"/>
            <a:ext cx="6053897" cy="666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it-IT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Corso di Sistemi Distribuiti e Cloud Computing</a:t>
            </a:r>
          </a:p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it-IT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A.A. 2022/2023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D80B9CD-9906-47A9-BD19-93143CE0536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00" b="38187"/>
          <a:stretch/>
        </p:blipFill>
        <p:spPr>
          <a:xfrm>
            <a:off x="755576" y="117669"/>
            <a:ext cx="2434040" cy="492443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31FB6F17-7EA6-0F54-2A8A-6955BDF0E867}"/>
              </a:ext>
            </a:extLst>
          </p:cNvPr>
          <p:cNvSpPr/>
          <p:nvPr/>
        </p:nvSpPr>
        <p:spPr>
          <a:xfrm>
            <a:off x="4427984" y="148447"/>
            <a:ext cx="4104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Macroarea di Ingegneria</a:t>
            </a:r>
          </a:p>
          <a:p>
            <a:r>
              <a:rPr lang="it-IT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Dipartimento di Ingegneria Civile e Ingegneria Informatica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922427-4E16-B1E8-728F-554438798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Ricerca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E1DDC5-6FEE-8ABE-893C-CFDD40CAA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sistema permette la ricerca di una risorsa.</a:t>
            </a:r>
          </a:p>
        </p:txBody>
      </p:sp>
      <p:pic>
        <p:nvPicPr>
          <p:cNvPr id="5" name="Immagine 4" descr="Immagine che contiene cerchio, diagramma, design&#10;&#10;Descrizione generata automaticamente">
            <a:extLst>
              <a:ext uri="{FF2B5EF4-FFF2-40B4-BE49-F238E27FC236}">
                <a16:creationId xmlns:a16="http://schemas.microsoft.com/office/drawing/2014/main" id="{7721D3B3-8506-76E0-5CE0-664072E6EC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9" t="17800" r="36306" b="12201"/>
          <a:stretch/>
        </p:blipFill>
        <p:spPr>
          <a:xfrm>
            <a:off x="5337283" y="1553085"/>
            <a:ext cx="2371211" cy="2419603"/>
          </a:xfrm>
          <a:prstGeom prst="rect">
            <a:avLst/>
          </a:prstGeom>
        </p:spPr>
      </p:pic>
      <p:pic>
        <p:nvPicPr>
          <p:cNvPr id="6" name="Immagine 5" descr="Immagine che contiene computer, computer, Netbook, schermata&#10;&#10;Descrizione generata automaticamente">
            <a:extLst>
              <a:ext uri="{FF2B5EF4-FFF2-40B4-BE49-F238E27FC236}">
                <a16:creationId xmlns:a16="http://schemas.microsoft.com/office/drawing/2014/main" id="{80B36978-CE18-9481-8EA5-A9CF59D0E5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876" y="3170817"/>
            <a:ext cx="772532" cy="772532"/>
          </a:xfrm>
          <a:prstGeom prst="rect">
            <a:avLst/>
          </a:prstGeom>
        </p:spPr>
      </p:pic>
      <p:pic>
        <p:nvPicPr>
          <p:cNvPr id="7" name="Immagine 6" descr="Immagine che contiene schermata&#10;&#10;Descrizione generata automaticamente">
            <a:extLst>
              <a:ext uri="{FF2B5EF4-FFF2-40B4-BE49-F238E27FC236}">
                <a16:creationId xmlns:a16="http://schemas.microsoft.com/office/drawing/2014/main" id="{17F85079-3602-A63D-810A-E3479188E1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029" y="2411723"/>
            <a:ext cx="452490" cy="452490"/>
          </a:xfrm>
          <a:prstGeom prst="rect">
            <a:avLst/>
          </a:prstGeom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C627A0C-3745-6056-66A1-70E5C221EC6E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2479519" y="2637968"/>
            <a:ext cx="734005" cy="662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4ED313A6-43C7-7838-8954-D27997CBDB5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321591" y="2851761"/>
            <a:ext cx="792285" cy="705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4975ED4-8560-FD55-E685-AE6BB2F9CF64}"/>
              </a:ext>
            </a:extLst>
          </p:cNvPr>
          <p:cNvSpPr txBox="1"/>
          <p:nvPr/>
        </p:nvSpPr>
        <p:spPr>
          <a:xfrm>
            <a:off x="2718870" y="2550175"/>
            <a:ext cx="1105868" cy="40172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55000" lnSpcReduction="20000"/>
          </a:bodyPr>
          <a:lstStyle/>
          <a:p>
            <a:r>
              <a:rPr lang="it-IT" sz="1800" dirty="0">
                <a:uFillTx/>
              </a:rPr>
              <a:t>Dammi l’IP di un nodo nella rete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CFB4B80-1A54-F35C-6DEE-83AFA6DC85C6}"/>
              </a:ext>
            </a:extLst>
          </p:cNvPr>
          <p:cNvSpPr txBox="1"/>
          <p:nvPr/>
        </p:nvSpPr>
        <p:spPr>
          <a:xfrm>
            <a:off x="1376252" y="3161060"/>
            <a:ext cx="1513059" cy="46800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55000" lnSpcReduction="20000"/>
          </a:bodyPr>
          <a:lstStyle/>
          <a:p>
            <a:pPr algn="ctr"/>
            <a:r>
              <a:rPr lang="it-IT" sz="1800" dirty="0">
                <a:uFillTx/>
              </a:rPr>
              <a:t>IP nodo 3 (scelto secondo Round-Robin)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1FC3401E-CC70-EC19-3C94-65371785B1D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886408" y="3557083"/>
            <a:ext cx="3104744" cy="35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1B62B2F-BF9E-977F-1C2D-A9BFE194CE47}"/>
              </a:ext>
            </a:extLst>
          </p:cNvPr>
          <p:cNvSpPr txBox="1"/>
          <p:nvPr/>
        </p:nvSpPr>
        <p:spPr>
          <a:xfrm>
            <a:off x="4307905" y="3635455"/>
            <a:ext cx="1469286" cy="24518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47500" lnSpcReduction="20000"/>
          </a:bodyPr>
          <a:lstStyle/>
          <a:p>
            <a:r>
              <a:rPr lang="it-IT" sz="1800" dirty="0">
                <a:uFillTx/>
              </a:rPr>
              <a:t>Cerco la risorsa con ID 1 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AE852A99-C3D8-177F-E289-5E1AE9E170DE}"/>
              </a:ext>
            </a:extLst>
          </p:cNvPr>
          <p:cNvGrpSpPr/>
          <p:nvPr/>
        </p:nvGrpSpPr>
        <p:grpSpPr>
          <a:xfrm>
            <a:off x="7596336" y="699542"/>
            <a:ext cx="961674" cy="1350942"/>
            <a:chOff x="7512721" y="986661"/>
            <a:chExt cx="1081863" cy="1586997"/>
          </a:xfrm>
        </p:grpSpPr>
        <p:graphicFrame>
          <p:nvGraphicFramePr>
            <p:cNvPr id="15" name="Tabella 6">
              <a:extLst>
                <a:ext uri="{FF2B5EF4-FFF2-40B4-BE49-F238E27FC236}">
                  <a16:creationId xmlns:a16="http://schemas.microsoft.com/office/drawing/2014/main" id="{FE19A044-0E7E-5CBE-BC4B-5C15E79744F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69620258"/>
                </p:ext>
              </p:extLst>
            </p:nvPr>
          </p:nvGraphicFramePr>
          <p:xfrm>
            <a:off x="7601621" y="1294327"/>
            <a:ext cx="992963" cy="1279331"/>
          </p:xfrm>
          <a:graphic>
            <a:graphicData uri="http://schemas.openxmlformats.org/drawingml/2006/table">
              <a:tbl>
                <a:tblPr firstRow="1">
                  <a:tableStyleId>{5C22544A-7EE6-4342-B048-85BDC9FD1C3A}</a:tableStyleId>
                </a:tblPr>
                <a:tblGrid>
                  <a:gridCol w="170955">
                    <a:extLst>
                      <a:ext uri="{9D8B030D-6E8A-4147-A177-3AD203B41FA5}">
                        <a16:colId xmlns:a16="http://schemas.microsoft.com/office/drawing/2014/main" val="4099738776"/>
                      </a:ext>
                    </a:extLst>
                  </a:gridCol>
                  <a:gridCol w="397156">
                    <a:extLst>
                      <a:ext uri="{9D8B030D-6E8A-4147-A177-3AD203B41FA5}">
                        <a16:colId xmlns:a16="http://schemas.microsoft.com/office/drawing/2014/main" val="1650863584"/>
                      </a:ext>
                    </a:extLst>
                  </a:gridCol>
                  <a:gridCol w="314539">
                    <a:extLst>
                      <a:ext uri="{9D8B030D-6E8A-4147-A177-3AD203B41FA5}">
                        <a16:colId xmlns:a16="http://schemas.microsoft.com/office/drawing/2014/main" val="3030538334"/>
                      </a:ext>
                    </a:extLst>
                  </a:gridCol>
                </a:tblGrid>
                <a:tr h="351375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id+2</a:t>
                        </a:r>
                        <a:r>
                          <a:rPr lang="it-IT" sz="1000" baseline="30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 err="1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succ</a:t>
                        </a:r>
                        <a:endPara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551547960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29098480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424432136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5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533424251"/>
                    </a:ext>
                  </a:extLst>
                </a:tr>
              </a:tbl>
            </a:graphicData>
          </a:graphic>
        </p:graphicFrame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23A2F686-3784-F505-A8EB-C4DE3570F755}"/>
                </a:ext>
              </a:extLst>
            </p:cNvPr>
            <p:cNvSpPr txBox="1">
              <a:spLocks/>
            </p:cNvSpPr>
            <p:nvPr/>
          </p:nvSpPr>
          <p:spPr>
            <a:xfrm>
              <a:off x="7512721" y="986661"/>
              <a:ext cx="485504" cy="289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FT</a:t>
              </a:r>
              <a:r>
                <a:rPr lang="it-IT" sz="1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96237154-16A7-65F7-47CA-EE6A6531E558}"/>
              </a:ext>
            </a:extLst>
          </p:cNvPr>
          <p:cNvGrpSpPr/>
          <p:nvPr/>
        </p:nvGrpSpPr>
        <p:grpSpPr>
          <a:xfrm>
            <a:off x="7892584" y="3200613"/>
            <a:ext cx="926573" cy="1335359"/>
            <a:chOff x="7630203" y="4367472"/>
            <a:chExt cx="1875263" cy="1864133"/>
          </a:xfrm>
        </p:grpSpPr>
        <p:graphicFrame>
          <p:nvGraphicFramePr>
            <p:cNvPr id="18" name="Tabella 6">
              <a:extLst>
                <a:ext uri="{FF2B5EF4-FFF2-40B4-BE49-F238E27FC236}">
                  <a16:creationId xmlns:a16="http://schemas.microsoft.com/office/drawing/2014/main" id="{272F673E-1BB5-72CA-8C21-D009368BE70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7128522"/>
                </p:ext>
              </p:extLst>
            </p:nvPr>
          </p:nvGraphicFramePr>
          <p:xfrm>
            <a:off x="7719097" y="4711329"/>
            <a:ext cx="1786369" cy="1520276"/>
          </p:xfrm>
          <a:graphic>
            <a:graphicData uri="http://schemas.openxmlformats.org/drawingml/2006/table">
              <a:tbl>
                <a:tblPr firstRow="1">
                  <a:tableStyleId>{5C22544A-7EE6-4342-B048-85BDC9FD1C3A}</a:tableStyleId>
                </a:tblPr>
                <a:tblGrid>
                  <a:gridCol w="170955">
                    <a:extLst>
                      <a:ext uri="{9D8B030D-6E8A-4147-A177-3AD203B41FA5}">
                        <a16:colId xmlns:a16="http://schemas.microsoft.com/office/drawing/2014/main" val="4099738776"/>
                      </a:ext>
                    </a:extLst>
                  </a:gridCol>
                  <a:gridCol w="397156">
                    <a:extLst>
                      <a:ext uri="{9D8B030D-6E8A-4147-A177-3AD203B41FA5}">
                        <a16:colId xmlns:a16="http://schemas.microsoft.com/office/drawing/2014/main" val="1650863584"/>
                      </a:ext>
                    </a:extLst>
                  </a:gridCol>
                  <a:gridCol w="314539">
                    <a:extLst>
                      <a:ext uri="{9D8B030D-6E8A-4147-A177-3AD203B41FA5}">
                        <a16:colId xmlns:a16="http://schemas.microsoft.com/office/drawing/2014/main" val="3030538334"/>
                      </a:ext>
                    </a:extLst>
                  </a:gridCol>
                </a:tblGrid>
                <a:tr h="351375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id+2</a:t>
                        </a:r>
                        <a:r>
                          <a:rPr lang="it-IT" sz="1000" baseline="30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 err="1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succ</a:t>
                        </a:r>
                        <a:endPara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551547960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4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29098480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5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424432136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7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533424251"/>
                    </a:ext>
                  </a:extLst>
                </a:tr>
              </a:tbl>
            </a:graphicData>
          </a:graphic>
        </p:graphicFrame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8E916698-4607-AD98-164A-56B09C22585E}"/>
                </a:ext>
              </a:extLst>
            </p:cNvPr>
            <p:cNvSpPr txBox="1">
              <a:spLocks/>
            </p:cNvSpPr>
            <p:nvPr/>
          </p:nvSpPr>
          <p:spPr>
            <a:xfrm>
              <a:off x="7630203" y="4367472"/>
              <a:ext cx="857781" cy="343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FT</a:t>
              </a:r>
              <a:r>
                <a:rPr lang="it-IT" sz="1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20" name="Rettangolo 19">
            <a:extLst>
              <a:ext uri="{FF2B5EF4-FFF2-40B4-BE49-F238E27FC236}">
                <a16:creationId xmlns:a16="http://schemas.microsoft.com/office/drawing/2014/main" id="{1F07B8D6-4A6F-CF91-6F43-6B3BF33B49D8}"/>
              </a:ext>
            </a:extLst>
          </p:cNvPr>
          <p:cNvSpPr/>
          <p:nvPr/>
        </p:nvSpPr>
        <p:spPr>
          <a:xfrm>
            <a:off x="7884368" y="4289751"/>
            <a:ext cx="999896" cy="246221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0DD20F20-A149-80A0-7091-F7F9EE68BC3D}"/>
              </a:ext>
            </a:extLst>
          </p:cNvPr>
          <p:cNvCxnSpPr>
            <a:cxnSpLocks/>
          </p:cNvCxnSpPr>
          <p:nvPr/>
        </p:nvCxnSpPr>
        <p:spPr>
          <a:xfrm flipH="1" flipV="1">
            <a:off x="6660232" y="1923678"/>
            <a:ext cx="504056" cy="1361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301D0AF2-B337-84C7-717C-23F841886604}"/>
              </a:ext>
            </a:extLst>
          </p:cNvPr>
          <p:cNvCxnSpPr>
            <a:cxnSpLocks/>
          </p:cNvCxnSpPr>
          <p:nvPr/>
        </p:nvCxnSpPr>
        <p:spPr>
          <a:xfrm>
            <a:off x="6696236" y="1796705"/>
            <a:ext cx="432048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ella 6">
            <a:extLst>
              <a:ext uri="{FF2B5EF4-FFF2-40B4-BE49-F238E27FC236}">
                <a16:creationId xmlns:a16="http://schemas.microsoft.com/office/drawing/2014/main" id="{48395D73-520C-9928-74D4-88772D3CF3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2513261"/>
              </p:ext>
            </p:extLst>
          </p:nvPr>
        </p:nvGraphicFramePr>
        <p:xfrm>
          <a:off x="6163192" y="402591"/>
          <a:ext cx="882650" cy="108903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0955">
                  <a:extLst>
                    <a:ext uri="{9D8B030D-6E8A-4147-A177-3AD203B41FA5}">
                      <a16:colId xmlns:a16="http://schemas.microsoft.com/office/drawing/2014/main" val="4099738776"/>
                    </a:ext>
                  </a:extLst>
                </a:gridCol>
                <a:gridCol w="397156">
                  <a:extLst>
                    <a:ext uri="{9D8B030D-6E8A-4147-A177-3AD203B41FA5}">
                      <a16:colId xmlns:a16="http://schemas.microsoft.com/office/drawing/2014/main" val="1650863584"/>
                    </a:ext>
                  </a:extLst>
                </a:gridCol>
                <a:gridCol w="314539">
                  <a:extLst>
                    <a:ext uri="{9D8B030D-6E8A-4147-A177-3AD203B41FA5}">
                      <a16:colId xmlns:a16="http://schemas.microsoft.com/office/drawing/2014/main" val="3030538334"/>
                    </a:ext>
                  </a:extLst>
                </a:gridCol>
              </a:tblGrid>
              <a:tr h="351375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id+2</a:t>
                      </a:r>
                      <a:r>
                        <a:rPr lang="it-IT" sz="1000" baseline="30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 err="1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succ</a:t>
                      </a:r>
                      <a:endParaRPr lang="it-IT" sz="10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547960"/>
                  </a:ext>
                </a:extLst>
              </a:tr>
              <a:tr h="245888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0984803"/>
                  </a:ext>
                </a:extLst>
              </a:tr>
              <a:tr h="245888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4321363"/>
                  </a:ext>
                </a:extLst>
              </a:tr>
              <a:tr h="245888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424251"/>
                  </a:ext>
                </a:extLst>
              </a:tr>
            </a:tbl>
          </a:graphicData>
        </a:graphic>
      </p:graphicFrame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24CA150B-E921-F8F7-00FC-869679A5D425}"/>
              </a:ext>
            </a:extLst>
          </p:cNvPr>
          <p:cNvSpPr txBox="1">
            <a:spLocks/>
          </p:cNvSpPr>
          <p:nvPr/>
        </p:nvSpPr>
        <p:spPr>
          <a:xfrm>
            <a:off x="6084168" y="140688"/>
            <a:ext cx="431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</a:t>
            </a:r>
            <a:r>
              <a:rPr lang="it-IT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BB4FD6B4-BCA2-C253-7BBB-32C78076CCE2}"/>
              </a:ext>
            </a:extLst>
          </p:cNvPr>
          <p:cNvSpPr/>
          <p:nvPr/>
        </p:nvSpPr>
        <p:spPr>
          <a:xfrm>
            <a:off x="6104569" y="771550"/>
            <a:ext cx="999896" cy="246221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817C81C2-E1E8-9FD3-9B52-188CFB72B677}"/>
              </a:ext>
            </a:extLst>
          </p:cNvPr>
          <p:cNvSpPr txBox="1"/>
          <p:nvPr/>
        </p:nvSpPr>
        <p:spPr>
          <a:xfrm>
            <a:off x="5751494" y="4084798"/>
            <a:ext cx="1754280" cy="4695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it-IT" sz="900" dirty="0">
                <a:uFillTx/>
              </a:rPr>
              <a:t>0 è il nodo più lontano che non supera l’ID della risorsa.</a:t>
            </a:r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9A4A1389-7F12-C2E0-70C2-A1D1C9550852}"/>
              </a:ext>
            </a:extLst>
          </p:cNvPr>
          <p:cNvSpPr/>
          <p:nvPr/>
        </p:nvSpPr>
        <p:spPr>
          <a:xfrm>
            <a:off x="5777191" y="4161984"/>
            <a:ext cx="1715615" cy="31910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8D870901-6ACE-FD17-3281-1DB9A0360DEC}"/>
              </a:ext>
            </a:extLst>
          </p:cNvPr>
          <p:cNvCxnSpPr>
            <a:stCxn id="45" idx="3"/>
            <a:endCxn id="20" idx="1"/>
          </p:cNvCxnSpPr>
          <p:nvPr/>
        </p:nvCxnSpPr>
        <p:spPr>
          <a:xfrm>
            <a:off x="7492806" y="4321538"/>
            <a:ext cx="391562" cy="91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C621DA70-BAF6-7F06-5A8A-74AF5A84D007}"/>
              </a:ext>
            </a:extLst>
          </p:cNvPr>
          <p:cNvSpPr txBox="1"/>
          <p:nvPr/>
        </p:nvSpPr>
        <p:spPr>
          <a:xfrm>
            <a:off x="7164287" y="190739"/>
            <a:ext cx="1654869" cy="43377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47500" lnSpcReduction="20000"/>
          </a:bodyPr>
          <a:lstStyle/>
          <a:p>
            <a:r>
              <a:rPr lang="it-IT" dirty="0"/>
              <a:t>1 è il successore, è il nodo che gestisce la risorsa.</a:t>
            </a:r>
            <a:endParaRPr lang="it-IT" sz="1800" dirty="0">
              <a:uFillTx/>
            </a:endParaRPr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3109232A-BCED-ED9E-1197-8C3684380DDE}"/>
              </a:ext>
            </a:extLst>
          </p:cNvPr>
          <p:cNvSpPr/>
          <p:nvPr/>
        </p:nvSpPr>
        <p:spPr>
          <a:xfrm>
            <a:off x="7164286" y="190640"/>
            <a:ext cx="1538221" cy="35823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FDD357F5-4864-F503-895B-108205CC9743}"/>
              </a:ext>
            </a:extLst>
          </p:cNvPr>
          <p:cNvSpPr txBox="1"/>
          <p:nvPr/>
        </p:nvSpPr>
        <p:spPr>
          <a:xfrm>
            <a:off x="7522686" y="2157964"/>
            <a:ext cx="1615678" cy="65322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92500" lnSpcReduction="10000"/>
          </a:bodyPr>
          <a:lstStyle/>
          <a:p>
            <a:r>
              <a:rPr lang="it-IT" sz="900" dirty="0"/>
              <a:t>Il nodo 1 restituisce la risorsa cercata se presente nel sistema. La risposta ripercorre il percorso al ritroso prima di arrivare al client.</a:t>
            </a:r>
            <a:endParaRPr lang="it-IT" sz="900" dirty="0">
              <a:uFillTx/>
            </a:endParaRPr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8E79AF06-2F56-22EE-98E5-2AFB69B1D9EB}"/>
              </a:ext>
            </a:extLst>
          </p:cNvPr>
          <p:cNvSpPr/>
          <p:nvPr/>
        </p:nvSpPr>
        <p:spPr>
          <a:xfrm>
            <a:off x="7582836" y="2138277"/>
            <a:ext cx="1448608" cy="64451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263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20" grpId="0" animBg="1"/>
      <p:bldP spid="30" grpId="0" animBg="1"/>
      <p:bldP spid="44" grpId="0"/>
      <p:bldP spid="45" grpId="0" animBg="1"/>
      <p:bldP spid="48" grpId="0"/>
      <p:bldP spid="49" grpId="0" animBg="1"/>
      <p:bldP spid="50" grpId="0"/>
      <p:bldP spid="5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922427-4E16-B1E8-728F-554438798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Inserimento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E1DDC5-6FEE-8ABE-893C-CFDD40CAA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sistema permette l’inserimento di una risorsa.</a:t>
            </a:r>
          </a:p>
        </p:txBody>
      </p:sp>
      <p:pic>
        <p:nvPicPr>
          <p:cNvPr id="5" name="Immagine 4" descr="Immagine che contiene cerchio, diagramma, design&#10;&#10;Descrizione generata automaticamente">
            <a:extLst>
              <a:ext uri="{FF2B5EF4-FFF2-40B4-BE49-F238E27FC236}">
                <a16:creationId xmlns:a16="http://schemas.microsoft.com/office/drawing/2014/main" id="{7721D3B3-8506-76E0-5CE0-664072E6EC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9" t="17800" r="36306" b="12201"/>
          <a:stretch/>
        </p:blipFill>
        <p:spPr>
          <a:xfrm>
            <a:off x="5337283" y="1553085"/>
            <a:ext cx="2371211" cy="2419603"/>
          </a:xfrm>
          <a:prstGeom prst="rect">
            <a:avLst/>
          </a:prstGeom>
        </p:spPr>
      </p:pic>
      <p:pic>
        <p:nvPicPr>
          <p:cNvPr id="6" name="Immagine 5" descr="Immagine che contiene computer, computer, Netbook, schermata&#10;&#10;Descrizione generata automaticamente">
            <a:extLst>
              <a:ext uri="{FF2B5EF4-FFF2-40B4-BE49-F238E27FC236}">
                <a16:creationId xmlns:a16="http://schemas.microsoft.com/office/drawing/2014/main" id="{80B36978-CE18-9481-8EA5-A9CF59D0E5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876" y="3170817"/>
            <a:ext cx="772532" cy="772532"/>
          </a:xfrm>
          <a:prstGeom prst="rect">
            <a:avLst/>
          </a:prstGeom>
        </p:spPr>
      </p:pic>
      <p:pic>
        <p:nvPicPr>
          <p:cNvPr id="7" name="Immagine 6" descr="Immagine che contiene schermata&#10;&#10;Descrizione generata automaticamente">
            <a:extLst>
              <a:ext uri="{FF2B5EF4-FFF2-40B4-BE49-F238E27FC236}">
                <a16:creationId xmlns:a16="http://schemas.microsoft.com/office/drawing/2014/main" id="{17F85079-3602-A63D-810A-E3479188E1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029" y="2411723"/>
            <a:ext cx="452490" cy="452490"/>
          </a:xfrm>
          <a:prstGeom prst="rect">
            <a:avLst/>
          </a:prstGeom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C627A0C-3745-6056-66A1-70E5C221EC6E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2479519" y="2637968"/>
            <a:ext cx="734005" cy="662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4ED313A6-43C7-7838-8954-D27997CBDB5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321591" y="2851761"/>
            <a:ext cx="792285" cy="705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4975ED4-8560-FD55-E685-AE6BB2F9CF64}"/>
              </a:ext>
            </a:extLst>
          </p:cNvPr>
          <p:cNvSpPr txBox="1"/>
          <p:nvPr/>
        </p:nvSpPr>
        <p:spPr>
          <a:xfrm>
            <a:off x="2718870" y="2550175"/>
            <a:ext cx="1105868" cy="40172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55000" lnSpcReduction="20000"/>
          </a:bodyPr>
          <a:lstStyle/>
          <a:p>
            <a:r>
              <a:rPr lang="it-IT" sz="1800" dirty="0">
                <a:uFillTx/>
              </a:rPr>
              <a:t>Dammi l’IP di un nodo nella rete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CFB4B80-1A54-F35C-6DEE-83AFA6DC85C6}"/>
              </a:ext>
            </a:extLst>
          </p:cNvPr>
          <p:cNvSpPr txBox="1"/>
          <p:nvPr/>
        </p:nvSpPr>
        <p:spPr>
          <a:xfrm>
            <a:off x="1376252" y="3161060"/>
            <a:ext cx="1513059" cy="46800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55000" lnSpcReduction="20000"/>
          </a:bodyPr>
          <a:lstStyle/>
          <a:p>
            <a:pPr algn="ctr"/>
            <a:r>
              <a:rPr lang="it-IT" sz="1800" dirty="0">
                <a:uFillTx/>
              </a:rPr>
              <a:t>IP nodo 3 (scelto secondo Round-Robin)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1FC3401E-CC70-EC19-3C94-65371785B1D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886408" y="3557083"/>
            <a:ext cx="3104744" cy="35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1B62B2F-BF9E-977F-1C2D-A9BFE194CE47}"/>
              </a:ext>
            </a:extLst>
          </p:cNvPr>
          <p:cNvSpPr txBox="1"/>
          <p:nvPr/>
        </p:nvSpPr>
        <p:spPr>
          <a:xfrm>
            <a:off x="3995936" y="3635455"/>
            <a:ext cx="1781255" cy="24518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47500" lnSpcReduction="20000"/>
          </a:bodyPr>
          <a:lstStyle/>
          <a:p>
            <a:r>
              <a:rPr lang="it-IT" sz="1800" dirty="0">
                <a:uFillTx/>
              </a:rPr>
              <a:t>Voglio inserire la risorsa ‘’casa’’ 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AE852A99-C3D8-177F-E289-5E1AE9E170DE}"/>
              </a:ext>
            </a:extLst>
          </p:cNvPr>
          <p:cNvGrpSpPr/>
          <p:nvPr/>
        </p:nvGrpSpPr>
        <p:grpSpPr>
          <a:xfrm>
            <a:off x="7596336" y="699542"/>
            <a:ext cx="961674" cy="1350942"/>
            <a:chOff x="7512721" y="986661"/>
            <a:chExt cx="1081863" cy="1586997"/>
          </a:xfrm>
        </p:grpSpPr>
        <p:graphicFrame>
          <p:nvGraphicFramePr>
            <p:cNvPr id="15" name="Tabella 6">
              <a:extLst>
                <a:ext uri="{FF2B5EF4-FFF2-40B4-BE49-F238E27FC236}">
                  <a16:creationId xmlns:a16="http://schemas.microsoft.com/office/drawing/2014/main" id="{FE19A044-0E7E-5CBE-BC4B-5C15E79744FC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7601621" y="1294327"/>
            <a:ext cx="992963" cy="1279331"/>
          </p:xfrm>
          <a:graphic>
            <a:graphicData uri="http://schemas.openxmlformats.org/drawingml/2006/table">
              <a:tbl>
                <a:tblPr firstRow="1">
                  <a:tableStyleId>{5C22544A-7EE6-4342-B048-85BDC9FD1C3A}</a:tableStyleId>
                </a:tblPr>
                <a:tblGrid>
                  <a:gridCol w="170955">
                    <a:extLst>
                      <a:ext uri="{9D8B030D-6E8A-4147-A177-3AD203B41FA5}">
                        <a16:colId xmlns:a16="http://schemas.microsoft.com/office/drawing/2014/main" val="4099738776"/>
                      </a:ext>
                    </a:extLst>
                  </a:gridCol>
                  <a:gridCol w="397156">
                    <a:extLst>
                      <a:ext uri="{9D8B030D-6E8A-4147-A177-3AD203B41FA5}">
                        <a16:colId xmlns:a16="http://schemas.microsoft.com/office/drawing/2014/main" val="1650863584"/>
                      </a:ext>
                    </a:extLst>
                  </a:gridCol>
                  <a:gridCol w="314539">
                    <a:extLst>
                      <a:ext uri="{9D8B030D-6E8A-4147-A177-3AD203B41FA5}">
                        <a16:colId xmlns:a16="http://schemas.microsoft.com/office/drawing/2014/main" val="3030538334"/>
                      </a:ext>
                    </a:extLst>
                  </a:gridCol>
                </a:tblGrid>
                <a:tr h="351375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id+2</a:t>
                        </a:r>
                        <a:r>
                          <a:rPr lang="it-IT" sz="1000" baseline="30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 err="1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succ</a:t>
                        </a:r>
                        <a:endPara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551547960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29098480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424432136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5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533424251"/>
                    </a:ext>
                  </a:extLst>
                </a:tr>
              </a:tbl>
            </a:graphicData>
          </a:graphic>
        </p:graphicFrame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23A2F686-3784-F505-A8EB-C4DE3570F755}"/>
                </a:ext>
              </a:extLst>
            </p:cNvPr>
            <p:cNvSpPr txBox="1">
              <a:spLocks/>
            </p:cNvSpPr>
            <p:nvPr/>
          </p:nvSpPr>
          <p:spPr>
            <a:xfrm>
              <a:off x="7512721" y="986661"/>
              <a:ext cx="485504" cy="289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FT</a:t>
              </a:r>
              <a:r>
                <a:rPr lang="it-IT" sz="1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96237154-16A7-65F7-47CA-EE6A6531E558}"/>
              </a:ext>
            </a:extLst>
          </p:cNvPr>
          <p:cNvGrpSpPr/>
          <p:nvPr/>
        </p:nvGrpSpPr>
        <p:grpSpPr>
          <a:xfrm>
            <a:off x="7892584" y="3200613"/>
            <a:ext cx="926573" cy="1335359"/>
            <a:chOff x="7630203" y="4367472"/>
            <a:chExt cx="1875263" cy="1864133"/>
          </a:xfrm>
        </p:grpSpPr>
        <p:graphicFrame>
          <p:nvGraphicFramePr>
            <p:cNvPr id="18" name="Tabella 6">
              <a:extLst>
                <a:ext uri="{FF2B5EF4-FFF2-40B4-BE49-F238E27FC236}">
                  <a16:creationId xmlns:a16="http://schemas.microsoft.com/office/drawing/2014/main" id="{272F673E-1BB5-72CA-8C21-D009368BE703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7719097" y="4711329"/>
            <a:ext cx="1786369" cy="1520276"/>
          </p:xfrm>
          <a:graphic>
            <a:graphicData uri="http://schemas.openxmlformats.org/drawingml/2006/table">
              <a:tbl>
                <a:tblPr firstRow="1">
                  <a:tableStyleId>{5C22544A-7EE6-4342-B048-85BDC9FD1C3A}</a:tableStyleId>
                </a:tblPr>
                <a:tblGrid>
                  <a:gridCol w="170955">
                    <a:extLst>
                      <a:ext uri="{9D8B030D-6E8A-4147-A177-3AD203B41FA5}">
                        <a16:colId xmlns:a16="http://schemas.microsoft.com/office/drawing/2014/main" val="4099738776"/>
                      </a:ext>
                    </a:extLst>
                  </a:gridCol>
                  <a:gridCol w="397156">
                    <a:extLst>
                      <a:ext uri="{9D8B030D-6E8A-4147-A177-3AD203B41FA5}">
                        <a16:colId xmlns:a16="http://schemas.microsoft.com/office/drawing/2014/main" val="1650863584"/>
                      </a:ext>
                    </a:extLst>
                  </a:gridCol>
                  <a:gridCol w="314539">
                    <a:extLst>
                      <a:ext uri="{9D8B030D-6E8A-4147-A177-3AD203B41FA5}">
                        <a16:colId xmlns:a16="http://schemas.microsoft.com/office/drawing/2014/main" val="3030538334"/>
                      </a:ext>
                    </a:extLst>
                  </a:gridCol>
                </a:tblGrid>
                <a:tr h="351375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id+2</a:t>
                        </a:r>
                        <a:r>
                          <a:rPr lang="it-IT" sz="1000" baseline="30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 err="1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succ</a:t>
                        </a:r>
                        <a:endPara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551547960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4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29098480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5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424432136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7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533424251"/>
                    </a:ext>
                  </a:extLst>
                </a:tr>
              </a:tbl>
            </a:graphicData>
          </a:graphic>
        </p:graphicFrame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8E916698-4607-AD98-164A-56B09C22585E}"/>
                </a:ext>
              </a:extLst>
            </p:cNvPr>
            <p:cNvSpPr txBox="1">
              <a:spLocks/>
            </p:cNvSpPr>
            <p:nvPr/>
          </p:nvSpPr>
          <p:spPr>
            <a:xfrm>
              <a:off x="7630203" y="4367472"/>
              <a:ext cx="857781" cy="343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FT</a:t>
              </a:r>
              <a:r>
                <a:rPr lang="it-IT" sz="1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20" name="Rettangolo 19">
            <a:extLst>
              <a:ext uri="{FF2B5EF4-FFF2-40B4-BE49-F238E27FC236}">
                <a16:creationId xmlns:a16="http://schemas.microsoft.com/office/drawing/2014/main" id="{1F07B8D6-4A6F-CF91-6F43-6B3BF33B49D8}"/>
              </a:ext>
            </a:extLst>
          </p:cNvPr>
          <p:cNvSpPr/>
          <p:nvPr/>
        </p:nvSpPr>
        <p:spPr>
          <a:xfrm>
            <a:off x="7884368" y="4289751"/>
            <a:ext cx="999896" cy="246221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0DD20F20-A149-80A0-7091-F7F9EE68BC3D}"/>
              </a:ext>
            </a:extLst>
          </p:cNvPr>
          <p:cNvCxnSpPr>
            <a:cxnSpLocks/>
          </p:cNvCxnSpPr>
          <p:nvPr/>
        </p:nvCxnSpPr>
        <p:spPr>
          <a:xfrm flipH="1" flipV="1">
            <a:off x="6660232" y="1923678"/>
            <a:ext cx="504056" cy="1361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301D0AF2-B337-84C7-717C-23F841886604}"/>
              </a:ext>
            </a:extLst>
          </p:cNvPr>
          <p:cNvCxnSpPr>
            <a:cxnSpLocks/>
          </p:cNvCxnSpPr>
          <p:nvPr/>
        </p:nvCxnSpPr>
        <p:spPr>
          <a:xfrm>
            <a:off x="6696236" y="1796705"/>
            <a:ext cx="432048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ella 6">
            <a:extLst>
              <a:ext uri="{FF2B5EF4-FFF2-40B4-BE49-F238E27FC236}">
                <a16:creationId xmlns:a16="http://schemas.microsoft.com/office/drawing/2014/main" id="{48395D73-520C-9928-74D4-88772D3CF3C0}"/>
              </a:ext>
            </a:extLst>
          </p:cNvPr>
          <p:cNvGraphicFramePr>
            <a:graphicFrameLocks/>
          </p:cNvGraphicFramePr>
          <p:nvPr/>
        </p:nvGraphicFramePr>
        <p:xfrm>
          <a:off x="6163192" y="402591"/>
          <a:ext cx="882650" cy="108903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0955">
                  <a:extLst>
                    <a:ext uri="{9D8B030D-6E8A-4147-A177-3AD203B41FA5}">
                      <a16:colId xmlns:a16="http://schemas.microsoft.com/office/drawing/2014/main" val="4099738776"/>
                    </a:ext>
                  </a:extLst>
                </a:gridCol>
                <a:gridCol w="397156">
                  <a:extLst>
                    <a:ext uri="{9D8B030D-6E8A-4147-A177-3AD203B41FA5}">
                      <a16:colId xmlns:a16="http://schemas.microsoft.com/office/drawing/2014/main" val="1650863584"/>
                    </a:ext>
                  </a:extLst>
                </a:gridCol>
                <a:gridCol w="314539">
                  <a:extLst>
                    <a:ext uri="{9D8B030D-6E8A-4147-A177-3AD203B41FA5}">
                      <a16:colId xmlns:a16="http://schemas.microsoft.com/office/drawing/2014/main" val="3030538334"/>
                    </a:ext>
                  </a:extLst>
                </a:gridCol>
              </a:tblGrid>
              <a:tr h="351375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id+2</a:t>
                      </a:r>
                      <a:r>
                        <a:rPr lang="it-IT" sz="1000" baseline="30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 err="1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succ</a:t>
                      </a:r>
                      <a:endParaRPr lang="it-IT" sz="10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547960"/>
                  </a:ext>
                </a:extLst>
              </a:tr>
              <a:tr h="245888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0984803"/>
                  </a:ext>
                </a:extLst>
              </a:tr>
              <a:tr h="245888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4321363"/>
                  </a:ext>
                </a:extLst>
              </a:tr>
              <a:tr h="245888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424251"/>
                  </a:ext>
                </a:extLst>
              </a:tr>
            </a:tbl>
          </a:graphicData>
        </a:graphic>
      </p:graphicFrame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24CA150B-E921-F8F7-00FC-869679A5D425}"/>
              </a:ext>
            </a:extLst>
          </p:cNvPr>
          <p:cNvSpPr txBox="1">
            <a:spLocks/>
          </p:cNvSpPr>
          <p:nvPr/>
        </p:nvSpPr>
        <p:spPr>
          <a:xfrm>
            <a:off x="6084168" y="140688"/>
            <a:ext cx="431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</a:t>
            </a:r>
            <a:r>
              <a:rPr lang="it-IT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BB4FD6B4-BCA2-C253-7BBB-32C78076CCE2}"/>
              </a:ext>
            </a:extLst>
          </p:cNvPr>
          <p:cNvSpPr/>
          <p:nvPr/>
        </p:nvSpPr>
        <p:spPr>
          <a:xfrm>
            <a:off x="6104569" y="771550"/>
            <a:ext cx="999896" cy="246221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817C81C2-E1E8-9FD3-9B52-188CFB72B677}"/>
              </a:ext>
            </a:extLst>
          </p:cNvPr>
          <p:cNvSpPr txBox="1"/>
          <p:nvPr/>
        </p:nvSpPr>
        <p:spPr>
          <a:xfrm>
            <a:off x="5751494" y="4084798"/>
            <a:ext cx="1754280" cy="4695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it-IT" sz="900" dirty="0">
                <a:uFillTx/>
              </a:rPr>
              <a:t>0 è il nodo più lontano che non supera l’ID della risorsa.</a:t>
            </a:r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9A4A1389-7F12-C2E0-70C2-A1D1C9550852}"/>
              </a:ext>
            </a:extLst>
          </p:cNvPr>
          <p:cNvSpPr/>
          <p:nvPr/>
        </p:nvSpPr>
        <p:spPr>
          <a:xfrm>
            <a:off x="5777191" y="4161984"/>
            <a:ext cx="1715615" cy="31910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8D870901-6ACE-FD17-3281-1DB9A0360DEC}"/>
              </a:ext>
            </a:extLst>
          </p:cNvPr>
          <p:cNvCxnSpPr>
            <a:stCxn id="45" idx="3"/>
            <a:endCxn id="20" idx="1"/>
          </p:cNvCxnSpPr>
          <p:nvPr/>
        </p:nvCxnSpPr>
        <p:spPr>
          <a:xfrm>
            <a:off x="7492806" y="4321538"/>
            <a:ext cx="391562" cy="91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C621DA70-BAF6-7F06-5A8A-74AF5A84D007}"/>
              </a:ext>
            </a:extLst>
          </p:cNvPr>
          <p:cNvSpPr txBox="1"/>
          <p:nvPr/>
        </p:nvSpPr>
        <p:spPr>
          <a:xfrm>
            <a:off x="7164287" y="190739"/>
            <a:ext cx="1654869" cy="43377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47500" lnSpcReduction="20000"/>
          </a:bodyPr>
          <a:lstStyle/>
          <a:p>
            <a:r>
              <a:rPr lang="it-IT" dirty="0"/>
              <a:t>1 è il successore, è il nodo che gestisce la risorsa.</a:t>
            </a:r>
            <a:endParaRPr lang="it-IT" sz="1800" dirty="0">
              <a:uFillTx/>
            </a:endParaRPr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3109232A-BCED-ED9E-1197-8C3684380DDE}"/>
              </a:ext>
            </a:extLst>
          </p:cNvPr>
          <p:cNvSpPr/>
          <p:nvPr/>
        </p:nvSpPr>
        <p:spPr>
          <a:xfrm>
            <a:off x="7164286" y="190640"/>
            <a:ext cx="1538221" cy="35823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FDD357F5-4864-F503-895B-108205CC9743}"/>
              </a:ext>
            </a:extLst>
          </p:cNvPr>
          <p:cNvSpPr txBox="1"/>
          <p:nvPr/>
        </p:nvSpPr>
        <p:spPr>
          <a:xfrm>
            <a:off x="7522686" y="2157964"/>
            <a:ext cx="1615678" cy="65322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92500" lnSpcReduction="10000"/>
          </a:bodyPr>
          <a:lstStyle/>
          <a:p>
            <a:r>
              <a:rPr lang="it-IT" sz="900" dirty="0"/>
              <a:t>Il nodo 1 inserisce, se non presente la risorsa con id 1, ‘’ciao’’. La risposta ripercorre il percorso al ritroso prima di arrivare al client.</a:t>
            </a:r>
            <a:endParaRPr lang="it-IT" sz="900" dirty="0">
              <a:uFillTx/>
            </a:endParaRPr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8E79AF06-2F56-22EE-98E5-2AFB69B1D9EB}"/>
              </a:ext>
            </a:extLst>
          </p:cNvPr>
          <p:cNvSpPr/>
          <p:nvPr/>
        </p:nvSpPr>
        <p:spPr>
          <a:xfrm>
            <a:off x="7582836" y="2138277"/>
            <a:ext cx="1448608" cy="64451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37FC89C-FFA5-0DC1-134B-DA726BA47B4C}"/>
              </a:ext>
            </a:extLst>
          </p:cNvPr>
          <p:cNvSpPr txBox="1"/>
          <p:nvPr/>
        </p:nvSpPr>
        <p:spPr>
          <a:xfrm>
            <a:off x="6948265" y="3828916"/>
            <a:ext cx="882650" cy="26483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it-IT" sz="900" dirty="0">
                <a:uFillTx/>
              </a:rPr>
              <a:t>Id(casa)=1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93373A27-AE61-2E2B-D416-9482496A4D70}"/>
              </a:ext>
            </a:extLst>
          </p:cNvPr>
          <p:cNvSpPr/>
          <p:nvPr/>
        </p:nvSpPr>
        <p:spPr>
          <a:xfrm>
            <a:off x="6991152" y="3880643"/>
            <a:ext cx="684208" cy="16390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49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20" grpId="0" animBg="1"/>
      <p:bldP spid="30" grpId="0" animBg="1"/>
      <p:bldP spid="44" grpId="0"/>
      <p:bldP spid="45" grpId="0" animBg="1"/>
      <p:bldP spid="48" grpId="0"/>
      <p:bldP spid="49" grpId="0" animBg="1"/>
      <p:bldP spid="50" grpId="0"/>
      <p:bldP spid="51" grpId="0" animBg="1"/>
      <p:bldP spid="4" grpId="0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922427-4E16-B1E8-728F-554438798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Cancellazione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E1DDC5-6FEE-8ABE-893C-CFDD40CAA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sistema permette la ricerca di una risorsa.</a:t>
            </a:r>
          </a:p>
        </p:txBody>
      </p:sp>
      <p:pic>
        <p:nvPicPr>
          <p:cNvPr id="5" name="Immagine 4" descr="Immagine che contiene cerchio, diagramma, design&#10;&#10;Descrizione generata automaticamente">
            <a:extLst>
              <a:ext uri="{FF2B5EF4-FFF2-40B4-BE49-F238E27FC236}">
                <a16:creationId xmlns:a16="http://schemas.microsoft.com/office/drawing/2014/main" id="{7721D3B3-8506-76E0-5CE0-664072E6EC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9" t="17800" r="36306" b="12201"/>
          <a:stretch/>
        </p:blipFill>
        <p:spPr>
          <a:xfrm>
            <a:off x="5337283" y="1553085"/>
            <a:ext cx="2371211" cy="2419603"/>
          </a:xfrm>
          <a:prstGeom prst="rect">
            <a:avLst/>
          </a:prstGeom>
        </p:spPr>
      </p:pic>
      <p:pic>
        <p:nvPicPr>
          <p:cNvPr id="6" name="Immagine 5" descr="Immagine che contiene computer, computer, Netbook, schermata&#10;&#10;Descrizione generata automaticamente">
            <a:extLst>
              <a:ext uri="{FF2B5EF4-FFF2-40B4-BE49-F238E27FC236}">
                <a16:creationId xmlns:a16="http://schemas.microsoft.com/office/drawing/2014/main" id="{80B36978-CE18-9481-8EA5-A9CF59D0E5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876" y="3170817"/>
            <a:ext cx="772532" cy="772532"/>
          </a:xfrm>
          <a:prstGeom prst="rect">
            <a:avLst/>
          </a:prstGeom>
        </p:spPr>
      </p:pic>
      <p:pic>
        <p:nvPicPr>
          <p:cNvPr id="7" name="Immagine 6" descr="Immagine che contiene schermata&#10;&#10;Descrizione generata automaticamente">
            <a:extLst>
              <a:ext uri="{FF2B5EF4-FFF2-40B4-BE49-F238E27FC236}">
                <a16:creationId xmlns:a16="http://schemas.microsoft.com/office/drawing/2014/main" id="{17F85079-3602-A63D-810A-E3479188E1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029" y="2411723"/>
            <a:ext cx="452490" cy="452490"/>
          </a:xfrm>
          <a:prstGeom prst="rect">
            <a:avLst/>
          </a:prstGeom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C627A0C-3745-6056-66A1-70E5C221EC6E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2479519" y="2637968"/>
            <a:ext cx="734005" cy="662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4ED313A6-43C7-7838-8954-D27997CBDB5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321591" y="2851761"/>
            <a:ext cx="792285" cy="705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4975ED4-8560-FD55-E685-AE6BB2F9CF64}"/>
              </a:ext>
            </a:extLst>
          </p:cNvPr>
          <p:cNvSpPr txBox="1"/>
          <p:nvPr/>
        </p:nvSpPr>
        <p:spPr>
          <a:xfrm>
            <a:off x="2718870" y="2550175"/>
            <a:ext cx="1105868" cy="40172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55000" lnSpcReduction="20000"/>
          </a:bodyPr>
          <a:lstStyle/>
          <a:p>
            <a:r>
              <a:rPr lang="it-IT" sz="1800" dirty="0">
                <a:uFillTx/>
              </a:rPr>
              <a:t>Dammi l’IP di un nodo nella rete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CFB4B80-1A54-F35C-6DEE-83AFA6DC85C6}"/>
              </a:ext>
            </a:extLst>
          </p:cNvPr>
          <p:cNvSpPr txBox="1"/>
          <p:nvPr/>
        </p:nvSpPr>
        <p:spPr>
          <a:xfrm>
            <a:off x="1376252" y="3161060"/>
            <a:ext cx="1513059" cy="46800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55000" lnSpcReduction="20000"/>
          </a:bodyPr>
          <a:lstStyle/>
          <a:p>
            <a:pPr algn="ctr"/>
            <a:r>
              <a:rPr lang="it-IT" sz="1800" dirty="0">
                <a:uFillTx/>
              </a:rPr>
              <a:t>IP nodo 3 (scelto secondo Round-Robin)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1FC3401E-CC70-EC19-3C94-65371785B1D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886408" y="3557083"/>
            <a:ext cx="3104744" cy="35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1B62B2F-BF9E-977F-1C2D-A9BFE194CE47}"/>
              </a:ext>
            </a:extLst>
          </p:cNvPr>
          <p:cNvSpPr txBox="1"/>
          <p:nvPr/>
        </p:nvSpPr>
        <p:spPr>
          <a:xfrm>
            <a:off x="3995936" y="3635455"/>
            <a:ext cx="2014231" cy="3078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it-IT" sz="900" dirty="0">
                <a:uFillTx/>
              </a:rPr>
              <a:t>Voglio eliminare la risorsa con ID 1 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AE852A99-C3D8-177F-E289-5E1AE9E170DE}"/>
              </a:ext>
            </a:extLst>
          </p:cNvPr>
          <p:cNvGrpSpPr/>
          <p:nvPr/>
        </p:nvGrpSpPr>
        <p:grpSpPr>
          <a:xfrm>
            <a:off x="7596336" y="699542"/>
            <a:ext cx="961674" cy="1350942"/>
            <a:chOff x="7512721" y="986661"/>
            <a:chExt cx="1081863" cy="1586997"/>
          </a:xfrm>
        </p:grpSpPr>
        <p:graphicFrame>
          <p:nvGraphicFramePr>
            <p:cNvPr id="15" name="Tabella 6">
              <a:extLst>
                <a:ext uri="{FF2B5EF4-FFF2-40B4-BE49-F238E27FC236}">
                  <a16:creationId xmlns:a16="http://schemas.microsoft.com/office/drawing/2014/main" id="{FE19A044-0E7E-5CBE-BC4B-5C15E79744FC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7601621" y="1294327"/>
            <a:ext cx="992963" cy="1279331"/>
          </p:xfrm>
          <a:graphic>
            <a:graphicData uri="http://schemas.openxmlformats.org/drawingml/2006/table">
              <a:tbl>
                <a:tblPr firstRow="1">
                  <a:tableStyleId>{5C22544A-7EE6-4342-B048-85BDC9FD1C3A}</a:tableStyleId>
                </a:tblPr>
                <a:tblGrid>
                  <a:gridCol w="170955">
                    <a:extLst>
                      <a:ext uri="{9D8B030D-6E8A-4147-A177-3AD203B41FA5}">
                        <a16:colId xmlns:a16="http://schemas.microsoft.com/office/drawing/2014/main" val="4099738776"/>
                      </a:ext>
                    </a:extLst>
                  </a:gridCol>
                  <a:gridCol w="397156">
                    <a:extLst>
                      <a:ext uri="{9D8B030D-6E8A-4147-A177-3AD203B41FA5}">
                        <a16:colId xmlns:a16="http://schemas.microsoft.com/office/drawing/2014/main" val="1650863584"/>
                      </a:ext>
                    </a:extLst>
                  </a:gridCol>
                  <a:gridCol w="314539">
                    <a:extLst>
                      <a:ext uri="{9D8B030D-6E8A-4147-A177-3AD203B41FA5}">
                        <a16:colId xmlns:a16="http://schemas.microsoft.com/office/drawing/2014/main" val="3030538334"/>
                      </a:ext>
                    </a:extLst>
                  </a:gridCol>
                </a:tblGrid>
                <a:tr h="351375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id+2</a:t>
                        </a:r>
                        <a:r>
                          <a:rPr lang="it-IT" sz="1000" baseline="30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 err="1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succ</a:t>
                        </a:r>
                        <a:endPara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551547960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29098480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424432136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5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533424251"/>
                    </a:ext>
                  </a:extLst>
                </a:tr>
              </a:tbl>
            </a:graphicData>
          </a:graphic>
        </p:graphicFrame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23A2F686-3784-F505-A8EB-C4DE3570F755}"/>
                </a:ext>
              </a:extLst>
            </p:cNvPr>
            <p:cNvSpPr txBox="1">
              <a:spLocks/>
            </p:cNvSpPr>
            <p:nvPr/>
          </p:nvSpPr>
          <p:spPr>
            <a:xfrm>
              <a:off x="7512721" y="986661"/>
              <a:ext cx="485504" cy="289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FT</a:t>
              </a:r>
              <a:r>
                <a:rPr lang="it-IT" sz="1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96237154-16A7-65F7-47CA-EE6A6531E558}"/>
              </a:ext>
            </a:extLst>
          </p:cNvPr>
          <p:cNvGrpSpPr/>
          <p:nvPr/>
        </p:nvGrpSpPr>
        <p:grpSpPr>
          <a:xfrm>
            <a:off x="7892584" y="3200613"/>
            <a:ext cx="926573" cy="1335359"/>
            <a:chOff x="7630203" y="4367472"/>
            <a:chExt cx="1875263" cy="1864133"/>
          </a:xfrm>
        </p:grpSpPr>
        <p:graphicFrame>
          <p:nvGraphicFramePr>
            <p:cNvPr id="18" name="Tabella 6">
              <a:extLst>
                <a:ext uri="{FF2B5EF4-FFF2-40B4-BE49-F238E27FC236}">
                  <a16:creationId xmlns:a16="http://schemas.microsoft.com/office/drawing/2014/main" id="{272F673E-1BB5-72CA-8C21-D009368BE703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7719097" y="4711329"/>
            <a:ext cx="1786369" cy="1520276"/>
          </p:xfrm>
          <a:graphic>
            <a:graphicData uri="http://schemas.openxmlformats.org/drawingml/2006/table">
              <a:tbl>
                <a:tblPr firstRow="1">
                  <a:tableStyleId>{5C22544A-7EE6-4342-B048-85BDC9FD1C3A}</a:tableStyleId>
                </a:tblPr>
                <a:tblGrid>
                  <a:gridCol w="170955">
                    <a:extLst>
                      <a:ext uri="{9D8B030D-6E8A-4147-A177-3AD203B41FA5}">
                        <a16:colId xmlns:a16="http://schemas.microsoft.com/office/drawing/2014/main" val="4099738776"/>
                      </a:ext>
                    </a:extLst>
                  </a:gridCol>
                  <a:gridCol w="397156">
                    <a:extLst>
                      <a:ext uri="{9D8B030D-6E8A-4147-A177-3AD203B41FA5}">
                        <a16:colId xmlns:a16="http://schemas.microsoft.com/office/drawing/2014/main" val="1650863584"/>
                      </a:ext>
                    </a:extLst>
                  </a:gridCol>
                  <a:gridCol w="314539">
                    <a:extLst>
                      <a:ext uri="{9D8B030D-6E8A-4147-A177-3AD203B41FA5}">
                        <a16:colId xmlns:a16="http://schemas.microsoft.com/office/drawing/2014/main" val="3030538334"/>
                      </a:ext>
                    </a:extLst>
                  </a:gridCol>
                </a:tblGrid>
                <a:tr h="351375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id+2</a:t>
                        </a:r>
                        <a:r>
                          <a:rPr lang="it-IT" sz="1000" baseline="30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 err="1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succ</a:t>
                        </a:r>
                        <a:endPara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551547960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4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29098480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5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424432136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7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533424251"/>
                    </a:ext>
                  </a:extLst>
                </a:tr>
              </a:tbl>
            </a:graphicData>
          </a:graphic>
        </p:graphicFrame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8E916698-4607-AD98-164A-56B09C22585E}"/>
                </a:ext>
              </a:extLst>
            </p:cNvPr>
            <p:cNvSpPr txBox="1">
              <a:spLocks/>
            </p:cNvSpPr>
            <p:nvPr/>
          </p:nvSpPr>
          <p:spPr>
            <a:xfrm>
              <a:off x="7630203" y="4367472"/>
              <a:ext cx="857781" cy="343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FT</a:t>
              </a:r>
              <a:r>
                <a:rPr lang="it-IT" sz="1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20" name="Rettangolo 19">
            <a:extLst>
              <a:ext uri="{FF2B5EF4-FFF2-40B4-BE49-F238E27FC236}">
                <a16:creationId xmlns:a16="http://schemas.microsoft.com/office/drawing/2014/main" id="{1F07B8D6-4A6F-CF91-6F43-6B3BF33B49D8}"/>
              </a:ext>
            </a:extLst>
          </p:cNvPr>
          <p:cNvSpPr/>
          <p:nvPr/>
        </p:nvSpPr>
        <p:spPr>
          <a:xfrm>
            <a:off x="7884368" y="4289751"/>
            <a:ext cx="999896" cy="246221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0DD20F20-A149-80A0-7091-F7F9EE68BC3D}"/>
              </a:ext>
            </a:extLst>
          </p:cNvPr>
          <p:cNvCxnSpPr>
            <a:cxnSpLocks/>
          </p:cNvCxnSpPr>
          <p:nvPr/>
        </p:nvCxnSpPr>
        <p:spPr>
          <a:xfrm flipH="1" flipV="1">
            <a:off x="6660232" y="1923678"/>
            <a:ext cx="504056" cy="1361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301D0AF2-B337-84C7-717C-23F841886604}"/>
              </a:ext>
            </a:extLst>
          </p:cNvPr>
          <p:cNvCxnSpPr>
            <a:cxnSpLocks/>
          </p:cNvCxnSpPr>
          <p:nvPr/>
        </p:nvCxnSpPr>
        <p:spPr>
          <a:xfrm>
            <a:off x="6696236" y="1796705"/>
            <a:ext cx="432048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ella 6">
            <a:extLst>
              <a:ext uri="{FF2B5EF4-FFF2-40B4-BE49-F238E27FC236}">
                <a16:creationId xmlns:a16="http://schemas.microsoft.com/office/drawing/2014/main" id="{48395D73-520C-9928-74D4-88772D3CF3C0}"/>
              </a:ext>
            </a:extLst>
          </p:cNvPr>
          <p:cNvGraphicFramePr>
            <a:graphicFrameLocks/>
          </p:cNvGraphicFramePr>
          <p:nvPr/>
        </p:nvGraphicFramePr>
        <p:xfrm>
          <a:off x="6163192" y="402591"/>
          <a:ext cx="882650" cy="108903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0955">
                  <a:extLst>
                    <a:ext uri="{9D8B030D-6E8A-4147-A177-3AD203B41FA5}">
                      <a16:colId xmlns:a16="http://schemas.microsoft.com/office/drawing/2014/main" val="4099738776"/>
                    </a:ext>
                  </a:extLst>
                </a:gridCol>
                <a:gridCol w="397156">
                  <a:extLst>
                    <a:ext uri="{9D8B030D-6E8A-4147-A177-3AD203B41FA5}">
                      <a16:colId xmlns:a16="http://schemas.microsoft.com/office/drawing/2014/main" val="1650863584"/>
                    </a:ext>
                  </a:extLst>
                </a:gridCol>
                <a:gridCol w="314539">
                  <a:extLst>
                    <a:ext uri="{9D8B030D-6E8A-4147-A177-3AD203B41FA5}">
                      <a16:colId xmlns:a16="http://schemas.microsoft.com/office/drawing/2014/main" val="3030538334"/>
                    </a:ext>
                  </a:extLst>
                </a:gridCol>
              </a:tblGrid>
              <a:tr h="351375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id+2</a:t>
                      </a:r>
                      <a:r>
                        <a:rPr lang="it-IT" sz="1000" baseline="30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 err="1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succ</a:t>
                      </a:r>
                      <a:endParaRPr lang="it-IT" sz="10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547960"/>
                  </a:ext>
                </a:extLst>
              </a:tr>
              <a:tr h="245888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0984803"/>
                  </a:ext>
                </a:extLst>
              </a:tr>
              <a:tr h="245888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4321363"/>
                  </a:ext>
                </a:extLst>
              </a:tr>
              <a:tr h="245888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424251"/>
                  </a:ext>
                </a:extLst>
              </a:tr>
            </a:tbl>
          </a:graphicData>
        </a:graphic>
      </p:graphicFrame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24CA150B-E921-F8F7-00FC-869679A5D425}"/>
              </a:ext>
            </a:extLst>
          </p:cNvPr>
          <p:cNvSpPr txBox="1">
            <a:spLocks/>
          </p:cNvSpPr>
          <p:nvPr/>
        </p:nvSpPr>
        <p:spPr>
          <a:xfrm>
            <a:off x="6084168" y="140688"/>
            <a:ext cx="431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</a:t>
            </a:r>
            <a:r>
              <a:rPr lang="it-IT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BB4FD6B4-BCA2-C253-7BBB-32C78076CCE2}"/>
              </a:ext>
            </a:extLst>
          </p:cNvPr>
          <p:cNvSpPr/>
          <p:nvPr/>
        </p:nvSpPr>
        <p:spPr>
          <a:xfrm>
            <a:off x="6104569" y="771550"/>
            <a:ext cx="999896" cy="246221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817C81C2-E1E8-9FD3-9B52-188CFB72B677}"/>
              </a:ext>
            </a:extLst>
          </p:cNvPr>
          <p:cNvSpPr txBox="1"/>
          <p:nvPr/>
        </p:nvSpPr>
        <p:spPr>
          <a:xfrm>
            <a:off x="5751494" y="4084798"/>
            <a:ext cx="1754280" cy="4695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it-IT" sz="900" dirty="0">
                <a:uFillTx/>
              </a:rPr>
              <a:t>0 è il nodo più lontano che non supera l’ID della risorsa.</a:t>
            </a:r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9A4A1389-7F12-C2E0-70C2-A1D1C9550852}"/>
              </a:ext>
            </a:extLst>
          </p:cNvPr>
          <p:cNvSpPr/>
          <p:nvPr/>
        </p:nvSpPr>
        <p:spPr>
          <a:xfrm>
            <a:off x="5777191" y="4161984"/>
            <a:ext cx="1715615" cy="31910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8D870901-6ACE-FD17-3281-1DB9A0360DEC}"/>
              </a:ext>
            </a:extLst>
          </p:cNvPr>
          <p:cNvCxnSpPr>
            <a:stCxn id="45" idx="3"/>
            <a:endCxn id="20" idx="1"/>
          </p:cNvCxnSpPr>
          <p:nvPr/>
        </p:nvCxnSpPr>
        <p:spPr>
          <a:xfrm>
            <a:off x="7492806" y="4321538"/>
            <a:ext cx="391562" cy="91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C621DA70-BAF6-7F06-5A8A-74AF5A84D007}"/>
              </a:ext>
            </a:extLst>
          </p:cNvPr>
          <p:cNvSpPr txBox="1"/>
          <p:nvPr/>
        </p:nvSpPr>
        <p:spPr>
          <a:xfrm>
            <a:off x="7164287" y="190739"/>
            <a:ext cx="1654869" cy="43377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47500" lnSpcReduction="20000"/>
          </a:bodyPr>
          <a:lstStyle/>
          <a:p>
            <a:r>
              <a:rPr lang="it-IT" dirty="0"/>
              <a:t>1 è il successore, è il nodo che gestisce la risorsa.</a:t>
            </a:r>
            <a:endParaRPr lang="it-IT" sz="1800" dirty="0">
              <a:uFillTx/>
            </a:endParaRPr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3109232A-BCED-ED9E-1197-8C3684380DDE}"/>
              </a:ext>
            </a:extLst>
          </p:cNvPr>
          <p:cNvSpPr/>
          <p:nvPr/>
        </p:nvSpPr>
        <p:spPr>
          <a:xfrm>
            <a:off x="7164286" y="190640"/>
            <a:ext cx="1538221" cy="35823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FDD357F5-4864-F503-895B-108205CC9743}"/>
              </a:ext>
            </a:extLst>
          </p:cNvPr>
          <p:cNvSpPr txBox="1"/>
          <p:nvPr/>
        </p:nvSpPr>
        <p:spPr>
          <a:xfrm>
            <a:off x="7522686" y="2157964"/>
            <a:ext cx="1615678" cy="65322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92500" lnSpcReduction="10000"/>
          </a:bodyPr>
          <a:lstStyle/>
          <a:p>
            <a:r>
              <a:rPr lang="it-IT" sz="900" dirty="0"/>
              <a:t>Il nodo 1 elimina la risorsa cercata se presente nel sistema. La risposta ripercorre il percorso al ritroso prima di arrivare al client.</a:t>
            </a:r>
            <a:endParaRPr lang="it-IT" sz="900" dirty="0">
              <a:uFillTx/>
            </a:endParaRPr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8E79AF06-2F56-22EE-98E5-2AFB69B1D9EB}"/>
              </a:ext>
            </a:extLst>
          </p:cNvPr>
          <p:cNvSpPr/>
          <p:nvPr/>
        </p:nvSpPr>
        <p:spPr>
          <a:xfrm>
            <a:off x="7582836" y="2138277"/>
            <a:ext cx="1448608" cy="64451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828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20" grpId="0" animBg="1"/>
      <p:bldP spid="30" grpId="0" animBg="1"/>
      <p:bldP spid="44" grpId="0"/>
      <p:bldP spid="45" grpId="0" animBg="1"/>
      <p:bldP spid="48" grpId="0"/>
      <p:bldP spid="49" grpId="0" animBg="1"/>
      <p:bldP spid="50" grpId="0"/>
      <p:bldP spid="5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28C93A-BA2E-5CC0-85A7-076109752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563A793-B876-BA9E-7BD0-7813E056F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algn="just">
              <a:spcAft>
                <a:spcPts val="2400"/>
              </a:spcAft>
              <a:buFont typeface="Symbol" panose="05050102010706020507" pitchFamily="18" charset="2"/>
              <a:buChar char=""/>
              <a:tabLst>
                <a:tab pos="182880" algn="l"/>
                <a:tab pos="182880" algn="l"/>
                <a:tab pos="411480" algn="l"/>
              </a:tabLst>
            </a:pPr>
            <a:r>
              <a:rPr lang="it-IT" dirty="0"/>
              <a:t>Il </a:t>
            </a:r>
            <a:r>
              <a:rPr lang="it-IT" b="1" dirty="0">
                <a:solidFill>
                  <a:srgbClr val="376092"/>
                </a:solidFill>
              </a:rPr>
              <a:t>server </a:t>
            </a:r>
            <a:r>
              <a:rPr lang="it-IT" b="1" dirty="0" err="1">
                <a:solidFill>
                  <a:srgbClr val="376092"/>
                </a:solidFill>
              </a:rPr>
              <a:t>registry</a:t>
            </a:r>
            <a:r>
              <a:rPr lang="it-IT" b="1" dirty="0">
                <a:solidFill>
                  <a:srgbClr val="376092"/>
                </a:solidFill>
              </a:rPr>
              <a:t> </a:t>
            </a:r>
            <a:r>
              <a:rPr lang="it-IT" dirty="0"/>
              <a:t>si comporta </a:t>
            </a:r>
            <a:r>
              <a:rPr lang="it-IT" b="1" dirty="0">
                <a:solidFill>
                  <a:srgbClr val="376092"/>
                </a:solidFill>
              </a:rPr>
              <a:t>da single point of </a:t>
            </a:r>
            <a:r>
              <a:rPr lang="it-IT" b="1" dirty="0" err="1">
                <a:solidFill>
                  <a:srgbClr val="376092"/>
                </a:solidFill>
              </a:rPr>
              <a:t>failure</a:t>
            </a:r>
            <a:r>
              <a:rPr lang="it-IT" b="1" dirty="0">
                <a:solidFill>
                  <a:srgbClr val="376092"/>
                </a:solidFill>
              </a:rPr>
              <a:t> </a:t>
            </a:r>
            <a:r>
              <a:rPr lang="it-IT" dirty="0"/>
              <a:t>e </a:t>
            </a:r>
            <a:r>
              <a:rPr lang="it-IT" b="1" dirty="0">
                <a:solidFill>
                  <a:srgbClr val="376092"/>
                </a:solidFill>
              </a:rPr>
              <a:t>collo di bottiglia </a:t>
            </a:r>
            <a:r>
              <a:rPr lang="it-IT" dirty="0"/>
              <a:t>(è un componente centralizzato).</a:t>
            </a:r>
          </a:p>
          <a:p>
            <a:pPr marL="342900" lvl="0" indent="-342900" algn="just">
              <a:spcAft>
                <a:spcPts val="2400"/>
              </a:spcAft>
              <a:buFont typeface="Symbol" panose="05050102010706020507" pitchFamily="18" charset="2"/>
              <a:buChar char=""/>
              <a:tabLst>
                <a:tab pos="182880" algn="l"/>
                <a:tab pos="182880" algn="l"/>
                <a:tab pos="411480" algn="l"/>
              </a:tabLst>
            </a:pPr>
            <a:r>
              <a:rPr lang="it-IT" dirty="0"/>
              <a:t>Un </a:t>
            </a:r>
            <a:r>
              <a:rPr lang="it-IT" b="1" dirty="0">
                <a:solidFill>
                  <a:srgbClr val="376092"/>
                </a:solidFill>
              </a:rPr>
              <a:t>partizionamento</a:t>
            </a:r>
            <a:r>
              <a:rPr lang="it-IT" dirty="0"/>
              <a:t> </a:t>
            </a:r>
            <a:r>
              <a:rPr lang="it-IT" b="1" dirty="0">
                <a:solidFill>
                  <a:srgbClr val="376092"/>
                </a:solidFill>
              </a:rPr>
              <a:t>della</a:t>
            </a:r>
            <a:r>
              <a:rPr lang="it-IT" dirty="0"/>
              <a:t> </a:t>
            </a:r>
            <a:r>
              <a:rPr lang="it-IT" b="1" dirty="0">
                <a:solidFill>
                  <a:srgbClr val="376092"/>
                </a:solidFill>
              </a:rPr>
              <a:t>rete</a:t>
            </a:r>
            <a:r>
              <a:rPr lang="it-IT" dirty="0"/>
              <a:t> porterebbe il </a:t>
            </a:r>
            <a:r>
              <a:rPr lang="it-IT" dirty="0" err="1"/>
              <a:t>registry</a:t>
            </a:r>
            <a:r>
              <a:rPr lang="it-IT" dirty="0"/>
              <a:t> ad essere presente solo in una delle due partizioni.</a:t>
            </a:r>
          </a:p>
          <a:p>
            <a:pPr marL="342900" lvl="0" indent="-342900" algn="just">
              <a:lnSpc>
                <a:spcPct val="210000"/>
              </a:lnSpc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182880" algn="l"/>
                <a:tab pos="182880" algn="l"/>
                <a:tab pos="411480" algn="l"/>
              </a:tabLst>
            </a:pPr>
            <a:r>
              <a:rPr lang="it-IT" dirty="0"/>
              <a:t>Se il sistema ha piccole dimensioni aumenta la probabilità di avere </a:t>
            </a:r>
            <a:r>
              <a:rPr lang="it-IT" b="1" dirty="0">
                <a:solidFill>
                  <a:srgbClr val="376092"/>
                </a:solidFill>
              </a:rPr>
              <a:t>collisioni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497594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736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16DCBD5-A460-7414-456B-2D86250BE786}"/>
              </a:ext>
            </a:extLst>
          </p:cNvPr>
          <p:cNvSpPr txBox="1"/>
          <p:nvPr/>
        </p:nvSpPr>
        <p:spPr>
          <a:xfrm>
            <a:off x="8622862" y="54241"/>
            <a:ext cx="393443" cy="46623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endParaRPr lang="it-IT" sz="2400" dirty="0">
              <a:uFillTx/>
            </a:endParaRP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6C3FC407-D920-03C6-9E20-F7E0D6BE88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539" t="49784" r="62599" b="45077"/>
          <a:stretch/>
        </p:blipFill>
        <p:spPr>
          <a:xfrm>
            <a:off x="8158057" y="253535"/>
            <a:ext cx="718867" cy="254267"/>
          </a:xfrm>
          <a:prstGeom prst="rect">
            <a:avLst/>
          </a:prstGeom>
        </p:spPr>
      </p:pic>
      <p:sp>
        <p:nvSpPr>
          <p:cNvPr id="306" name="Google Shape;81;p1">
            <a:extLst>
              <a:ext uri="{FF2B5EF4-FFF2-40B4-BE49-F238E27FC236}">
                <a16:creationId xmlns:a16="http://schemas.microsoft.com/office/drawing/2014/main" id="{FF629A71-21F0-55A5-78F8-5D3203D026B1}"/>
              </a:ext>
            </a:extLst>
          </p:cNvPr>
          <p:cNvSpPr txBox="1"/>
          <p:nvPr/>
        </p:nvSpPr>
        <p:spPr>
          <a:xfrm>
            <a:off x="4017444" y="2917278"/>
            <a:ext cx="4500046" cy="8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434343"/>
              </a:buClr>
              <a:buSzPts val="1400"/>
            </a:pPr>
            <a:r>
              <a:rPr lang="it-IT" sz="1500" dirty="0">
                <a:latin typeface="Arial" panose="020B0604020202020204" pitchFamily="34" charset="0"/>
                <a:ea typeface="EB Garamond"/>
                <a:cs typeface="Arial" panose="020B0604020202020204" pitchFamily="34" charset="0"/>
                <a:sym typeface="EB Garamond"/>
              </a:rPr>
              <a:t>Michele Tosi</a:t>
            </a:r>
          </a:p>
          <a:p>
            <a:pPr lvl="0">
              <a:buClr>
                <a:srgbClr val="434343"/>
              </a:buClr>
              <a:buSzPts val="1400"/>
            </a:pPr>
            <a:r>
              <a:rPr lang="it-IT" sz="1500" dirty="0">
                <a:latin typeface="Arial" panose="020B0604020202020204" pitchFamily="34" charset="0"/>
                <a:ea typeface="EB Garamond"/>
                <a:cs typeface="Arial" panose="020B0604020202020204" pitchFamily="34" charset="0"/>
                <a:sym typeface="EB Garamond"/>
              </a:rPr>
              <a:t>Università degli Studi di Roma “Tor Vergata”</a:t>
            </a:r>
          </a:p>
          <a:p>
            <a:pPr>
              <a:buClr>
                <a:srgbClr val="434343"/>
              </a:buClr>
              <a:buSzPts val="1400"/>
            </a:pPr>
            <a:r>
              <a:rPr lang="it-IT" sz="1500" dirty="0">
                <a:latin typeface="Arial" panose="020B0604020202020204" pitchFamily="34" charset="0"/>
                <a:ea typeface="EB Garamond"/>
                <a:cs typeface="Arial" panose="020B0604020202020204" pitchFamily="34" charset="0"/>
                <a:sym typeface="EB Garamond"/>
              </a:rPr>
              <a:t>Facoltà di Ingegneria</a:t>
            </a:r>
          </a:p>
          <a:p>
            <a:pPr lvl="0">
              <a:buClr>
                <a:srgbClr val="434343"/>
              </a:buClr>
              <a:buSzPts val="1400"/>
            </a:pPr>
            <a:endParaRPr lang="en-US" sz="1300" dirty="0">
              <a:latin typeface="Arial" panose="020B0604020202020204" pitchFamily="34" charset="0"/>
              <a:ea typeface="EB Garamond"/>
              <a:cs typeface="Arial" panose="020B0604020202020204" pitchFamily="34" charset="0"/>
              <a:sym typeface="EB Garamond"/>
            </a:endParaRPr>
          </a:p>
        </p:txBody>
      </p:sp>
      <p:sp>
        <p:nvSpPr>
          <p:cNvPr id="305" name="Google Shape;1233;p19">
            <a:extLst>
              <a:ext uri="{FF2B5EF4-FFF2-40B4-BE49-F238E27FC236}">
                <a16:creationId xmlns:a16="http://schemas.microsoft.com/office/drawing/2014/main" id="{60FA1A40-66B3-60B4-5BA1-0FFC7AEFC9BC}"/>
              </a:ext>
            </a:extLst>
          </p:cNvPr>
          <p:cNvSpPr txBox="1">
            <a:spLocks/>
          </p:cNvSpPr>
          <p:nvPr/>
        </p:nvSpPr>
        <p:spPr>
          <a:xfrm>
            <a:off x="539552" y="1347614"/>
            <a:ext cx="5673682" cy="8524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SzPts val="4800"/>
            </a:pPr>
            <a:r>
              <a:rPr lang="it-IT" sz="3500" b="1" dirty="0">
                <a:solidFill>
                  <a:srgbClr val="376092"/>
                </a:solidFill>
              </a:rPr>
              <a:t>Grazie per l’attenzione!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A457526-8C3A-F4A4-6917-186A64097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2571750"/>
            <a:ext cx="1453639" cy="151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20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e 8">
            <a:extLst>
              <a:ext uri="{FF2B5EF4-FFF2-40B4-BE49-F238E27FC236}">
                <a16:creationId xmlns:a16="http://schemas.microsoft.com/office/drawing/2014/main" id="{B4D5E7FF-B8BF-0FD5-1699-80DE37A2055F}"/>
              </a:ext>
            </a:extLst>
          </p:cNvPr>
          <p:cNvSpPr/>
          <p:nvPr/>
        </p:nvSpPr>
        <p:spPr>
          <a:xfrm>
            <a:off x="2066815" y="879562"/>
            <a:ext cx="5010371" cy="33843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1D4D15F-B4A0-89E9-27FB-29B04546C5E3}"/>
              </a:ext>
            </a:extLst>
          </p:cNvPr>
          <p:cNvSpPr txBox="1"/>
          <p:nvPr/>
        </p:nvSpPr>
        <p:spPr>
          <a:xfrm>
            <a:off x="3335236" y="2767356"/>
            <a:ext cx="1944216" cy="108012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endParaRPr lang="it-IT" sz="1800" dirty="0">
              <a:uFillTx/>
            </a:endParaRPr>
          </a:p>
        </p:txBody>
      </p:sp>
      <p:sp>
        <p:nvSpPr>
          <p:cNvPr id="27" name="Titolo 1">
            <a:extLst>
              <a:ext uri="{FF2B5EF4-FFF2-40B4-BE49-F238E27FC236}">
                <a16:creationId xmlns:a16="http://schemas.microsoft.com/office/drawing/2014/main" id="{4A68A148-A3AA-302F-7589-92A53C15D58F}"/>
              </a:ext>
            </a:extLst>
          </p:cNvPr>
          <p:cNvSpPr txBox="1">
            <a:spLocks/>
          </p:cNvSpPr>
          <p:nvPr/>
        </p:nvSpPr>
        <p:spPr>
          <a:xfrm>
            <a:off x="611560" y="123478"/>
            <a:ext cx="3672408" cy="360040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1800" b="1" dirty="0">
                <a:solidFill>
                  <a:srgbClr val="376092"/>
                </a:solidFill>
                <a:uFillTx/>
                <a:latin typeface="Arial" pitchFamily="34" charset="0"/>
                <a:cs typeface="Arial" pitchFamily="34" charset="0"/>
              </a:rPr>
              <a:t>Indice degli argomenti:</a:t>
            </a:r>
            <a:endParaRPr lang="it-IT" sz="1800" dirty="0">
              <a:solidFill>
                <a:srgbClr val="376092"/>
              </a:solidFill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0E6D382-4BFC-FB33-8297-4A4A06B1D7C8}"/>
              </a:ext>
            </a:extLst>
          </p:cNvPr>
          <p:cNvSpPr txBox="1"/>
          <p:nvPr/>
        </p:nvSpPr>
        <p:spPr>
          <a:xfrm>
            <a:off x="4763868" y="15967"/>
            <a:ext cx="1686373" cy="112809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lvl="1" algn="ctr">
              <a:lnSpc>
                <a:spcPct val="150000"/>
              </a:lnSpc>
              <a:spcBef>
                <a:spcPct val="0"/>
              </a:spcBef>
              <a:defRPr>
                <a:uFillTx/>
              </a:defRPr>
            </a:pPr>
            <a:r>
              <a:rPr lang="it-IT" sz="1100" b="1" dirty="0">
                <a:solidFill>
                  <a:srgbClr val="376092"/>
                </a:solidFill>
                <a:latin typeface="Arial" pitchFamily="34" charset="0"/>
                <a:ea typeface="+mj-ea"/>
                <a:cs typeface="Arial" pitchFamily="34" charset="0"/>
              </a:rPr>
              <a:t>Introduzione</a:t>
            </a:r>
          </a:p>
          <a:p>
            <a:pPr marL="0" lvl="1" algn="ctr">
              <a:lnSpc>
                <a:spcPct val="150000"/>
              </a:lnSpc>
              <a:spcBef>
                <a:spcPct val="0"/>
              </a:spcBef>
              <a:defRPr>
                <a:uFillTx/>
              </a:defRPr>
            </a:pPr>
            <a:r>
              <a:rPr lang="it-IT" sz="900" dirty="0">
                <a:latin typeface="Arial" pitchFamily="34" charset="0"/>
                <a:ea typeface="+mj-ea"/>
                <a:cs typeface="Arial" pitchFamily="34" charset="0"/>
              </a:rPr>
              <a:t>Cos’è </a:t>
            </a:r>
            <a:r>
              <a:rPr lang="it-IT" sz="900" dirty="0" err="1">
                <a:latin typeface="Arial" pitchFamily="34" charset="0"/>
                <a:ea typeface="+mj-ea"/>
                <a:cs typeface="Arial" pitchFamily="34" charset="0"/>
              </a:rPr>
              <a:t>Chord</a:t>
            </a:r>
            <a:endParaRPr lang="it-IT" sz="900" dirty="0"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147D9E01-A9EB-68A4-9FC1-F05D6028124D}"/>
              </a:ext>
            </a:extLst>
          </p:cNvPr>
          <p:cNvSpPr txBox="1"/>
          <p:nvPr/>
        </p:nvSpPr>
        <p:spPr>
          <a:xfrm>
            <a:off x="7305543" y="3059851"/>
            <a:ext cx="1387429" cy="736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>
              <a:lnSpc>
                <a:spcPct val="150000"/>
              </a:lnSpc>
              <a:spcBef>
                <a:spcPct val="0"/>
              </a:spcBef>
              <a:defRPr>
                <a:uFillTx/>
              </a:defRPr>
            </a:pPr>
            <a:r>
              <a:rPr lang="it-IT" sz="1100" b="1" dirty="0">
                <a:solidFill>
                  <a:srgbClr val="376092"/>
                </a:solidFill>
                <a:latin typeface="Arial" pitchFamily="34" charset="0"/>
                <a:ea typeface="+mj-ea"/>
                <a:cs typeface="Arial" pitchFamily="34" charset="0"/>
              </a:rPr>
              <a:t>Finger</a:t>
            </a:r>
            <a:r>
              <a:rPr lang="it-IT" sz="1100" b="1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it-IT" sz="1100" b="1" dirty="0" err="1">
                <a:solidFill>
                  <a:srgbClr val="376092"/>
                </a:solidFill>
                <a:latin typeface="Arial" pitchFamily="34" charset="0"/>
                <a:ea typeface="+mj-ea"/>
                <a:cs typeface="Arial" pitchFamily="34" charset="0"/>
              </a:rPr>
              <a:t>Table</a:t>
            </a:r>
            <a:endParaRPr lang="it-IT" sz="1100" b="1" dirty="0">
              <a:solidFill>
                <a:srgbClr val="376092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marL="0" lvl="1" algn="ctr">
              <a:lnSpc>
                <a:spcPct val="150000"/>
              </a:lnSpc>
              <a:spcBef>
                <a:spcPct val="0"/>
              </a:spcBef>
              <a:defRPr>
                <a:uFillTx/>
              </a:defRPr>
            </a:pPr>
            <a:r>
              <a:rPr lang="it-IT" sz="900">
                <a:latin typeface="Arial" pitchFamily="34" charset="0"/>
                <a:ea typeface="+mj-ea"/>
                <a:cs typeface="Arial" pitchFamily="34" charset="0"/>
              </a:rPr>
              <a:t>Cos’è</a:t>
            </a:r>
            <a:endParaRPr lang="it-IT" sz="900" dirty="0">
              <a:latin typeface="Arial" pitchFamily="34" charset="0"/>
              <a:ea typeface="+mj-ea"/>
              <a:cs typeface="Arial" pitchFamily="34" charset="0"/>
            </a:endParaRPr>
          </a:p>
          <a:p>
            <a:pPr marL="0" lvl="1" algn="ctr">
              <a:lnSpc>
                <a:spcPct val="150000"/>
              </a:lnSpc>
              <a:spcBef>
                <a:spcPct val="0"/>
              </a:spcBef>
              <a:defRPr>
                <a:uFillTx/>
              </a:defRPr>
            </a:pPr>
            <a:r>
              <a:rPr lang="it-IT" sz="900" dirty="0">
                <a:latin typeface="Arial" pitchFamily="34" charset="0"/>
                <a:ea typeface="+mj-ea"/>
                <a:cs typeface="Arial" pitchFamily="34" charset="0"/>
              </a:rPr>
              <a:t>Come funziona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35088CAC-F05D-A7E1-446D-C07ED2A5848A}"/>
              </a:ext>
            </a:extLst>
          </p:cNvPr>
          <p:cNvSpPr txBox="1"/>
          <p:nvPr/>
        </p:nvSpPr>
        <p:spPr>
          <a:xfrm>
            <a:off x="3904258" y="3033435"/>
            <a:ext cx="1315814" cy="736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>
              <a:lnSpc>
                <a:spcPct val="150000"/>
              </a:lnSpc>
              <a:spcBef>
                <a:spcPct val="0"/>
              </a:spcBef>
              <a:defRPr>
                <a:uFillTx/>
              </a:defRPr>
            </a:pPr>
            <a:r>
              <a:rPr lang="it-IT" sz="1100" b="1" dirty="0">
                <a:solidFill>
                  <a:srgbClr val="376092"/>
                </a:solidFill>
                <a:latin typeface="Arial" pitchFamily="34" charset="0"/>
                <a:ea typeface="+mj-ea"/>
                <a:cs typeface="Arial" pitchFamily="34" charset="0"/>
              </a:rPr>
              <a:t>Join/</a:t>
            </a:r>
            <a:r>
              <a:rPr lang="it-IT" sz="1100" b="1" dirty="0" err="1">
                <a:solidFill>
                  <a:srgbClr val="376092"/>
                </a:solidFill>
                <a:latin typeface="Arial" pitchFamily="34" charset="0"/>
                <a:ea typeface="+mj-ea"/>
                <a:cs typeface="Arial" pitchFamily="34" charset="0"/>
              </a:rPr>
              <a:t>Leave</a:t>
            </a:r>
            <a:r>
              <a:rPr lang="it-IT" sz="1100" b="1" dirty="0">
                <a:solidFill>
                  <a:srgbClr val="376092"/>
                </a:solidFill>
                <a:latin typeface="Arial" pitchFamily="34" charset="0"/>
                <a:ea typeface="+mj-ea"/>
                <a:cs typeface="Arial" pitchFamily="34" charset="0"/>
              </a:rPr>
              <a:t> nodi</a:t>
            </a:r>
          </a:p>
          <a:p>
            <a:pPr marL="0" lvl="1" algn="ctr">
              <a:lnSpc>
                <a:spcPct val="150000"/>
              </a:lnSpc>
              <a:spcBef>
                <a:spcPct val="0"/>
              </a:spcBef>
              <a:defRPr>
                <a:uFillTx/>
              </a:defRPr>
            </a:pPr>
            <a:r>
              <a:rPr lang="it-IT" sz="900" dirty="0">
                <a:latin typeface="Arial" pitchFamily="34" charset="0"/>
                <a:ea typeface="+mj-ea"/>
                <a:cs typeface="Arial" pitchFamily="34" charset="0"/>
              </a:rPr>
              <a:t>Ingresso nodi</a:t>
            </a:r>
          </a:p>
          <a:p>
            <a:pPr marL="0" lvl="1" algn="ctr">
              <a:lnSpc>
                <a:spcPct val="150000"/>
              </a:lnSpc>
              <a:spcBef>
                <a:spcPct val="0"/>
              </a:spcBef>
              <a:defRPr>
                <a:uFillTx/>
              </a:defRPr>
            </a:pPr>
            <a:r>
              <a:rPr lang="it-IT" sz="900" dirty="0">
                <a:latin typeface="Arial" pitchFamily="34" charset="0"/>
                <a:ea typeface="+mj-ea"/>
                <a:cs typeface="Arial" pitchFamily="34" charset="0"/>
              </a:rPr>
              <a:t>Uscita nodi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AA82BB1-F1BC-E44F-0E45-9E74772DB21A}"/>
              </a:ext>
            </a:extLst>
          </p:cNvPr>
          <p:cNvSpPr txBox="1"/>
          <p:nvPr/>
        </p:nvSpPr>
        <p:spPr>
          <a:xfrm>
            <a:off x="6892887" y="955970"/>
            <a:ext cx="1597895" cy="15400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lvl="1" algn="ctr">
              <a:lnSpc>
                <a:spcPct val="150000"/>
              </a:lnSpc>
              <a:spcBef>
                <a:spcPct val="0"/>
              </a:spcBef>
              <a:defRPr>
                <a:uFillTx/>
              </a:defRPr>
            </a:pPr>
            <a:r>
              <a:rPr lang="it-IT" sz="1200" b="1" dirty="0">
                <a:latin typeface="Arial" pitchFamily="34" charset="0"/>
                <a:ea typeface="+mj-ea"/>
                <a:cs typeface="Arial" pitchFamily="34" charset="0"/>
              </a:rPr>
              <a:t>  </a:t>
            </a:r>
            <a:r>
              <a:rPr lang="it-IT" sz="1100" b="1" dirty="0">
                <a:solidFill>
                  <a:srgbClr val="376092"/>
                </a:solidFill>
                <a:latin typeface="Arial" pitchFamily="34" charset="0"/>
                <a:ea typeface="+mj-ea"/>
                <a:cs typeface="Arial" pitchFamily="34" charset="0"/>
              </a:rPr>
              <a:t>Componenti</a:t>
            </a:r>
          </a:p>
          <a:p>
            <a:pPr marL="0" lvl="1" algn="ctr">
              <a:lnSpc>
                <a:spcPct val="150000"/>
              </a:lnSpc>
              <a:spcBef>
                <a:spcPct val="0"/>
              </a:spcBef>
              <a:defRPr>
                <a:uFillTx/>
              </a:defRPr>
            </a:pPr>
            <a:r>
              <a:rPr lang="it-IT" sz="900" dirty="0">
                <a:latin typeface="Arial" pitchFamily="34" charset="0"/>
                <a:ea typeface="+mj-ea"/>
                <a:cs typeface="Arial" pitchFamily="34" charset="0"/>
              </a:rPr>
              <a:t>Server </a:t>
            </a:r>
            <a:r>
              <a:rPr lang="it-IT" sz="900" dirty="0" err="1">
                <a:latin typeface="Arial" pitchFamily="34" charset="0"/>
                <a:ea typeface="+mj-ea"/>
                <a:cs typeface="Arial" pitchFamily="34" charset="0"/>
              </a:rPr>
              <a:t>registry</a:t>
            </a:r>
            <a:endParaRPr lang="it-IT" sz="900" dirty="0">
              <a:latin typeface="Arial" pitchFamily="34" charset="0"/>
              <a:ea typeface="+mj-ea"/>
              <a:cs typeface="Arial" pitchFamily="34" charset="0"/>
            </a:endParaRPr>
          </a:p>
          <a:p>
            <a:pPr marL="0" lvl="1" algn="ctr">
              <a:lnSpc>
                <a:spcPct val="150000"/>
              </a:lnSpc>
              <a:spcBef>
                <a:spcPct val="0"/>
              </a:spcBef>
              <a:defRPr>
                <a:uFillTx/>
              </a:defRPr>
            </a:pPr>
            <a:r>
              <a:rPr lang="it-IT" sz="900" dirty="0" err="1">
                <a:latin typeface="Arial" pitchFamily="34" charset="0"/>
                <a:ea typeface="+mj-ea"/>
                <a:cs typeface="Arial" pitchFamily="34" charset="0"/>
              </a:rPr>
              <a:t>Node</a:t>
            </a:r>
            <a:endParaRPr lang="it-IT" sz="900" dirty="0">
              <a:latin typeface="Arial" pitchFamily="34" charset="0"/>
              <a:ea typeface="+mj-ea"/>
              <a:cs typeface="Arial" pitchFamily="34" charset="0"/>
            </a:endParaRPr>
          </a:p>
          <a:p>
            <a:endParaRPr lang="it-IT" sz="1800" dirty="0">
              <a:uFillTx/>
            </a:endParaRP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10E63326-CDF7-AE2C-BE53-3575E312F723}"/>
              </a:ext>
            </a:extLst>
          </p:cNvPr>
          <p:cNvSpPr txBox="1"/>
          <p:nvPr/>
        </p:nvSpPr>
        <p:spPr>
          <a:xfrm>
            <a:off x="406132" y="3059851"/>
            <a:ext cx="1758956" cy="943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>
              <a:lnSpc>
                <a:spcPct val="150000"/>
              </a:lnSpc>
              <a:spcBef>
                <a:spcPct val="0"/>
              </a:spcBef>
              <a:defRPr>
                <a:uFillTx/>
              </a:defRPr>
            </a:pPr>
            <a:r>
              <a:rPr lang="it-IT" sz="1100" b="1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it-IT" sz="1100" b="1" dirty="0">
                <a:solidFill>
                  <a:srgbClr val="376092"/>
                </a:solidFill>
                <a:latin typeface="Arial" pitchFamily="34" charset="0"/>
                <a:ea typeface="+mj-ea"/>
                <a:cs typeface="Arial" pitchFamily="34" charset="0"/>
              </a:rPr>
              <a:t>Gestione</a:t>
            </a:r>
            <a:r>
              <a:rPr lang="it-IT" sz="1100" b="1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it-IT" sz="1100" b="1" dirty="0">
                <a:solidFill>
                  <a:srgbClr val="376092"/>
                </a:solidFill>
                <a:latin typeface="Arial" pitchFamily="34" charset="0"/>
                <a:ea typeface="+mj-ea"/>
                <a:cs typeface="Arial" pitchFamily="34" charset="0"/>
              </a:rPr>
              <a:t>risorse</a:t>
            </a:r>
          </a:p>
          <a:p>
            <a:pPr marL="0" lvl="1" algn="ctr">
              <a:lnSpc>
                <a:spcPct val="150000"/>
              </a:lnSpc>
              <a:spcBef>
                <a:spcPct val="0"/>
              </a:spcBef>
              <a:defRPr>
                <a:uFillTx/>
              </a:defRPr>
            </a:pPr>
            <a:r>
              <a:rPr lang="it-IT" sz="900" dirty="0">
                <a:latin typeface="Arial" pitchFamily="34" charset="0"/>
                <a:ea typeface="+mj-ea"/>
                <a:cs typeface="Arial" pitchFamily="34" charset="0"/>
              </a:rPr>
              <a:t>Ricerca</a:t>
            </a:r>
          </a:p>
          <a:p>
            <a:pPr marL="0" lvl="1" algn="ctr">
              <a:lnSpc>
                <a:spcPct val="150000"/>
              </a:lnSpc>
              <a:spcBef>
                <a:spcPct val="0"/>
              </a:spcBef>
              <a:defRPr>
                <a:uFillTx/>
              </a:defRPr>
            </a:pPr>
            <a:r>
              <a:rPr lang="it-IT" sz="900" dirty="0">
                <a:latin typeface="Arial" pitchFamily="34" charset="0"/>
                <a:ea typeface="+mj-ea"/>
                <a:cs typeface="Arial" pitchFamily="34" charset="0"/>
              </a:rPr>
              <a:t>Inserimento</a:t>
            </a:r>
          </a:p>
          <a:p>
            <a:pPr marL="0" lvl="1" algn="ctr">
              <a:lnSpc>
                <a:spcPct val="150000"/>
              </a:lnSpc>
              <a:spcBef>
                <a:spcPct val="0"/>
              </a:spcBef>
              <a:defRPr>
                <a:uFillTx/>
              </a:defRPr>
            </a:pPr>
            <a:r>
              <a:rPr lang="it-IT" sz="900" dirty="0">
                <a:latin typeface="Arial" pitchFamily="34" charset="0"/>
                <a:ea typeface="+mj-ea"/>
                <a:cs typeface="Arial" pitchFamily="34" charset="0"/>
              </a:rPr>
              <a:t>Cancellazione</a:t>
            </a:r>
          </a:p>
        </p:txBody>
      </p: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5436F021-4B6D-2009-3D0A-26865B8EE469}"/>
              </a:ext>
            </a:extLst>
          </p:cNvPr>
          <p:cNvSpPr txBox="1"/>
          <p:nvPr/>
        </p:nvSpPr>
        <p:spPr>
          <a:xfrm>
            <a:off x="592535" y="1411125"/>
            <a:ext cx="1315814" cy="3148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>
              <a:lnSpc>
                <a:spcPct val="150000"/>
              </a:lnSpc>
              <a:spcBef>
                <a:spcPct val="0"/>
              </a:spcBef>
              <a:defRPr>
                <a:uFillTx/>
              </a:defRPr>
            </a:pPr>
            <a:r>
              <a:rPr lang="it-IT" sz="1100" b="1" dirty="0">
                <a:solidFill>
                  <a:srgbClr val="376092"/>
                </a:solidFill>
                <a:latin typeface="Arial" pitchFamily="34" charset="0"/>
                <a:ea typeface="+mj-ea"/>
                <a:cs typeface="Arial" pitchFamily="34" charset="0"/>
              </a:rPr>
              <a:t>Conclusione</a:t>
            </a:r>
            <a:endParaRPr lang="it-IT" sz="900" dirty="0">
              <a:latin typeface="Arial" pitchFamily="34" charset="0"/>
              <a:ea typeface="+mj-ea"/>
              <a:cs typeface="Arial" pitchFamily="34" charset="0"/>
            </a:endParaRPr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94" name="Anteprima della sezione 93">
                <a:extLst>
                  <a:ext uri="{FF2B5EF4-FFF2-40B4-BE49-F238E27FC236}">
                    <a16:creationId xmlns:a16="http://schemas.microsoft.com/office/drawing/2014/main" id="{2FBE1759-B660-DA82-BB4E-5AEFD4A77E7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17885713"/>
                  </p:ext>
                </p:extLst>
              </p:nvPr>
            </p:nvGraphicFramePr>
            <p:xfrm>
              <a:off x="4216793" y="555526"/>
              <a:ext cx="705813" cy="720000"/>
            </p:xfrm>
            <a:graphic>
              <a:graphicData uri="http://schemas.microsoft.com/office/powerpoint/2016/sectionzoom">
                <psez:sectionZm>
                  <psez:sectionZmObj sectionId="{E109B2FF-6A21-4E73-8113-F4B02E60B721}">
                    <psez:zmPr id="{79D5504E-DB45-4820-97FB-ED061EEB6129}" imageType="cover" transitionDur="1000">
                      <p166:blipFill xmlns:p166="http://schemas.microsoft.com/office/powerpoint/2016/6/main">
                        <a:blip r:embed="rId3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05813" cy="7200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94" name="Anteprima della sezione 9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2FBE1759-B660-DA82-BB4E-5AEFD4A77E7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16793" y="555526"/>
                <a:ext cx="705813" cy="7200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96" name="Anteprima della sezione 95">
                <a:extLst>
                  <a:ext uri="{FF2B5EF4-FFF2-40B4-BE49-F238E27FC236}">
                    <a16:creationId xmlns:a16="http://schemas.microsoft.com/office/drawing/2014/main" id="{2D7D6DD9-014D-9F36-C615-0586FC2936F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00544076"/>
                  </p:ext>
                </p:extLst>
              </p:nvPr>
            </p:nvGraphicFramePr>
            <p:xfrm>
              <a:off x="6300192" y="1275606"/>
              <a:ext cx="705882" cy="720000"/>
            </p:xfrm>
            <a:graphic>
              <a:graphicData uri="http://schemas.microsoft.com/office/powerpoint/2016/sectionzoom">
                <psez:sectionZm>
                  <psez:sectionZmObj sectionId="{0FC431E8-CD01-4F3E-9567-CDA31A80911C}">
                    <psez:zmPr id="{46F9F2CF-8ACB-495F-8630-2F8D471E1EF1}" imageType="cover" transitionDur="1000">
                      <p166:blipFill xmlns:p166="http://schemas.microsoft.com/office/powerpoint/2016/6/main">
                        <a:blip r:embed="rId6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05882" cy="7200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96" name="Anteprima della sezione 9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2D7D6DD9-014D-9F36-C615-0586FC2936F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00192" y="1275606"/>
                <a:ext cx="705882" cy="7200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98" name="Anteprima della sezione 97">
                <a:extLst>
                  <a:ext uri="{FF2B5EF4-FFF2-40B4-BE49-F238E27FC236}">
                    <a16:creationId xmlns:a16="http://schemas.microsoft.com/office/drawing/2014/main" id="{08686AB4-351C-5BE1-0A97-EC9C8CFC741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91106901"/>
                  </p:ext>
                </p:extLst>
              </p:nvPr>
            </p:nvGraphicFramePr>
            <p:xfrm>
              <a:off x="6300192" y="3073551"/>
              <a:ext cx="705812" cy="720000"/>
            </p:xfrm>
            <a:graphic>
              <a:graphicData uri="http://schemas.microsoft.com/office/powerpoint/2016/sectionzoom">
                <psez:sectionZm>
                  <psez:sectionZmObj sectionId="{24FD45ED-09DD-44BE-B6C1-2D41A87A9D2E}">
                    <psez:zmPr id="{14F8909A-146D-4242-A1CC-B3B8D12A93D0}" imageType="cover" transitionDur="1000">
                      <p166:blipFill xmlns:p166="http://schemas.microsoft.com/office/powerpoint/2016/6/main">
                        <a:blip r:embed="rId9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05812" cy="7200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98" name="Anteprima della sezione 97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08686AB4-351C-5BE1-0A97-EC9C8CFC741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00192" y="3073551"/>
                <a:ext cx="705812" cy="7200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00" name="Anteprima della sezione 99">
                <a:extLst>
                  <a:ext uri="{FF2B5EF4-FFF2-40B4-BE49-F238E27FC236}">
                    <a16:creationId xmlns:a16="http://schemas.microsoft.com/office/drawing/2014/main" id="{6F290C5D-8B87-3AEE-DF02-547702B39D3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43189365"/>
                  </p:ext>
                </p:extLst>
              </p:nvPr>
            </p:nvGraphicFramePr>
            <p:xfrm>
              <a:off x="2065987" y="3067868"/>
              <a:ext cx="705813" cy="720000"/>
            </p:xfrm>
            <a:graphic>
              <a:graphicData uri="http://schemas.microsoft.com/office/powerpoint/2016/sectionzoom">
                <psez:sectionZm>
                  <psez:sectionZmObj sectionId="{DA7E4F7F-BB3F-40B6-BB07-69331E3649ED}">
                    <psez:zmPr id="{C7798333-99DF-4031-A898-8E0177D960CC}" imageType="cover" transitionDur="1000">
                      <p166:blipFill xmlns:p166="http://schemas.microsoft.com/office/powerpoint/2016/6/main">
                        <a:blip r:embed="rId12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05813" cy="7200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00" name="Anteprima della sezione 99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6F290C5D-8B87-3AEE-DF02-547702B39D3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65987" y="3067868"/>
                <a:ext cx="705813" cy="7200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02" name="Anteprima della sezione 101">
                <a:extLst>
                  <a:ext uri="{FF2B5EF4-FFF2-40B4-BE49-F238E27FC236}">
                    <a16:creationId xmlns:a16="http://schemas.microsoft.com/office/drawing/2014/main" id="{1DC217E2-F44B-48E3-F71A-8EBB5B92157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4108300"/>
                  </p:ext>
                </p:extLst>
              </p:nvPr>
            </p:nvGraphicFramePr>
            <p:xfrm>
              <a:off x="4216794" y="3840982"/>
              <a:ext cx="705812" cy="719928"/>
            </p:xfrm>
            <a:graphic>
              <a:graphicData uri="http://schemas.microsoft.com/office/powerpoint/2016/sectionzoom">
                <psez:sectionZm>
                  <psez:sectionZmObj sectionId="{A28034F7-97AD-4DEB-ABCC-1BD50C301261}">
                    <psez:zmPr id="{E54EF5DB-84BD-494E-8C20-704935DD9E6E}" imageType="cover" transitionDur="1000">
                      <p166:blipFill xmlns:p166="http://schemas.microsoft.com/office/powerpoint/2016/6/main">
                        <a:blip r:embed="rId15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05812" cy="719928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02" name="Anteprima della sezione 101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1DC217E2-F44B-48E3-F71A-8EBB5B9215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16794" y="3840982"/>
                <a:ext cx="705812" cy="719928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04" name="Anteprima della sezione 103">
                <a:extLst>
                  <a:ext uri="{FF2B5EF4-FFF2-40B4-BE49-F238E27FC236}">
                    <a16:creationId xmlns:a16="http://schemas.microsoft.com/office/drawing/2014/main" id="{3788FEC0-0638-0F7A-0E1B-AFA6550B6F9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41375109"/>
                  </p:ext>
                </p:extLst>
              </p:nvPr>
            </p:nvGraphicFramePr>
            <p:xfrm>
              <a:off x="2065918" y="1275606"/>
              <a:ext cx="705882" cy="720000"/>
            </p:xfrm>
            <a:graphic>
              <a:graphicData uri="http://schemas.microsoft.com/office/powerpoint/2016/sectionzoom">
                <psez:sectionZm>
                  <psez:sectionZmObj sectionId="{CC20D2DC-2733-4ACA-AA39-38B453D84F14}">
                    <psez:zmPr id="{DAA5CB51-A681-4398-AA0E-C3078C9813D8}" imageType="cover" transitionDur="1000">
                      <p166:blipFill xmlns:p166="http://schemas.microsoft.com/office/powerpoint/2016/6/main">
                        <a:blip r:embed="rId18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05882" cy="7200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04" name="Anteprima della sezione 103">
                <a:hlinkClick r:id="rId19" action="ppaction://hlinksldjump"/>
                <a:extLst>
                  <a:ext uri="{FF2B5EF4-FFF2-40B4-BE49-F238E27FC236}">
                    <a16:creationId xmlns:a16="http://schemas.microsoft.com/office/drawing/2014/main" id="{3788FEC0-0638-0F7A-0E1B-AFA6550B6F9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65918" y="1275606"/>
                <a:ext cx="705882" cy="7200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5078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36EB72-53BB-4C40-CB3F-A9BC0277C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sz="4400" b="1" dirty="0">
                <a:solidFill>
                  <a:srgbClr val="3760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Introduzione</a:t>
            </a:r>
            <a:endParaRPr lang="it-IT" dirty="0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41A2E2B4-AC65-0383-64A1-0718780EB20B}"/>
              </a:ext>
            </a:extLst>
          </p:cNvPr>
          <p:cNvGrpSpPr/>
          <p:nvPr/>
        </p:nvGrpSpPr>
        <p:grpSpPr>
          <a:xfrm>
            <a:off x="5615608" y="915566"/>
            <a:ext cx="3528392" cy="3591875"/>
            <a:chOff x="5615608" y="915566"/>
            <a:chExt cx="3528392" cy="3591875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FF817518-145D-FACC-47E9-2B10737C3B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-1997" t="-127" r="12165" b="127"/>
            <a:stretch/>
          </p:blipFill>
          <p:spPr>
            <a:xfrm>
              <a:off x="5615608" y="915566"/>
              <a:ext cx="3528392" cy="3591875"/>
            </a:xfrm>
            <a:prstGeom prst="rect">
              <a:avLst/>
            </a:prstGeom>
          </p:spPr>
        </p:pic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B677DFBE-02B1-1E41-19F1-0F3646654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380312" y="1321734"/>
              <a:ext cx="426455" cy="432048"/>
            </a:xfrm>
            <a:prstGeom prst="rect">
              <a:avLst/>
            </a:prstGeom>
          </p:spPr>
        </p:pic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C27E342B-AA07-6871-561F-AAB9184B5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460432" y="1755700"/>
              <a:ext cx="426455" cy="432048"/>
            </a:xfrm>
            <a:prstGeom prst="rect">
              <a:avLst/>
            </a:prstGeom>
          </p:spPr>
        </p:pic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D6D886B0-3115-4959-5E8B-46D2CFE34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425000" y="3651870"/>
              <a:ext cx="426455" cy="432048"/>
            </a:xfrm>
            <a:prstGeom prst="rect">
              <a:avLst/>
            </a:prstGeom>
          </p:spPr>
        </p:pic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E90CBC-96A6-6FC7-FE8F-5CE732951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1203598"/>
            <a:ext cx="7560840" cy="3394472"/>
          </a:xfrm>
          <a:ln>
            <a:noFill/>
          </a:ln>
        </p:spPr>
        <p:txBody>
          <a:bodyPr>
            <a:norm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IT" sz="1600" dirty="0">
                <a:uFillTx/>
              </a:rPr>
              <a:t>Protocollo progettato per reti </a:t>
            </a:r>
            <a:r>
              <a:rPr lang="it-IT" sz="1600" b="1" dirty="0">
                <a:solidFill>
                  <a:srgbClr val="376092"/>
                </a:solidFill>
                <a:uFillTx/>
              </a:rPr>
              <a:t>peer-to-peer distribuite</a:t>
            </a:r>
            <a:r>
              <a:rPr lang="it-IT" sz="1600" dirty="0">
                <a:uFillTx/>
              </a:rPr>
              <a:t>.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IT" sz="1600" dirty="0"/>
              <a:t>Overlay network strutturata a forma di </a:t>
            </a:r>
            <a:r>
              <a:rPr lang="it-IT" sz="1600" b="1" dirty="0">
                <a:solidFill>
                  <a:srgbClr val="376092"/>
                </a:solidFill>
              </a:rPr>
              <a:t>anello</a:t>
            </a:r>
            <a:r>
              <a:rPr lang="it-IT" sz="1600" dirty="0"/>
              <a:t>.</a:t>
            </a:r>
          </a:p>
          <a:p>
            <a:pPr marL="285750" indent="-285750">
              <a:lnSpc>
                <a:spcPct val="3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1600" b="1" dirty="0" err="1">
                <a:solidFill>
                  <a:srgbClr val="376092"/>
                </a:solidFill>
                <a:uFillTx/>
              </a:rPr>
              <a:t>Consistent</a:t>
            </a:r>
            <a:r>
              <a:rPr lang="it-IT" sz="1600" b="1" dirty="0">
                <a:uFillTx/>
              </a:rPr>
              <a:t> </a:t>
            </a:r>
            <a:r>
              <a:rPr lang="it-IT" sz="1600" b="1" dirty="0" err="1">
                <a:solidFill>
                  <a:srgbClr val="376092"/>
                </a:solidFill>
                <a:uFillTx/>
              </a:rPr>
              <a:t>hashing</a:t>
            </a:r>
            <a:r>
              <a:rPr lang="it-IT" sz="1600" b="1" dirty="0">
                <a:uFillTx/>
              </a:rPr>
              <a:t> </a:t>
            </a:r>
            <a:r>
              <a:rPr lang="it-IT" sz="1600" dirty="0">
                <a:uFillTx/>
              </a:rPr>
              <a:t>per gestione di nodi e risorse.</a:t>
            </a:r>
            <a:endParaRPr lang="it-IT" sz="3200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923025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E239BD08-E929-B7AC-F8EB-6358C65681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997" t="-127" r="12165" b="127"/>
          <a:stretch/>
        </p:blipFill>
        <p:spPr>
          <a:xfrm>
            <a:off x="5580112" y="910384"/>
            <a:ext cx="3528392" cy="3591875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0A6844B3-0EDE-9646-2AAB-6F61F794A153}"/>
              </a:ext>
            </a:extLst>
          </p:cNvPr>
          <p:cNvSpPr txBox="1"/>
          <p:nvPr/>
        </p:nvSpPr>
        <p:spPr>
          <a:xfrm>
            <a:off x="1115616" y="555526"/>
            <a:ext cx="1944216" cy="5040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it-IT" sz="2000" b="1" dirty="0">
                <a:solidFill>
                  <a:srgbClr val="3760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Introduzione</a:t>
            </a:r>
            <a:endParaRPr lang="it-IT" sz="3600" b="1" dirty="0">
              <a:solidFill>
                <a:srgbClr val="37609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A21A7ED-88AB-D76F-070E-581357A4596B}"/>
              </a:ext>
            </a:extLst>
          </p:cNvPr>
          <p:cNvSpPr txBox="1"/>
          <p:nvPr/>
        </p:nvSpPr>
        <p:spPr>
          <a:xfrm>
            <a:off x="1148740" y="1359010"/>
            <a:ext cx="5112568" cy="242548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sz="1500" dirty="0">
                <a:uFillTx/>
              </a:rPr>
              <a:t>Protocollo progettato per reti </a:t>
            </a:r>
            <a:r>
              <a:rPr lang="it-IT" sz="1500" b="1" dirty="0">
                <a:solidFill>
                  <a:srgbClr val="376092"/>
                </a:solidFill>
                <a:uFillTx/>
              </a:rPr>
              <a:t>peer-to-peer distribuite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IT" sz="1500" dirty="0"/>
              <a:t>Overlay network strutturata a forma di </a:t>
            </a:r>
            <a:r>
              <a:rPr lang="it-IT" sz="1500" b="1" dirty="0">
                <a:solidFill>
                  <a:srgbClr val="376092"/>
                </a:solidFill>
              </a:rPr>
              <a:t>anello</a:t>
            </a:r>
          </a:p>
          <a:p>
            <a:pPr marL="285750" indent="-285750">
              <a:lnSpc>
                <a:spcPct val="3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1500" b="1" dirty="0" err="1">
                <a:solidFill>
                  <a:srgbClr val="376092"/>
                </a:solidFill>
                <a:uFillTx/>
              </a:rPr>
              <a:t>Consistent</a:t>
            </a:r>
            <a:r>
              <a:rPr lang="it-IT" sz="1500" b="1" dirty="0">
                <a:uFillTx/>
              </a:rPr>
              <a:t> </a:t>
            </a:r>
            <a:r>
              <a:rPr lang="it-IT" sz="1500" b="1" dirty="0" err="1">
                <a:solidFill>
                  <a:srgbClr val="376092"/>
                </a:solidFill>
                <a:uFillTx/>
              </a:rPr>
              <a:t>hashing</a:t>
            </a:r>
            <a:r>
              <a:rPr lang="it-IT" sz="1500" b="1" dirty="0">
                <a:uFillTx/>
              </a:rPr>
              <a:t> </a:t>
            </a:r>
            <a:r>
              <a:rPr lang="it-IT" sz="1500" dirty="0">
                <a:uFillTx/>
              </a:rPr>
              <a:t>per gestione di nodi e risorse</a:t>
            </a:r>
          </a:p>
        </p:txBody>
      </p:sp>
    </p:spTree>
    <p:extLst>
      <p:ext uri="{BB962C8B-B14F-4D97-AF65-F5344CB8AC3E}">
        <p14:creationId xmlns:p14="http://schemas.microsoft.com/office/powerpoint/2010/main" val="3955146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8F5CAE-AD71-86C5-4BE5-329C2724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Componenti del sistema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34334852-E6E4-68D8-7881-769431A6D5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400" b="1" dirty="0">
                <a:solidFill>
                  <a:srgbClr val="376092"/>
                </a:solidFill>
              </a:rPr>
              <a:t>Server</a:t>
            </a:r>
            <a:endParaRPr lang="it-IT" b="1" dirty="0">
              <a:solidFill>
                <a:srgbClr val="376092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sz="1400" dirty="0"/>
              <a:t>Serve a connettere il client al sistema.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IT" sz="1400" dirty="0"/>
              <a:t>Mantiene la lista dei nodi presenti.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IT" sz="1400" dirty="0"/>
              <a:t>Ritorna l’IP dei vicini al nodo che fa il join.</a:t>
            </a:r>
          </a:p>
          <a:p>
            <a:pPr marL="285750" indent="-285750">
              <a:lnSpc>
                <a:spcPct val="3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1400" dirty="0">
                <a:uFillTx/>
              </a:rPr>
              <a:t>Gestisce l’eventuale fallimento dei nodi.</a:t>
            </a:r>
          </a:p>
        </p:txBody>
      </p:sp>
      <p:pic>
        <p:nvPicPr>
          <p:cNvPr id="4" name="Immagine 3" descr="Immagine che contiene schermata&#10;&#10;Descrizione generata automaticamente">
            <a:extLst>
              <a:ext uri="{FF2B5EF4-FFF2-40B4-BE49-F238E27FC236}">
                <a16:creationId xmlns:a16="http://schemas.microsoft.com/office/drawing/2014/main" id="{3C367A35-FAE8-4DC3-ABA3-4C3896D608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715393"/>
            <a:ext cx="721293" cy="72129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3A896D02-7AA2-7617-457F-807E94809B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67278" y="3788600"/>
            <a:ext cx="648072" cy="656571"/>
          </a:xfrm>
          <a:prstGeom prst="rect">
            <a:avLst/>
          </a:prstGeom>
        </p:spPr>
      </p:pic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E17844C8-BF61-4851-8A15-55EDB19FEC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b="1" dirty="0">
                <a:solidFill>
                  <a:srgbClr val="376092"/>
                </a:solidFill>
              </a:rPr>
              <a:t>Nodo</a:t>
            </a:r>
          </a:p>
          <a:p>
            <a:pPr marL="285750" indent="-285750">
              <a:lnSpc>
                <a:spcPct val="120000"/>
              </a:lnSpc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it-IT" sz="1400" dirty="0"/>
              <a:t>ID basato su hash.</a:t>
            </a:r>
          </a:p>
          <a:p>
            <a:pPr marL="285750" indent="-285750">
              <a:lnSpc>
                <a:spcPct val="120000"/>
              </a:lnSpc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it-IT" sz="1400" dirty="0"/>
              <a:t>Gestisce le risorse tra lui e il predecessore.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sz="1400" dirty="0">
                <a:uFillTx/>
              </a:rPr>
              <a:t>Mantiene una finger </a:t>
            </a:r>
            <a:r>
              <a:rPr lang="it-IT" sz="1400" dirty="0" err="1">
                <a:uFillTx/>
              </a:rPr>
              <a:t>table</a:t>
            </a:r>
            <a:r>
              <a:rPr lang="it-IT" sz="1400" dirty="0">
                <a:uFillTx/>
              </a:rPr>
              <a:t> per ottimizzare la gestione delle risorse.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18387028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740E53AD-1085-9E2E-53B3-09DE5ED17305}"/>
              </a:ext>
            </a:extLst>
          </p:cNvPr>
          <p:cNvSpPr txBox="1"/>
          <p:nvPr/>
        </p:nvSpPr>
        <p:spPr>
          <a:xfrm>
            <a:off x="1115616" y="555526"/>
            <a:ext cx="2376264" cy="5040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it-IT" sz="2000" b="1" dirty="0">
                <a:solidFill>
                  <a:srgbClr val="3760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</a:t>
            </a:r>
            <a:r>
              <a:rPr lang="it-IT" sz="2000" b="1" dirty="0" err="1">
                <a:solidFill>
                  <a:srgbClr val="3760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registry</a:t>
            </a:r>
            <a:endParaRPr lang="it-IT" sz="3600" b="1" dirty="0">
              <a:solidFill>
                <a:srgbClr val="37609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9AE2AC7-D04C-724F-F47D-8C2FB561D310}"/>
              </a:ext>
            </a:extLst>
          </p:cNvPr>
          <p:cNvSpPr txBox="1"/>
          <p:nvPr/>
        </p:nvSpPr>
        <p:spPr>
          <a:xfrm>
            <a:off x="1148740" y="1359010"/>
            <a:ext cx="5112568" cy="242548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sz="1500" dirty="0"/>
              <a:t>Serve a connettere il client al sistema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IT" sz="1500" dirty="0"/>
              <a:t>Mantiene la lista dei nodi presenti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IT" sz="1500" dirty="0"/>
              <a:t>Ritorna l’IP dei vicini al nodo che fa il join</a:t>
            </a:r>
          </a:p>
          <a:p>
            <a:pPr marL="285750" indent="-285750">
              <a:lnSpc>
                <a:spcPct val="3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1500" dirty="0">
                <a:uFillTx/>
              </a:rPr>
              <a:t>Gestisce l’eventuale fallimento dei nodi</a:t>
            </a:r>
          </a:p>
        </p:txBody>
      </p:sp>
      <p:pic>
        <p:nvPicPr>
          <p:cNvPr id="7" name="Immagine 6" descr="Immagine che contiene schermata&#10;&#10;Descrizione generata automaticamente">
            <a:extLst>
              <a:ext uri="{FF2B5EF4-FFF2-40B4-BE49-F238E27FC236}">
                <a16:creationId xmlns:a16="http://schemas.microsoft.com/office/drawing/2014/main" id="{7D5EF6E5-826E-9504-F9B5-3149A679C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780875"/>
            <a:ext cx="1581750" cy="15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154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FF1F2A-799F-8777-ED04-652FE6B8D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t-IT" sz="4400" b="1" dirty="0">
                <a:solidFill>
                  <a:srgbClr val="3760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</a:t>
            </a:r>
            <a:r>
              <a:rPr lang="it-IT" sz="4400" b="1" dirty="0" err="1">
                <a:solidFill>
                  <a:srgbClr val="3760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D84F2D-9644-787C-4E0C-91B2EFD38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sz="1600" dirty="0"/>
              <a:t>Serve a connettere il client al sistema.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IT" sz="1600" dirty="0"/>
              <a:t>Mantiene la lista dei nodi presenti.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IT" sz="1600" dirty="0"/>
              <a:t>Ritorna l’IP dei vicini al nodo che fa il join.</a:t>
            </a:r>
          </a:p>
          <a:p>
            <a:pPr marL="285750" indent="-285750">
              <a:lnSpc>
                <a:spcPct val="3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1600" dirty="0">
                <a:uFillTx/>
              </a:rPr>
              <a:t>Gestisce l’eventuale fallimento dei nodi.</a:t>
            </a:r>
          </a:p>
        </p:txBody>
      </p:sp>
      <p:pic>
        <p:nvPicPr>
          <p:cNvPr id="4" name="Immagine 3" descr="Immagine che contiene schermata&#10;&#10;Descrizione generata automaticamente">
            <a:extLst>
              <a:ext uri="{FF2B5EF4-FFF2-40B4-BE49-F238E27FC236}">
                <a16:creationId xmlns:a16="http://schemas.microsoft.com/office/drawing/2014/main" id="{B85671EE-680D-8172-FAEC-9ED1CC7FF3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995" y="1780874"/>
            <a:ext cx="1798987" cy="179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893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9A3529-B1CC-E6CF-0B0F-8E83D4282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sz="4400" b="1" dirty="0">
                <a:solidFill>
                  <a:srgbClr val="3760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Nodo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790E44-369B-A13A-E482-0E128A83A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it-IT" sz="1600" dirty="0">
                <a:uFillTx/>
              </a:rPr>
              <a:t>ID basato su hash.</a:t>
            </a:r>
          </a:p>
          <a:p>
            <a:pPr>
              <a:lnSpc>
                <a:spcPct val="300000"/>
              </a:lnSpc>
              <a:spcAft>
                <a:spcPts val="1800"/>
              </a:spcAft>
            </a:pPr>
            <a:r>
              <a:rPr lang="it-IT" sz="1600" dirty="0">
                <a:uFillTx/>
              </a:rPr>
              <a:t>Si occupa di gestire le risorse tra loro e il predecessore.</a:t>
            </a:r>
          </a:p>
          <a:p>
            <a:r>
              <a:rPr lang="it-IT" sz="1600" dirty="0"/>
              <a:t>Mantiene una Finger </a:t>
            </a:r>
            <a:r>
              <a:rPr lang="it-IT" sz="1600" dirty="0" err="1"/>
              <a:t>Table</a:t>
            </a:r>
            <a:r>
              <a:rPr lang="it-IT" sz="1600" dirty="0"/>
              <a:t> con informazioni sugli altri nodi così da ottimizzare le operazioni sulle risorse.</a:t>
            </a:r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4DB90D1-0AAC-4E83-238E-4F715E3A72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2240" y="623640"/>
            <a:ext cx="1964261" cy="199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1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839ADAAD-E281-5FAF-4D03-C31136173CAB}"/>
              </a:ext>
            </a:extLst>
          </p:cNvPr>
          <p:cNvSpPr txBox="1"/>
          <p:nvPr/>
        </p:nvSpPr>
        <p:spPr>
          <a:xfrm>
            <a:off x="1115616" y="555526"/>
            <a:ext cx="1944216" cy="5040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it-IT" sz="2000" b="1" dirty="0">
                <a:solidFill>
                  <a:srgbClr val="3760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Finger </a:t>
            </a:r>
            <a:r>
              <a:rPr lang="it-IT" sz="2000" b="1" dirty="0" err="1">
                <a:solidFill>
                  <a:srgbClr val="3760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endParaRPr lang="it-IT" sz="3600" b="1" dirty="0">
              <a:solidFill>
                <a:srgbClr val="37609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D76417AA-5F0E-FFED-937B-32A4206BBC1C}"/>
                  </a:ext>
                </a:extLst>
              </p:cNvPr>
              <p:cNvSpPr txBox="1"/>
              <p:nvPr/>
            </p:nvSpPr>
            <p:spPr>
              <a:xfrm>
                <a:off x="1148740" y="1359010"/>
                <a:ext cx="5223460" cy="3012940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normAutofit fontScale="92500"/>
              </a:bodyPr>
              <a:lstStyle/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it-IT" sz="1500" dirty="0"/>
                  <a:t>Conoscenza ben definita dei nodi vicini che diminuisce con</a:t>
                </a:r>
              </a:p>
              <a:p>
                <a:pPr indent="271463">
                  <a:lnSpc>
                    <a:spcPct val="120000"/>
                  </a:lnSpc>
                </a:pPr>
                <a:r>
                  <a:rPr lang="it-IT" sz="1500" dirty="0"/>
                  <a:t> l’aumentare della distanza</a:t>
                </a:r>
                <a:endParaRPr lang="it-IT" sz="1500" b="1" dirty="0">
                  <a:solidFill>
                    <a:srgbClr val="376092"/>
                  </a:solidFill>
                  <a:uFillTx/>
                </a:endParaRPr>
              </a:p>
              <a:p>
                <a:pPr marL="285750" indent="-285750">
                  <a:lnSpc>
                    <a:spcPct val="300000"/>
                  </a:lnSpc>
                  <a:buFont typeface="Arial" panose="020B0604020202020204" pitchFamily="34" charset="0"/>
                  <a:buChar char="•"/>
                </a:pPr>
                <a:r>
                  <a:rPr lang="it-IT" sz="1500" dirty="0"/>
                  <a:t>Ha ‘‘m’’ righe (m=numero di bit)</a:t>
                </a: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it-IT" sz="1500" dirty="0"/>
                  <a:t>La riga i-esima del nodo p è calcolata come: </a:t>
                </a:r>
              </a:p>
              <a:p>
                <a:pPr indent="271463">
                  <a:lnSpc>
                    <a:spcPct val="300000"/>
                  </a:lnSpc>
                </a:pPr>
                <a14:m>
                  <m:oMath xmlns:m="http://schemas.openxmlformats.org/officeDocument/2006/math">
                    <m:r>
                      <a:rPr lang="it-IT" sz="1500" b="0" i="1" smtClean="0">
                        <a:latin typeface="Cambria Math" panose="02040503050406030204" pitchFamily="18" charset="0"/>
                      </a:rPr>
                      <m:t>𝐹</m:t>
                    </m:r>
                    <m:sSub>
                      <m:sSubPr>
                        <m:ctrlPr>
                          <a:rPr lang="it-IT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5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15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it-IT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it-IT" sz="1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500" b="0" i="1" smtClean="0">
                        <a:latin typeface="Cambria Math" panose="02040503050406030204" pitchFamily="18" charset="0"/>
                      </a:rPr>
                      <m:t>𝑠𝑢𝑐𝑐</m:t>
                    </m:r>
                    <m:d>
                      <m:dPr>
                        <m:ctrlPr>
                          <a:rPr lang="it-IT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5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t-IT" sz="15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it-IT" sz="15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15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it-IT" sz="15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sz="15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it-IT" sz="15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it-IT" sz="15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it-IT" sz="1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sz="15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it-IT" sz="1500" dirty="0"/>
                  <a:t>  </a:t>
                </a:r>
              </a:p>
              <a:p>
                <a:pPr marL="285750" indent="-285750">
                  <a:lnSpc>
                    <a:spcPct val="300000"/>
                  </a:lnSpc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it-IT" sz="1500" dirty="0"/>
                  <a:t>Ricerca veloce </a:t>
                </a:r>
                <a:r>
                  <a:rPr lang="it-IT" sz="1500"/>
                  <a:t>in </a:t>
                </a:r>
                <a:r>
                  <a:rPr lang="it-IT" sz="1500" b="1">
                    <a:solidFill>
                      <a:srgbClr val="376092"/>
                    </a:solidFill>
                    <a:uFillTx/>
                  </a:rPr>
                  <a:t>O</a:t>
                </a:r>
                <a:r>
                  <a:rPr lang="it-IT" sz="1500" b="1" dirty="0">
                    <a:solidFill>
                      <a:srgbClr val="376092"/>
                    </a:solidFill>
                    <a:uFillTx/>
                  </a:rPr>
                  <a:t>(log N)</a:t>
                </a:r>
                <a:endParaRPr lang="it-IT" sz="1500" dirty="0">
                  <a:uFillTx/>
                </a:endParaRPr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D76417AA-5F0E-FFED-937B-32A4206BB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740" y="1359010"/>
                <a:ext cx="5223460" cy="3012940"/>
              </a:xfrm>
              <a:prstGeom prst="rect">
                <a:avLst/>
              </a:prstGeom>
              <a:blipFill>
                <a:blip r:embed="rId2"/>
                <a:stretch>
                  <a:fillRect l="-1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1C3D0216-FF4A-41A3-52AF-05A3254C1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491630"/>
            <a:ext cx="1959287" cy="2160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1830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8A9E5C-C35F-249D-4A74-F2F0A0846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b="1" dirty="0">
                <a:solidFill>
                  <a:srgbClr val="3760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Finger </a:t>
            </a:r>
            <a:r>
              <a:rPr lang="it-IT" sz="4400" b="1" dirty="0" err="1">
                <a:solidFill>
                  <a:srgbClr val="3760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0FE79BF-73ED-FE93-0798-4B384FA1EB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>
                  <a:spcAft>
                    <a:spcPts val="2400"/>
                  </a:spcAft>
                  <a:buFont typeface="Arial" panose="020B0604020202020204" pitchFamily="34" charset="0"/>
                  <a:buChar char="•"/>
                </a:pPr>
                <a:r>
                  <a:rPr lang="it-IT" sz="1600" dirty="0"/>
                  <a:t>Conoscenza ben definita dei nodi vicini che diminuisce con l’aumentare della distanza.</a:t>
                </a:r>
                <a:endParaRPr lang="it-IT" sz="1600" b="1" dirty="0">
                  <a:solidFill>
                    <a:srgbClr val="376092"/>
                  </a:solidFill>
                  <a:uFillTx/>
                </a:endParaRPr>
              </a:p>
              <a:p>
                <a:pPr marL="285750" indent="-285750">
                  <a:spcAft>
                    <a:spcPts val="2400"/>
                  </a:spcAft>
                  <a:buFont typeface="Arial" panose="020B0604020202020204" pitchFamily="34" charset="0"/>
                  <a:buChar char="•"/>
                </a:pPr>
                <a:r>
                  <a:rPr lang="it-IT" sz="1600" dirty="0"/>
                  <a:t>Ha ‘‘m’’ righe (m=numero di bit).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La riga i-esima del nodo p è calcolata come: </a:t>
                </a:r>
              </a:p>
              <a:p>
                <a:pPr marL="0" indent="0">
                  <a:spcBef>
                    <a:spcPts val="0"/>
                  </a:spcBef>
                  <a:spcAft>
                    <a:spcPts val="2400"/>
                  </a:spcAft>
                  <a:buNone/>
                </a:pPr>
                <a:r>
                  <a:rPr lang="it-IT" b="0" dirty="0"/>
                  <a:t>	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𝐹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𝑠𝑢𝑐𝑐</m:t>
                    </m:r>
                    <m:d>
                      <m:d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it-IT" sz="1600" dirty="0"/>
                  <a:t>  </a:t>
                </a:r>
              </a:p>
              <a:p>
                <a:pPr marL="285750" indent="-285750">
                  <a:spcAft>
                    <a:spcPts val="2400"/>
                  </a:spcAft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it-IT" sz="1600" dirty="0"/>
                  <a:t>Ricerca veloce in </a:t>
                </a:r>
                <a:r>
                  <a:rPr lang="it-IT" sz="1600" b="1" dirty="0">
                    <a:solidFill>
                      <a:srgbClr val="376092"/>
                    </a:solidFill>
                    <a:uFillTx/>
                  </a:rPr>
                  <a:t>O(log N)</a:t>
                </a:r>
                <a:r>
                  <a:rPr lang="it-IT" dirty="0"/>
                  <a:t>.</a:t>
                </a:r>
                <a:endParaRPr lang="it-IT" sz="1600" dirty="0">
                  <a:uFillTx/>
                </a:endParaRP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0FE79BF-73ED-FE93-0798-4B384FA1EB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23" t="-53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uppo 5">
            <a:extLst>
              <a:ext uri="{FF2B5EF4-FFF2-40B4-BE49-F238E27FC236}">
                <a16:creationId xmlns:a16="http://schemas.microsoft.com/office/drawing/2014/main" id="{2EE988F9-7AE0-4125-A47D-42CAB1167288}"/>
              </a:ext>
            </a:extLst>
          </p:cNvPr>
          <p:cNvGrpSpPr/>
          <p:nvPr/>
        </p:nvGrpSpPr>
        <p:grpSpPr>
          <a:xfrm>
            <a:off x="6357129" y="1995686"/>
            <a:ext cx="1959287" cy="2160240"/>
            <a:chOff x="6357129" y="1995686"/>
            <a:chExt cx="1959287" cy="2160240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0544A0C8-1BF7-E8D0-EE25-DA3DADCAA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7129" y="1995686"/>
              <a:ext cx="1959287" cy="21602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4FCE4126-48BA-23F3-33AF-B58F32A5C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588224" y="3408664"/>
              <a:ext cx="504056" cy="5106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7855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DAC8C9-A956-2BFE-10FD-79A331595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Join</a:t>
            </a:r>
          </a:p>
        </p:txBody>
      </p:sp>
      <p:grpSp>
        <p:nvGrpSpPr>
          <p:cNvPr id="45" name="Gruppo 44">
            <a:extLst>
              <a:ext uri="{FF2B5EF4-FFF2-40B4-BE49-F238E27FC236}">
                <a16:creationId xmlns:a16="http://schemas.microsoft.com/office/drawing/2014/main" id="{9B54E851-49B2-C064-BB76-0693A563032D}"/>
              </a:ext>
            </a:extLst>
          </p:cNvPr>
          <p:cNvGrpSpPr/>
          <p:nvPr/>
        </p:nvGrpSpPr>
        <p:grpSpPr>
          <a:xfrm>
            <a:off x="5289626" y="1141897"/>
            <a:ext cx="4159405" cy="3394075"/>
            <a:chOff x="5724128" y="874712"/>
            <a:chExt cx="4159405" cy="3394075"/>
          </a:xfrm>
        </p:grpSpPr>
        <p:pic>
          <p:nvPicPr>
            <p:cNvPr id="4" name="Segnaposto contenuto 4" descr="Immagine che contiene cerchio, schermata&#10;&#10;Descrizione generata automaticamente">
              <a:extLst>
                <a:ext uri="{FF2B5EF4-FFF2-40B4-BE49-F238E27FC236}">
                  <a16:creationId xmlns:a16="http://schemas.microsoft.com/office/drawing/2014/main" id="{013ED86B-2DD1-43ED-6518-60ABFA377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4128" y="874712"/>
              <a:ext cx="4159405" cy="339407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" name="Immagine 5" descr="Immagine che contiene elettronica, schermo, Visualizzatore, multimediale&#10;&#10;Descrizione generata automaticamente">
              <a:extLst>
                <a:ext uri="{FF2B5EF4-FFF2-40B4-BE49-F238E27FC236}">
                  <a16:creationId xmlns:a16="http://schemas.microsoft.com/office/drawing/2014/main" id="{6E0D4C70-9624-4FED-6C4F-ED6E739E0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0088" y="1491630"/>
              <a:ext cx="284303" cy="288032"/>
            </a:xfrm>
            <a:prstGeom prst="rect">
              <a:avLst/>
            </a:prstGeom>
          </p:spPr>
        </p:pic>
        <p:pic>
          <p:nvPicPr>
            <p:cNvPr id="7" name="Immagine 6" descr="Immagine che contiene elettronica, schermo, Visualizzatore, multimediale&#10;&#10;Descrizione generata automaticamente">
              <a:extLst>
                <a:ext uri="{FF2B5EF4-FFF2-40B4-BE49-F238E27FC236}">
                  <a16:creationId xmlns:a16="http://schemas.microsoft.com/office/drawing/2014/main" id="{04577458-AF9E-052B-7EAB-B5D62B3999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1696" y="1851670"/>
              <a:ext cx="284303" cy="288032"/>
            </a:xfrm>
            <a:prstGeom prst="rect">
              <a:avLst/>
            </a:prstGeom>
          </p:spPr>
        </p:pic>
        <p:pic>
          <p:nvPicPr>
            <p:cNvPr id="8" name="Immagine 7" descr="Immagine che contiene elettronica, schermo, Visualizzatore, multimediale&#10;&#10;Descrizione generata automaticamente">
              <a:extLst>
                <a:ext uri="{FF2B5EF4-FFF2-40B4-BE49-F238E27FC236}">
                  <a16:creationId xmlns:a16="http://schemas.microsoft.com/office/drawing/2014/main" id="{E126C199-81F7-46F5-EB0D-F88C665CE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2118" y="3315070"/>
              <a:ext cx="284303" cy="288032"/>
            </a:xfrm>
            <a:prstGeom prst="rect">
              <a:avLst/>
            </a:prstGeom>
          </p:spPr>
        </p:pic>
      </p:grp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98C3367-A549-021B-F544-EEB31FD6FD44}"/>
              </a:ext>
            </a:extLst>
          </p:cNvPr>
          <p:cNvSpPr txBox="1"/>
          <p:nvPr/>
        </p:nvSpPr>
        <p:spPr>
          <a:xfrm>
            <a:off x="2849332" y="4149155"/>
            <a:ext cx="1080120" cy="2392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62500" lnSpcReduction="20000"/>
          </a:bodyPr>
          <a:lstStyle/>
          <a:p>
            <a:pPr algn="ctr"/>
            <a:r>
              <a:rPr lang="it-IT" sz="1800" dirty="0">
                <a:uFillTx/>
              </a:rPr>
              <a:t>IP nodo</a:t>
            </a:r>
          </a:p>
        </p:txBody>
      </p:sp>
      <p:pic>
        <p:nvPicPr>
          <p:cNvPr id="10" name="Immagine 9" descr="Immagine che contiene schermata&#10;&#10;Descrizione generata automaticamente">
            <a:extLst>
              <a:ext uri="{FF2B5EF4-FFF2-40B4-BE49-F238E27FC236}">
                <a16:creationId xmlns:a16="http://schemas.microsoft.com/office/drawing/2014/main" id="{4DF3DD77-2DBB-8878-955D-FE2EE6CB89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967" y="2700430"/>
            <a:ext cx="442482" cy="442482"/>
          </a:xfrm>
          <a:prstGeom prst="rect">
            <a:avLst/>
          </a:prstGeom>
        </p:spPr>
      </p:pic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AA519787-421C-D83D-CF8D-DBF1101A1A6B}"/>
              </a:ext>
            </a:extLst>
          </p:cNvPr>
          <p:cNvCxnSpPr>
            <a:cxnSpLocks/>
          </p:cNvCxnSpPr>
          <p:nvPr/>
        </p:nvCxnSpPr>
        <p:spPr>
          <a:xfrm flipH="1" flipV="1">
            <a:off x="2393976" y="3170501"/>
            <a:ext cx="711351" cy="659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070BFCF6-3489-CEF8-4F53-0EED7B61DEA6}"/>
              </a:ext>
            </a:extLst>
          </p:cNvPr>
          <p:cNvCxnSpPr>
            <a:cxnSpLocks/>
          </p:cNvCxnSpPr>
          <p:nvPr/>
        </p:nvCxnSpPr>
        <p:spPr>
          <a:xfrm>
            <a:off x="2264618" y="3298521"/>
            <a:ext cx="758182" cy="732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E4E26F9-C9F0-B8AE-206F-36A66A90D3BE}"/>
              </a:ext>
            </a:extLst>
          </p:cNvPr>
          <p:cNvSpPr txBox="1"/>
          <p:nvPr/>
        </p:nvSpPr>
        <p:spPr>
          <a:xfrm>
            <a:off x="1632368" y="3576728"/>
            <a:ext cx="1054293" cy="40182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it-IT" sz="900" dirty="0">
                <a:uFillTx/>
              </a:rPr>
              <a:t>IP successore</a:t>
            </a:r>
          </a:p>
          <a:p>
            <a:r>
              <a:rPr lang="it-IT" sz="900" dirty="0"/>
              <a:t>IP predecessore</a:t>
            </a:r>
            <a:endParaRPr lang="it-IT" sz="900" dirty="0">
              <a:uFillTx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5BC6940-CC40-3CB0-9252-CB6FC491802F}"/>
              </a:ext>
            </a:extLst>
          </p:cNvPr>
          <p:cNvSpPr txBox="1"/>
          <p:nvPr/>
        </p:nvSpPr>
        <p:spPr>
          <a:xfrm>
            <a:off x="2620621" y="3102963"/>
            <a:ext cx="828396" cy="288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it-IT" sz="900" dirty="0">
                <a:uFillTx/>
              </a:rPr>
              <a:t>Richiesta IP nodi vicini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723D3F5-A60B-B749-3310-7772897D6CCB}"/>
              </a:ext>
            </a:extLst>
          </p:cNvPr>
          <p:cNvSpPr txBox="1"/>
          <p:nvPr/>
        </p:nvSpPr>
        <p:spPr>
          <a:xfrm>
            <a:off x="1724369" y="2381069"/>
            <a:ext cx="961367" cy="288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it-IT" sz="900" dirty="0"/>
              <a:t>Id(IP nodo)=6</a:t>
            </a:r>
            <a:endParaRPr lang="it-IT" sz="900" dirty="0">
              <a:uFillTx/>
            </a:endParaRP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C91C9925-5CC5-875A-A335-611AD03D90A6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531544" y="1902831"/>
            <a:ext cx="3114042" cy="2109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B8E27A8F-5D1F-2AC3-83B7-6D8ADA8E896C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3531544" y="3726271"/>
            <a:ext cx="3856072" cy="285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351A4B62-FBBA-4974-C099-978E9C65522F}"/>
              </a:ext>
            </a:extLst>
          </p:cNvPr>
          <p:cNvSpPr txBox="1"/>
          <p:nvPr/>
        </p:nvSpPr>
        <p:spPr>
          <a:xfrm>
            <a:off x="4101633" y="2448578"/>
            <a:ext cx="1528767" cy="5210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it-IT" sz="900" dirty="0"/>
              <a:t>Aggiorna</a:t>
            </a:r>
            <a:r>
              <a:rPr lang="it-IT" sz="900" dirty="0">
                <a:uFillTx/>
              </a:rPr>
              <a:t> predecessore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F35AE00B-BF4A-CB5A-0EF7-E2CFA80FDABA}"/>
              </a:ext>
            </a:extLst>
          </p:cNvPr>
          <p:cNvSpPr txBox="1"/>
          <p:nvPr/>
        </p:nvSpPr>
        <p:spPr>
          <a:xfrm>
            <a:off x="4716016" y="3805317"/>
            <a:ext cx="1528767" cy="50357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it-IT" sz="900" dirty="0"/>
              <a:t>Aggiorna</a:t>
            </a:r>
            <a:r>
              <a:rPr lang="it-IT" sz="900" dirty="0">
                <a:uFillTx/>
              </a:rPr>
              <a:t> successore</a:t>
            </a:r>
          </a:p>
        </p:txBody>
      </p: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F3739642-52E8-BAB3-C416-11C27BB7A6A4}"/>
              </a:ext>
            </a:extLst>
          </p:cNvPr>
          <p:cNvGrpSpPr/>
          <p:nvPr/>
        </p:nvGrpSpPr>
        <p:grpSpPr>
          <a:xfrm>
            <a:off x="7884368" y="788760"/>
            <a:ext cx="961674" cy="1350942"/>
            <a:chOff x="7512721" y="986661"/>
            <a:chExt cx="1081863" cy="1586997"/>
          </a:xfrm>
        </p:grpSpPr>
        <p:graphicFrame>
          <p:nvGraphicFramePr>
            <p:cNvPr id="31" name="Tabella 6">
              <a:extLst>
                <a:ext uri="{FF2B5EF4-FFF2-40B4-BE49-F238E27FC236}">
                  <a16:creationId xmlns:a16="http://schemas.microsoft.com/office/drawing/2014/main" id="{D4171CA8-25B6-62E4-2A76-4BB6963467A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55711597"/>
                </p:ext>
              </p:extLst>
            </p:nvPr>
          </p:nvGraphicFramePr>
          <p:xfrm>
            <a:off x="7601621" y="1294327"/>
            <a:ext cx="992963" cy="1279331"/>
          </p:xfrm>
          <a:graphic>
            <a:graphicData uri="http://schemas.openxmlformats.org/drawingml/2006/table">
              <a:tbl>
                <a:tblPr firstRow="1">
                  <a:tableStyleId>{5C22544A-7EE6-4342-B048-85BDC9FD1C3A}</a:tableStyleId>
                </a:tblPr>
                <a:tblGrid>
                  <a:gridCol w="170955">
                    <a:extLst>
                      <a:ext uri="{9D8B030D-6E8A-4147-A177-3AD203B41FA5}">
                        <a16:colId xmlns:a16="http://schemas.microsoft.com/office/drawing/2014/main" val="4099738776"/>
                      </a:ext>
                    </a:extLst>
                  </a:gridCol>
                  <a:gridCol w="397156">
                    <a:extLst>
                      <a:ext uri="{9D8B030D-6E8A-4147-A177-3AD203B41FA5}">
                        <a16:colId xmlns:a16="http://schemas.microsoft.com/office/drawing/2014/main" val="1650863584"/>
                      </a:ext>
                    </a:extLst>
                  </a:gridCol>
                  <a:gridCol w="314539">
                    <a:extLst>
                      <a:ext uri="{9D8B030D-6E8A-4147-A177-3AD203B41FA5}">
                        <a16:colId xmlns:a16="http://schemas.microsoft.com/office/drawing/2014/main" val="3030538334"/>
                      </a:ext>
                    </a:extLst>
                  </a:gridCol>
                </a:tblGrid>
                <a:tr h="351375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id+2</a:t>
                        </a:r>
                        <a:r>
                          <a:rPr lang="it-IT" sz="1000" baseline="30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 err="1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succ</a:t>
                        </a:r>
                        <a:endPara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551547960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29098480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424432136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5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533424251"/>
                    </a:ext>
                  </a:extLst>
                </a:tr>
              </a:tbl>
            </a:graphicData>
          </a:graphic>
        </p:graphicFrame>
        <p:sp>
          <p:nvSpPr>
            <p:cNvPr id="32" name="CasellaDiTesto 31">
              <a:extLst>
                <a:ext uri="{FF2B5EF4-FFF2-40B4-BE49-F238E27FC236}">
                  <a16:creationId xmlns:a16="http://schemas.microsoft.com/office/drawing/2014/main" id="{41940D80-7A90-3143-D9E0-5D5611579BC0}"/>
                </a:ext>
              </a:extLst>
            </p:cNvPr>
            <p:cNvSpPr txBox="1">
              <a:spLocks/>
            </p:cNvSpPr>
            <p:nvPr/>
          </p:nvSpPr>
          <p:spPr>
            <a:xfrm>
              <a:off x="7512721" y="986661"/>
              <a:ext cx="485504" cy="289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FT</a:t>
              </a:r>
              <a:r>
                <a:rPr lang="it-IT" sz="1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FF52D3B1-A6F9-D9B1-19C0-7831B996EB2B}"/>
              </a:ext>
            </a:extLst>
          </p:cNvPr>
          <p:cNvGrpSpPr/>
          <p:nvPr/>
        </p:nvGrpSpPr>
        <p:grpSpPr>
          <a:xfrm>
            <a:off x="7884368" y="3075806"/>
            <a:ext cx="926573" cy="1335359"/>
            <a:chOff x="7630203" y="4367472"/>
            <a:chExt cx="1875263" cy="1864133"/>
          </a:xfrm>
        </p:grpSpPr>
        <p:graphicFrame>
          <p:nvGraphicFramePr>
            <p:cNvPr id="34" name="Tabella 6">
              <a:extLst>
                <a:ext uri="{FF2B5EF4-FFF2-40B4-BE49-F238E27FC236}">
                  <a16:creationId xmlns:a16="http://schemas.microsoft.com/office/drawing/2014/main" id="{52AF6AB8-98FE-1953-7D0D-C6A918A73B2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25768609"/>
                </p:ext>
              </p:extLst>
            </p:nvPr>
          </p:nvGraphicFramePr>
          <p:xfrm>
            <a:off x="7719097" y="4711329"/>
            <a:ext cx="1786369" cy="1520276"/>
          </p:xfrm>
          <a:graphic>
            <a:graphicData uri="http://schemas.openxmlformats.org/drawingml/2006/table">
              <a:tbl>
                <a:tblPr firstRow="1">
                  <a:tableStyleId>{5C22544A-7EE6-4342-B048-85BDC9FD1C3A}</a:tableStyleId>
                </a:tblPr>
                <a:tblGrid>
                  <a:gridCol w="170955">
                    <a:extLst>
                      <a:ext uri="{9D8B030D-6E8A-4147-A177-3AD203B41FA5}">
                        <a16:colId xmlns:a16="http://schemas.microsoft.com/office/drawing/2014/main" val="4099738776"/>
                      </a:ext>
                    </a:extLst>
                  </a:gridCol>
                  <a:gridCol w="397156">
                    <a:extLst>
                      <a:ext uri="{9D8B030D-6E8A-4147-A177-3AD203B41FA5}">
                        <a16:colId xmlns:a16="http://schemas.microsoft.com/office/drawing/2014/main" val="1650863584"/>
                      </a:ext>
                    </a:extLst>
                  </a:gridCol>
                  <a:gridCol w="314539">
                    <a:extLst>
                      <a:ext uri="{9D8B030D-6E8A-4147-A177-3AD203B41FA5}">
                        <a16:colId xmlns:a16="http://schemas.microsoft.com/office/drawing/2014/main" val="3030538334"/>
                      </a:ext>
                    </a:extLst>
                  </a:gridCol>
                </a:tblGrid>
                <a:tr h="351375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id+2</a:t>
                        </a:r>
                        <a:r>
                          <a:rPr lang="it-IT" sz="1000" baseline="30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 err="1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succ</a:t>
                        </a:r>
                        <a:endPara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551547960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4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29098480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5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424432136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7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533424251"/>
                    </a:ext>
                  </a:extLst>
                </a:tr>
              </a:tbl>
            </a:graphicData>
          </a:graphic>
        </p:graphicFrame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id="{2E85E953-F058-64B2-6697-5309E4F45AA5}"/>
                </a:ext>
              </a:extLst>
            </p:cNvPr>
            <p:cNvSpPr txBox="1">
              <a:spLocks/>
            </p:cNvSpPr>
            <p:nvPr/>
          </p:nvSpPr>
          <p:spPr>
            <a:xfrm>
              <a:off x="7630203" y="4367472"/>
              <a:ext cx="857781" cy="343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FT</a:t>
              </a:r>
              <a:r>
                <a:rPr lang="it-IT" sz="1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1DB17046-0E3E-6756-AC3B-1BA4BF2D6576}"/>
              </a:ext>
            </a:extLst>
          </p:cNvPr>
          <p:cNvGrpSpPr/>
          <p:nvPr/>
        </p:nvGrpSpPr>
        <p:grpSpPr>
          <a:xfrm>
            <a:off x="6272536" y="212696"/>
            <a:ext cx="961674" cy="1350942"/>
            <a:chOff x="6288119" y="140688"/>
            <a:chExt cx="961674" cy="1350942"/>
          </a:xfrm>
        </p:grpSpPr>
        <p:graphicFrame>
          <p:nvGraphicFramePr>
            <p:cNvPr id="36" name="Tabella 6">
              <a:extLst>
                <a:ext uri="{FF2B5EF4-FFF2-40B4-BE49-F238E27FC236}">
                  <a16:creationId xmlns:a16="http://schemas.microsoft.com/office/drawing/2014/main" id="{8D6CD3CE-C019-7515-A563-1AB1568A262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6054871"/>
                </p:ext>
              </p:extLst>
            </p:nvPr>
          </p:nvGraphicFramePr>
          <p:xfrm>
            <a:off x="6367143" y="402591"/>
            <a:ext cx="882650" cy="1089039"/>
          </p:xfrm>
          <a:graphic>
            <a:graphicData uri="http://schemas.openxmlformats.org/drawingml/2006/table">
              <a:tbl>
                <a:tblPr firstRow="1">
                  <a:tableStyleId>{5C22544A-7EE6-4342-B048-85BDC9FD1C3A}</a:tableStyleId>
                </a:tblPr>
                <a:tblGrid>
                  <a:gridCol w="170955">
                    <a:extLst>
                      <a:ext uri="{9D8B030D-6E8A-4147-A177-3AD203B41FA5}">
                        <a16:colId xmlns:a16="http://schemas.microsoft.com/office/drawing/2014/main" val="4099738776"/>
                      </a:ext>
                    </a:extLst>
                  </a:gridCol>
                  <a:gridCol w="397156">
                    <a:extLst>
                      <a:ext uri="{9D8B030D-6E8A-4147-A177-3AD203B41FA5}">
                        <a16:colId xmlns:a16="http://schemas.microsoft.com/office/drawing/2014/main" val="1650863584"/>
                      </a:ext>
                    </a:extLst>
                  </a:gridCol>
                  <a:gridCol w="314539">
                    <a:extLst>
                      <a:ext uri="{9D8B030D-6E8A-4147-A177-3AD203B41FA5}">
                        <a16:colId xmlns:a16="http://schemas.microsoft.com/office/drawing/2014/main" val="3030538334"/>
                      </a:ext>
                    </a:extLst>
                  </a:gridCol>
                </a:tblGrid>
                <a:tr h="351375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id+2</a:t>
                        </a:r>
                        <a:r>
                          <a:rPr lang="it-IT" sz="1000" baseline="30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 err="1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succ</a:t>
                        </a:r>
                        <a:endPara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551547960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29098480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424432136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4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533424251"/>
                    </a:ext>
                  </a:extLst>
                </a:tr>
              </a:tbl>
            </a:graphicData>
          </a:graphic>
        </p:graphicFrame>
        <p:sp>
          <p:nvSpPr>
            <p:cNvPr id="37" name="CasellaDiTesto 36">
              <a:extLst>
                <a:ext uri="{FF2B5EF4-FFF2-40B4-BE49-F238E27FC236}">
                  <a16:creationId xmlns:a16="http://schemas.microsoft.com/office/drawing/2014/main" id="{01955601-40E9-5892-F627-BA7F2CD3187A}"/>
                </a:ext>
              </a:extLst>
            </p:cNvPr>
            <p:cNvSpPr txBox="1">
              <a:spLocks/>
            </p:cNvSpPr>
            <p:nvPr/>
          </p:nvSpPr>
          <p:spPr>
            <a:xfrm>
              <a:off x="6288119" y="140688"/>
              <a:ext cx="4315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FT</a:t>
              </a:r>
              <a:r>
                <a:rPr lang="it-IT" sz="1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pic>
        <p:nvPicPr>
          <p:cNvPr id="5" name="Immagine 4" descr="Immagine che contiene elettronica, schermo, Visualizzatore, multimediale&#10;&#10;Descrizione generata automaticamente">
            <a:extLst>
              <a:ext uri="{FF2B5EF4-FFF2-40B4-BE49-F238E27FC236}">
                <a16:creationId xmlns:a16="http://schemas.microsoft.com/office/drawing/2014/main" id="{1A03D702-3055-3C01-9A25-38007A07F9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241" y="3867894"/>
            <a:ext cx="284303" cy="288032"/>
          </a:xfrm>
          <a:prstGeom prst="rect">
            <a:avLst/>
          </a:prstGeom>
        </p:spPr>
      </p:pic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A29CC855-D0BD-93DC-048C-61A47093B998}"/>
              </a:ext>
            </a:extLst>
          </p:cNvPr>
          <p:cNvCxnSpPr/>
          <p:nvPr/>
        </p:nvCxnSpPr>
        <p:spPr>
          <a:xfrm flipV="1">
            <a:off x="5868144" y="2046847"/>
            <a:ext cx="720080" cy="853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6C05BE2F-CF8A-9661-EB64-FDDF8C13DDA4}"/>
              </a:ext>
            </a:extLst>
          </p:cNvPr>
          <p:cNvSpPr txBox="1"/>
          <p:nvPr/>
        </p:nvSpPr>
        <p:spPr>
          <a:xfrm>
            <a:off x="5991739" y="2571750"/>
            <a:ext cx="807743" cy="35495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lnSpcReduction="10000"/>
          </a:bodyPr>
          <a:lstStyle/>
          <a:p>
            <a:r>
              <a:rPr lang="it-IT" sz="900" dirty="0">
                <a:uFillTx/>
              </a:rPr>
              <a:t>Dammi le risorse</a:t>
            </a:r>
          </a:p>
        </p:txBody>
      </p: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D464E75E-1287-CCFB-7F95-D5CD19BB1AEB}"/>
              </a:ext>
            </a:extLst>
          </p:cNvPr>
          <p:cNvCxnSpPr/>
          <p:nvPr/>
        </p:nvCxnSpPr>
        <p:spPr>
          <a:xfrm>
            <a:off x="5868144" y="3198916"/>
            <a:ext cx="1366066" cy="465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6B53E2B3-9972-5FE4-3854-5595DFA587E1}"/>
              </a:ext>
            </a:extLst>
          </p:cNvPr>
          <p:cNvSpPr txBox="1"/>
          <p:nvPr/>
        </p:nvSpPr>
        <p:spPr>
          <a:xfrm>
            <a:off x="6494696" y="3170501"/>
            <a:ext cx="1154214" cy="3496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lnSpcReduction="10000"/>
          </a:bodyPr>
          <a:lstStyle/>
          <a:p>
            <a:r>
              <a:rPr lang="it-IT" sz="900" dirty="0">
                <a:uFillTx/>
              </a:rPr>
              <a:t>Aggiorna la Finger </a:t>
            </a:r>
            <a:r>
              <a:rPr lang="it-IT" sz="900" dirty="0" err="1">
                <a:uFillTx/>
              </a:rPr>
              <a:t>Table</a:t>
            </a:r>
            <a:endParaRPr lang="it-IT" sz="900" dirty="0">
              <a:uFillTx/>
            </a:endParaRPr>
          </a:p>
        </p:txBody>
      </p:sp>
      <p:graphicFrame>
        <p:nvGraphicFramePr>
          <p:cNvPr id="59" name="Tabella 6">
            <a:extLst>
              <a:ext uri="{FF2B5EF4-FFF2-40B4-BE49-F238E27FC236}">
                <a16:creationId xmlns:a16="http://schemas.microsoft.com/office/drawing/2014/main" id="{CCF64868-535C-2355-AD5A-D956F39FAC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1301186"/>
              </p:ext>
            </p:extLst>
          </p:nvPr>
        </p:nvGraphicFramePr>
        <p:xfrm>
          <a:off x="7929914" y="3319557"/>
          <a:ext cx="882650" cy="108903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0955">
                  <a:extLst>
                    <a:ext uri="{9D8B030D-6E8A-4147-A177-3AD203B41FA5}">
                      <a16:colId xmlns:a16="http://schemas.microsoft.com/office/drawing/2014/main" val="4099738776"/>
                    </a:ext>
                  </a:extLst>
                </a:gridCol>
                <a:gridCol w="397156">
                  <a:extLst>
                    <a:ext uri="{9D8B030D-6E8A-4147-A177-3AD203B41FA5}">
                      <a16:colId xmlns:a16="http://schemas.microsoft.com/office/drawing/2014/main" val="1650863584"/>
                    </a:ext>
                  </a:extLst>
                </a:gridCol>
                <a:gridCol w="314539">
                  <a:extLst>
                    <a:ext uri="{9D8B030D-6E8A-4147-A177-3AD203B41FA5}">
                      <a16:colId xmlns:a16="http://schemas.microsoft.com/office/drawing/2014/main" val="3030538334"/>
                    </a:ext>
                  </a:extLst>
                </a:gridCol>
              </a:tblGrid>
              <a:tr h="351375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id+2</a:t>
                      </a:r>
                      <a:r>
                        <a:rPr lang="it-IT" sz="1000" baseline="30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 err="1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succ</a:t>
                      </a:r>
                      <a:endParaRPr lang="it-IT" sz="10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547960"/>
                  </a:ext>
                </a:extLst>
              </a:tr>
              <a:tr h="245888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0984803"/>
                  </a:ext>
                </a:extLst>
              </a:tr>
              <a:tr h="245888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4321363"/>
                  </a:ext>
                </a:extLst>
              </a:tr>
              <a:tr h="245888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424251"/>
                  </a:ext>
                </a:extLst>
              </a:tr>
            </a:tbl>
          </a:graphicData>
        </a:graphic>
      </p:graphicFrame>
      <p:grpSp>
        <p:nvGrpSpPr>
          <p:cNvPr id="61" name="Gruppo 60">
            <a:extLst>
              <a:ext uri="{FF2B5EF4-FFF2-40B4-BE49-F238E27FC236}">
                <a16:creationId xmlns:a16="http://schemas.microsoft.com/office/drawing/2014/main" id="{71A5C99A-FDD6-DEAB-A9AF-1D18FFAAAFDB}"/>
              </a:ext>
            </a:extLst>
          </p:cNvPr>
          <p:cNvGrpSpPr/>
          <p:nvPr/>
        </p:nvGrpSpPr>
        <p:grpSpPr>
          <a:xfrm>
            <a:off x="4353804" y="1739381"/>
            <a:ext cx="961674" cy="1350942"/>
            <a:chOff x="6288119" y="140688"/>
            <a:chExt cx="961674" cy="1350942"/>
          </a:xfrm>
        </p:grpSpPr>
        <p:graphicFrame>
          <p:nvGraphicFramePr>
            <p:cNvPr id="62" name="Tabella 6">
              <a:extLst>
                <a:ext uri="{FF2B5EF4-FFF2-40B4-BE49-F238E27FC236}">
                  <a16:creationId xmlns:a16="http://schemas.microsoft.com/office/drawing/2014/main" id="{492AAA75-5B47-D35D-64B0-9A75C91E551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65751677"/>
                </p:ext>
              </p:extLst>
            </p:nvPr>
          </p:nvGraphicFramePr>
          <p:xfrm>
            <a:off x="6367143" y="402591"/>
            <a:ext cx="882650" cy="1089039"/>
          </p:xfrm>
          <a:graphic>
            <a:graphicData uri="http://schemas.openxmlformats.org/drawingml/2006/table">
              <a:tbl>
                <a:tblPr firstRow="1">
                  <a:tableStyleId>{5C22544A-7EE6-4342-B048-85BDC9FD1C3A}</a:tableStyleId>
                </a:tblPr>
                <a:tblGrid>
                  <a:gridCol w="170955">
                    <a:extLst>
                      <a:ext uri="{9D8B030D-6E8A-4147-A177-3AD203B41FA5}">
                        <a16:colId xmlns:a16="http://schemas.microsoft.com/office/drawing/2014/main" val="4099738776"/>
                      </a:ext>
                    </a:extLst>
                  </a:gridCol>
                  <a:gridCol w="397156">
                    <a:extLst>
                      <a:ext uri="{9D8B030D-6E8A-4147-A177-3AD203B41FA5}">
                        <a16:colId xmlns:a16="http://schemas.microsoft.com/office/drawing/2014/main" val="1650863584"/>
                      </a:ext>
                    </a:extLst>
                  </a:gridCol>
                  <a:gridCol w="314539">
                    <a:extLst>
                      <a:ext uri="{9D8B030D-6E8A-4147-A177-3AD203B41FA5}">
                        <a16:colId xmlns:a16="http://schemas.microsoft.com/office/drawing/2014/main" val="3030538334"/>
                      </a:ext>
                    </a:extLst>
                  </a:gridCol>
                </a:tblGrid>
                <a:tr h="351375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id+2</a:t>
                        </a:r>
                        <a:r>
                          <a:rPr lang="it-IT" sz="1000" baseline="30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 err="1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succ</a:t>
                        </a:r>
                        <a:endPara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551547960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7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29098480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424432136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533424251"/>
                    </a:ext>
                  </a:extLst>
                </a:tr>
              </a:tbl>
            </a:graphicData>
          </a:graphic>
        </p:graphicFrame>
        <p:sp>
          <p:nvSpPr>
            <p:cNvPr id="63" name="CasellaDiTesto 62">
              <a:extLst>
                <a:ext uri="{FF2B5EF4-FFF2-40B4-BE49-F238E27FC236}">
                  <a16:creationId xmlns:a16="http://schemas.microsoft.com/office/drawing/2014/main" id="{11AC352A-BBE0-6B67-7CAD-0D088EDFEE3C}"/>
                </a:ext>
              </a:extLst>
            </p:cNvPr>
            <p:cNvSpPr txBox="1">
              <a:spLocks/>
            </p:cNvSpPr>
            <p:nvPr/>
          </p:nvSpPr>
          <p:spPr>
            <a:xfrm>
              <a:off x="6288119" y="140688"/>
              <a:ext cx="4315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FT</a:t>
              </a:r>
              <a:r>
                <a:rPr lang="it-IT" sz="1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</p:grpSp>
      <p:sp>
        <p:nvSpPr>
          <p:cNvPr id="65" name="Segnaposto contenuto 64">
            <a:extLst>
              <a:ext uri="{FF2B5EF4-FFF2-40B4-BE49-F238E27FC236}">
                <a16:creationId xmlns:a16="http://schemas.microsoft.com/office/drawing/2014/main" id="{639C361E-75DC-B65D-F1BD-2FC9C9D34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Esempio: join nodo con id 6.</a:t>
            </a:r>
          </a:p>
        </p:txBody>
      </p:sp>
    </p:spTree>
    <p:extLst>
      <p:ext uri="{BB962C8B-B14F-4D97-AF65-F5344CB8AC3E}">
        <p14:creationId xmlns:p14="http://schemas.microsoft.com/office/powerpoint/2010/main" val="184076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7284E-6 L 0.25017 -0.19506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-9753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  <p:bldP spid="16" grpId="1"/>
      <p:bldP spid="17" grpId="0"/>
      <p:bldP spid="17" grpId="1"/>
      <p:bldP spid="18" grpId="0"/>
      <p:bldP spid="18" grpId="1"/>
      <p:bldP spid="28" grpId="0"/>
      <p:bldP spid="28" grpId="1"/>
      <p:bldP spid="29" grpId="0"/>
      <p:bldP spid="29" grpId="1"/>
      <p:bldP spid="55" grpId="0"/>
      <p:bldP spid="55" grpId="1"/>
      <p:bldP spid="58" grpId="0"/>
      <p:bldP spid="5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DAC8C9-A956-2BFE-10FD-79A331595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Leave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736E486-63E9-95C3-66F5-2D19CAEFE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1203598"/>
            <a:ext cx="7560840" cy="3394472"/>
          </a:xfrm>
        </p:spPr>
        <p:txBody>
          <a:bodyPr/>
          <a:lstStyle/>
          <a:p>
            <a:r>
              <a:rPr lang="it-IT" dirty="0"/>
              <a:t>Esempio: </a:t>
            </a:r>
            <a:r>
              <a:rPr lang="it-IT" dirty="0" err="1"/>
              <a:t>leave</a:t>
            </a:r>
            <a:r>
              <a:rPr lang="it-IT" dirty="0"/>
              <a:t> nodo con id 6</a:t>
            </a: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10CDE5E4-D1FA-C732-FE08-2896D3F937BC}"/>
              </a:ext>
            </a:extLst>
          </p:cNvPr>
          <p:cNvGrpSpPr/>
          <p:nvPr/>
        </p:nvGrpSpPr>
        <p:grpSpPr>
          <a:xfrm>
            <a:off x="5076056" y="1203598"/>
            <a:ext cx="3024336" cy="3168352"/>
            <a:chOff x="6012159" y="1419623"/>
            <a:chExt cx="2376265" cy="2520280"/>
          </a:xfrm>
        </p:grpSpPr>
        <p:pic>
          <p:nvPicPr>
            <p:cNvPr id="4" name="Segnaposto contenuto 4" descr="Immagine che contiene cerchio, schermata&#10;&#10;Descrizione generata automaticamente">
              <a:extLst>
                <a:ext uri="{FF2B5EF4-FFF2-40B4-BE49-F238E27FC236}">
                  <a16:creationId xmlns:a16="http://schemas.microsoft.com/office/drawing/2014/main" id="{013ED86B-2DD1-43ED-6518-60ABFA3774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25" t="16055" r="35945" b="9690"/>
            <a:stretch/>
          </p:blipFill>
          <p:spPr>
            <a:xfrm>
              <a:off x="6012159" y="1419623"/>
              <a:ext cx="2376265" cy="25202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" name="Immagine 5" descr="Immagine che contiene elettronica, schermo, Visualizzatore, multimediale&#10;&#10;Descrizione generata automaticamente">
              <a:extLst>
                <a:ext uri="{FF2B5EF4-FFF2-40B4-BE49-F238E27FC236}">
                  <a16:creationId xmlns:a16="http://schemas.microsoft.com/office/drawing/2014/main" id="{6E0D4C70-9624-4FED-6C4F-ED6E739E0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0088" y="1491630"/>
              <a:ext cx="284303" cy="288032"/>
            </a:xfrm>
            <a:prstGeom prst="rect">
              <a:avLst/>
            </a:prstGeom>
          </p:spPr>
        </p:pic>
        <p:pic>
          <p:nvPicPr>
            <p:cNvPr id="7" name="Immagine 6" descr="Immagine che contiene elettronica, schermo, Visualizzatore, multimediale&#10;&#10;Descrizione generata automaticamente">
              <a:extLst>
                <a:ext uri="{FF2B5EF4-FFF2-40B4-BE49-F238E27FC236}">
                  <a16:creationId xmlns:a16="http://schemas.microsoft.com/office/drawing/2014/main" id="{04577458-AF9E-052B-7EAB-B5D62B3999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1696" y="1851670"/>
              <a:ext cx="284303" cy="288032"/>
            </a:xfrm>
            <a:prstGeom prst="rect">
              <a:avLst/>
            </a:prstGeom>
          </p:spPr>
        </p:pic>
        <p:pic>
          <p:nvPicPr>
            <p:cNvPr id="8" name="Immagine 7" descr="Immagine che contiene elettronica, schermo, Visualizzatore, multimediale&#10;&#10;Descrizione generata automaticamente">
              <a:extLst>
                <a:ext uri="{FF2B5EF4-FFF2-40B4-BE49-F238E27FC236}">
                  <a16:creationId xmlns:a16="http://schemas.microsoft.com/office/drawing/2014/main" id="{E126C199-81F7-46F5-EB0D-F88C665CE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2118" y="3315070"/>
              <a:ext cx="284303" cy="288032"/>
            </a:xfrm>
            <a:prstGeom prst="rect">
              <a:avLst/>
            </a:prstGeom>
          </p:spPr>
        </p:pic>
      </p:grpSp>
      <p:pic>
        <p:nvPicPr>
          <p:cNvPr id="11" name="Immagine 10" descr="Immagine che contiene elettronica, schermo, Visualizzatore, multimediale&#10;&#10;Descrizione generata automaticamente">
            <a:extLst>
              <a:ext uri="{FF2B5EF4-FFF2-40B4-BE49-F238E27FC236}">
                <a16:creationId xmlns:a16="http://schemas.microsoft.com/office/drawing/2014/main" id="{9A04A7F6-7DDB-2A1F-910B-8B7772DD835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809" y="2719785"/>
            <a:ext cx="357409" cy="362097"/>
          </a:xfrm>
          <a:prstGeom prst="rect">
            <a:avLst/>
          </a:prstGeom>
        </p:spPr>
      </p:pic>
      <p:grpSp>
        <p:nvGrpSpPr>
          <p:cNvPr id="12" name="Gruppo 11">
            <a:extLst>
              <a:ext uri="{FF2B5EF4-FFF2-40B4-BE49-F238E27FC236}">
                <a16:creationId xmlns:a16="http://schemas.microsoft.com/office/drawing/2014/main" id="{4C3583AF-A1C5-FC20-F3D4-5A7C949F2540}"/>
              </a:ext>
            </a:extLst>
          </p:cNvPr>
          <p:cNvGrpSpPr/>
          <p:nvPr/>
        </p:nvGrpSpPr>
        <p:grpSpPr>
          <a:xfrm>
            <a:off x="7884608" y="627534"/>
            <a:ext cx="961434" cy="1350942"/>
            <a:chOff x="7512991" y="986661"/>
            <a:chExt cx="1081593" cy="1586997"/>
          </a:xfrm>
        </p:grpSpPr>
        <p:graphicFrame>
          <p:nvGraphicFramePr>
            <p:cNvPr id="13" name="Tabella 6">
              <a:extLst>
                <a:ext uri="{FF2B5EF4-FFF2-40B4-BE49-F238E27FC236}">
                  <a16:creationId xmlns:a16="http://schemas.microsoft.com/office/drawing/2014/main" id="{16D5E02B-A7D1-FAC2-04EC-0F63471D3842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82652251"/>
                </p:ext>
              </p:extLst>
            </p:nvPr>
          </p:nvGraphicFramePr>
          <p:xfrm>
            <a:off x="7601621" y="1294327"/>
            <a:ext cx="992963" cy="1279331"/>
          </p:xfrm>
          <a:graphic>
            <a:graphicData uri="http://schemas.openxmlformats.org/drawingml/2006/table">
              <a:tbl>
                <a:tblPr firstRow="1">
                  <a:tableStyleId>{5C22544A-7EE6-4342-B048-85BDC9FD1C3A}</a:tableStyleId>
                </a:tblPr>
                <a:tblGrid>
                  <a:gridCol w="170955">
                    <a:extLst>
                      <a:ext uri="{9D8B030D-6E8A-4147-A177-3AD203B41FA5}">
                        <a16:colId xmlns:a16="http://schemas.microsoft.com/office/drawing/2014/main" val="4099738776"/>
                      </a:ext>
                    </a:extLst>
                  </a:gridCol>
                  <a:gridCol w="397156">
                    <a:extLst>
                      <a:ext uri="{9D8B030D-6E8A-4147-A177-3AD203B41FA5}">
                        <a16:colId xmlns:a16="http://schemas.microsoft.com/office/drawing/2014/main" val="1650863584"/>
                      </a:ext>
                    </a:extLst>
                  </a:gridCol>
                  <a:gridCol w="314539">
                    <a:extLst>
                      <a:ext uri="{9D8B030D-6E8A-4147-A177-3AD203B41FA5}">
                        <a16:colId xmlns:a16="http://schemas.microsoft.com/office/drawing/2014/main" val="3030538334"/>
                      </a:ext>
                    </a:extLst>
                  </a:gridCol>
                </a:tblGrid>
                <a:tr h="351375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id+2</a:t>
                        </a:r>
                        <a:r>
                          <a:rPr lang="it-IT" sz="1000" baseline="30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 err="1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succ</a:t>
                        </a:r>
                        <a:endPara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551547960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29098480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424432136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5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533424251"/>
                    </a:ext>
                  </a:extLst>
                </a:tr>
              </a:tbl>
            </a:graphicData>
          </a:graphic>
        </p:graphicFrame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A8F9308A-B26B-0663-D122-4E4DD969D48F}"/>
                </a:ext>
              </a:extLst>
            </p:cNvPr>
            <p:cNvSpPr txBox="1">
              <a:spLocks/>
            </p:cNvSpPr>
            <p:nvPr/>
          </p:nvSpPr>
          <p:spPr>
            <a:xfrm>
              <a:off x="7512991" y="986661"/>
              <a:ext cx="485504" cy="289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FT</a:t>
              </a:r>
              <a:r>
                <a:rPr lang="it-IT" sz="1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ED36C31E-EBDF-8562-0AA9-B49CD918C2BD}"/>
              </a:ext>
            </a:extLst>
          </p:cNvPr>
          <p:cNvGrpSpPr/>
          <p:nvPr/>
        </p:nvGrpSpPr>
        <p:grpSpPr>
          <a:xfrm>
            <a:off x="5220072" y="140688"/>
            <a:ext cx="961674" cy="1350942"/>
            <a:chOff x="6288119" y="140688"/>
            <a:chExt cx="961674" cy="1350942"/>
          </a:xfrm>
        </p:grpSpPr>
        <p:graphicFrame>
          <p:nvGraphicFramePr>
            <p:cNvPr id="16" name="Tabella 6">
              <a:extLst>
                <a:ext uri="{FF2B5EF4-FFF2-40B4-BE49-F238E27FC236}">
                  <a16:creationId xmlns:a16="http://schemas.microsoft.com/office/drawing/2014/main" id="{6104E305-6928-35EC-2CFB-C42A8CF7B7C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67489091"/>
                </p:ext>
              </p:extLst>
            </p:nvPr>
          </p:nvGraphicFramePr>
          <p:xfrm>
            <a:off x="6367143" y="402591"/>
            <a:ext cx="882650" cy="1089039"/>
          </p:xfrm>
          <a:graphic>
            <a:graphicData uri="http://schemas.openxmlformats.org/drawingml/2006/table">
              <a:tbl>
                <a:tblPr firstRow="1">
                  <a:tableStyleId>{5C22544A-7EE6-4342-B048-85BDC9FD1C3A}</a:tableStyleId>
                </a:tblPr>
                <a:tblGrid>
                  <a:gridCol w="170955">
                    <a:extLst>
                      <a:ext uri="{9D8B030D-6E8A-4147-A177-3AD203B41FA5}">
                        <a16:colId xmlns:a16="http://schemas.microsoft.com/office/drawing/2014/main" val="4099738776"/>
                      </a:ext>
                    </a:extLst>
                  </a:gridCol>
                  <a:gridCol w="397156">
                    <a:extLst>
                      <a:ext uri="{9D8B030D-6E8A-4147-A177-3AD203B41FA5}">
                        <a16:colId xmlns:a16="http://schemas.microsoft.com/office/drawing/2014/main" val="1650863584"/>
                      </a:ext>
                    </a:extLst>
                  </a:gridCol>
                  <a:gridCol w="314539">
                    <a:extLst>
                      <a:ext uri="{9D8B030D-6E8A-4147-A177-3AD203B41FA5}">
                        <a16:colId xmlns:a16="http://schemas.microsoft.com/office/drawing/2014/main" val="3030538334"/>
                      </a:ext>
                    </a:extLst>
                  </a:gridCol>
                </a:tblGrid>
                <a:tr h="351375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id+2</a:t>
                        </a:r>
                        <a:r>
                          <a:rPr lang="it-IT" sz="1000" baseline="30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 err="1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succ</a:t>
                        </a:r>
                        <a:endPara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551547960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29098480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424432136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4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533424251"/>
                    </a:ext>
                  </a:extLst>
                </a:tr>
              </a:tbl>
            </a:graphicData>
          </a:graphic>
        </p:graphicFrame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A1BAE558-1CDB-8865-F42B-80F3128B1F6E}"/>
                </a:ext>
              </a:extLst>
            </p:cNvPr>
            <p:cNvSpPr txBox="1">
              <a:spLocks/>
            </p:cNvSpPr>
            <p:nvPr/>
          </p:nvSpPr>
          <p:spPr>
            <a:xfrm>
              <a:off x="6288119" y="140688"/>
              <a:ext cx="4315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FT</a:t>
              </a:r>
              <a:r>
                <a:rPr lang="it-IT" sz="1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graphicFrame>
        <p:nvGraphicFramePr>
          <p:cNvPr id="18" name="Tabella 6">
            <a:extLst>
              <a:ext uri="{FF2B5EF4-FFF2-40B4-BE49-F238E27FC236}">
                <a16:creationId xmlns:a16="http://schemas.microsoft.com/office/drawing/2014/main" id="{80AFDFD6-AFC7-EDF1-97C6-A7382B8543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523899"/>
              </p:ext>
            </p:extLst>
          </p:nvPr>
        </p:nvGraphicFramePr>
        <p:xfrm>
          <a:off x="8009830" y="3426927"/>
          <a:ext cx="882650" cy="108903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0955">
                  <a:extLst>
                    <a:ext uri="{9D8B030D-6E8A-4147-A177-3AD203B41FA5}">
                      <a16:colId xmlns:a16="http://schemas.microsoft.com/office/drawing/2014/main" val="4099738776"/>
                    </a:ext>
                  </a:extLst>
                </a:gridCol>
                <a:gridCol w="397156">
                  <a:extLst>
                    <a:ext uri="{9D8B030D-6E8A-4147-A177-3AD203B41FA5}">
                      <a16:colId xmlns:a16="http://schemas.microsoft.com/office/drawing/2014/main" val="1650863584"/>
                    </a:ext>
                  </a:extLst>
                </a:gridCol>
                <a:gridCol w="314539">
                  <a:extLst>
                    <a:ext uri="{9D8B030D-6E8A-4147-A177-3AD203B41FA5}">
                      <a16:colId xmlns:a16="http://schemas.microsoft.com/office/drawing/2014/main" val="3030538334"/>
                    </a:ext>
                  </a:extLst>
                </a:gridCol>
              </a:tblGrid>
              <a:tr h="351375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id+2</a:t>
                      </a:r>
                      <a:r>
                        <a:rPr lang="it-IT" sz="1000" baseline="30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 err="1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succ</a:t>
                      </a:r>
                      <a:endParaRPr lang="it-IT" sz="10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547960"/>
                  </a:ext>
                </a:extLst>
              </a:tr>
              <a:tr h="245888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0984803"/>
                  </a:ext>
                </a:extLst>
              </a:tr>
              <a:tr h="245888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4321363"/>
                  </a:ext>
                </a:extLst>
              </a:tr>
              <a:tr h="245888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424251"/>
                  </a:ext>
                </a:extLst>
              </a:tr>
            </a:tbl>
          </a:graphicData>
        </a:graphic>
      </p:graphicFrame>
      <p:grpSp>
        <p:nvGrpSpPr>
          <p:cNvPr id="19" name="Gruppo 18">
            <a:extLst>
              <a:ext uri="{FF2B5EF4-FFF2-40B4-BE49-F238E27FC236}">
                <a16:creationId xmlns:a16="http://schemas.microsoft.com/office/drawing/2014/main" id="{AF824D94-77D8-9D1E-2421-F45531EFEEC4}"/>
              </a:ext>
            </a:extLst>
          </p:cNvPr>
          <p:cNvGrpSpPr/>
          <p:nvPr/>
        </p:nvGrpSpPr>
        <p:grpSpPr>
          <a:xfrm>
            <a:off x="3995936" y="1746743"/>
            <a:ext cx="961674" cy="1350942"/>
            <a:chOff x="6288119" y="140688"/>
            <a:chExt cx="961674" cy="1350942"/>
          </a:xfrm>
        </p:grpSpPr>
        <p:graphicFrame>
          <p:nvGraphicFramePr>
            <p:cNvPr id="20" name="Tabella 6">
              <a:extLst>
                <a:ext uri="{FF2B5EF4-FFF2-40B4-BE49-F238E27FC236}">
                  <a16:creationId xmlns:a16="http://schemas.microsoft.com/office/drawing/2014/main" id="{56A2E263-A77E-C0A0-37B9-732629D150E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99233527"/>
                </p:ext>
              </p:extLst>
            </p:nvPr>
          </p:nvGraphicFramePr>
          <p:xfrm>
            <a:off x="6367143" y="402591"/>
            <a:ext cx="882650" cy="1089039"/>
          </p:xfrm>
          <a:graphic>
            <a:graphicData uri="http://schemas.openxmlformats.org/drawingml/2006/table">
              <a:tbl>
                <a:tblPr firstRow="1">
                  <a:tableStyleId>{5C22544A-7EE6-4342-B048-85BDC9FD1C3A}</a:tableStyleId>
                </a:tblPr>
                <a:tblGrid>
                  <a:gridCol w="170955">
                    <a:extLst>
                      <a:ext uri="{9D8B030D-6E8A-4147-A177-3AD203B41FA5}">
                        <a16:colId xmlns:a16="http://schemas.microsoft.com/office/drawing/2014/main" val="4099738776"/>
                      </a:ext>
                    </a:extLst>
                  </a:gridCol>
                  <a:gridCol w="397156">
                    <a:extLst>
                      <a:ext uri="{9D8B030D-6E8A-4147-A177-3AD203B41FA5}">
                        <a16:colId xmlns:a16="http://schemas.microsoft.com/office/drawing/2014/main" val="1650863584"/>
                      </a:ext>
                    </a:extLst>
                  </a:gridCol>
                  <a:gridCol w="314539">
                    <a:extLst>
                      <a:ext uri="{9D8B030D-6E8A-4147-A177-3AD203B41FA5}">
                        <a16:colId xmlns:a16="http://schemas.microsoft.com/office/drawing/2014/main" val="3030538334"/>
                      </a:ext>
                    </a:extLst>
                  </a:gridCol>
                </a:tblGrid>
                <a:tr h="351375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id+2</a:t>
                        </a:r>
                        <a:r>
                          <a:rPr lang="it-IT" sz="1000" baseline="30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 err="1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succ</a:t>
                        </a:r>
                        <a:endPara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551547960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7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29098480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424432136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533424251"/>
                    </a:ext>
                  </a:extLst>
                </a:tr>
              </a:tbl>
            </a:graphicData>
          </a:graphic>
        </p:graphicFrame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70D2C487-E846-B070-30A9-1D56C93FDE76}"/>
                </a:ext>
              </a:extLst>
            </p:cNvPr>
            <p:cNvSpPr txBox="1">
              <a:spLocks/>
            </p:cNvSpPr>
            <p:nvPr/>
          </p:nvSpPr>
          <p:spPr>
            <a:xfrm>
              <a:off x="6288119" y="140688"/>
              <a:ext cx="4315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FT</a:t>
              </a:r>
              <a:r>
                <a:rPr lang="it-IT" sz="1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</p:grp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27FD1661-3C1E-0548-9838-3A457FEEA54A}"/>
              </a:ext>
            </a:extLst>
          </p:cNvPr>
          <p:cNvCxnSpPr/>
          <p:nvPr/>
        </p:nvCxnSpPr>
        <p:spPr>
          <a:xfrm flipV="1">
            <a:off x="5435855" y="1656218"/>
            <a:ext cx="999383" cy="1063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159844B-7F5F-351A-DA96-34098018CC75}"/>
              </a:ext>
            </a:extLst>
          </p:cNvPr>
          <p:cNvSpPr txBox="1"/>
          <p:nvPr/>
        </p:nvSpPr>
        <p:spPr>
          <a:xfrm>
            <a:off x="5794845" y="2184773"/>
            <a:ext cx="1280786" cy="43204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it-IT" sz="900" dirty="0">
                <a:uFillTx/>
              </a:rPr>
              <a:t>3 è il tuo nuovo predecessore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D20D44BB-FB44-4017-5FC8-74CF02ED0765}"/>
              </a:ext>
            </a:extLst>
          </p:cNvPr>
          <p:cNvCxnSpPr/>
          <p:nvPr/>
        </p:nvCxnSpPr>
        <p:spPr>
          <a:xfrm>
            <a:off x="5580112" y="3081882"/>
            <a:ext cx="1584176" cy="641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AFF00365-CE59-FC26-7303-F425F12554BC}"/>
              </a:ext>
            </a:extLst>
          </p:cNvPr>
          <p:cNvSpPr txBox="1"/>
          <p:nvPr/>
        </p:nvSpPr>
        <p:spPr>
          <a:xfrm>
            <a:off x="5963217" y="3003798"/>
            <a:ext cx="999383" cy="288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it-IT" sz="900" dirty="0">
                <a:uFillTx/>
              </a:rPr>
              <a:t>0 è il tuo nuovo successore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4F9E9129-4116-B842-4F02-7B840177E54D}"/>
              </a:ext>
            </a:extLst>
          </p:cNvPr>
          <p:cNvSpPr txBox="1">
            <a:spLocks/>
          </p:cNvSpPr>
          <p:nvPr/>
        </p:nvSpPr>
        <p:spPr>
          <a:xfrm>
            <a:off x="7897633" y="3154290"/>
            <a:ext cx="431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</a:t>
            </a:r>
            <a:r>
              <a:rPr lang="it-IT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graphicFrame>
        <p:nvGraphicFramePr>
          <p:cNvPr id="35" name="Tabella 6">
            <a:extLst>
              <a:ext uri="{FF2B5EF4-FFF2-40B4-BE49-F238E27FC236}">
                <a16:creationId xmlns:a16="http://schemas.microsoft.com/office/drawing/2014/main" id="{0C12A7AF-471F-ADC5-512A-01434D5914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5680261"/>
              </p:ext>
            </p:extLst>
          </p:nvPr>
        </p:nvGraphicFramePr>
        <p:xfrm>
          <a:off x="8009387" y="3427270"/>
          <a:ext cx="882650" cy="108903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0955">
                  <a:extLst>
                    <a:ext uri="{9D8B030D-6E8A-4147-A177-3AD203B41FA5}">
                      <a16:colId xmlns:a16="http://schemas.microsoft.com/office/drawing/2014/main" val="4099738776"/>
                    </a:ext>
                  </a:extLst>
                </a:gridCol>
                <a:gridCol w="397156">
                  <a:extLst>
                    <a:ext uri="{9D8B030D-6E8A-4147-A177-3AD203B41FA5}">
                      <a16:colId xmlns:a16="http://schemas.microsoft.com/office/drawing/2014/main" val="1650863584"/>
                    </a:ext>
                  </a:extLst>
                </a:gridCol>
                <a:gridCol w="314539">
                  <a:extLst>
                    <a:ext uri="{9D8B030D-6E8A-4147-A177-3AD203B41FA5}">
                      <a16:colId xmlns:a16="http://schemas.microsoft.com/office/drawing/2014/main" val="3030538334"/>
                    </a:ext>
                  </a:extLst>
                </a:gridCol>
              </a:tblGrid>
              <a:tr h="351375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id+2</a:t>
                      </a:r>
                      <a:r>
                        <a:rPr lang="it-IT" sz="1000" baseline="30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 err="1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succ</a:t>
                      </a:r>
                      <a:endParaRPr lang="it-IT" sz="10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547960"/>
                  </a:ext>
                </a:extLst>
              </a:tr>
              <a:tr h="245888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0984803"/>
                  </a:ext>
                </a:extLst>
              </a:tr>
              <a:tr h="245888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4321363"/>
                  </a:ext>
                </a:extLst>
              </a:tr>
              <a:tr h="245888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424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847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27" grpId="0"/>
      <p:bldP spid="27" grpId="1"/>
    </p:bldLst>
  </p:timing>
</p:sld>
</file>

<file path=ppt/theme/theme1.xml><?xml version="1.0" encoding="utf-8"?>
<a:theme xmlns:a="http://schemas.openxmlformats.org/drawingml/2006/main" name="Personalizza struttura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1800" dirty="0" smtClean="0">
            <a:uFillTx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4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B9F1374-7AB0-4AF0-8528-8184D467857E}">
  <we:reference id="4b785c87-866c-4bad-85d8-5d1ae467ac9a" version="3.12.0.0" store="EXCatalog" storeType="EXCatalog"/>
  <we:alternateReferences>
    <we:reference id="WA104381909" version="3.12.0.0" store="it-IT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8283</TotalTime>
  <Words>942</Words>
  <Application>Microsoft Office PowerPoint</Application>
  <PresentationFormat>Presentazione su schermo (16:9)</PresentationFormat>
  <Paragraphs>350</Paragraphs>
  <Slides>14</Slides>
  <Notes>3</Notes>
  <HiddenSlides>2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Symbol</vt:lpstr>
      <vt:lpstr>Times New Roman</vt:lpstr>
      <vt:lpstr>Personalizza struttura</vt:lpstr>
      <vt:lpstr>1_Personalizza struttura</vt:lpstr>
      <vt:lpstr>Presentazione standard di PowerPoint</vt:lpstr>
      <vt:lpstr>Presentazione standard di PowerPoint</vt:lpstr>
      <vt:lpstr>Introduzione</vt:lpstr>
      <vt:lpstr>Componenti del sistema</vt:lpstr>
      <vt:lpstr>Server registry</vt:lpstr>
      <vt:lpstr>Nodo</vt:lpstr>
      <vt:lpstr>Finger Table</vt:lpstr>
      <vt:lpstr>Join</vt:lpstr>
      <vt:lpstr>Leave</vt:lpstr>
      <vt:lpstr>Ricerca</vt:lpstr>
      <vt:lpstr>Inserimento</vt:lpstr>
      <vt:lpstr>Cancellazione</vt:lpstr>
      <vt:lpstr>Conclusione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fulvi_f</dc:creator>
  <cp:lastModifiedBy>michele tosi</cp:lastModifiedBy>
  <cp:revision>401</cp:revision>
  <cp:lastPrinted>2023-06-03T16:49:45Z</cp:lastPrinted>
  <dcterms:created xsi:type="dcterms:W3CDTF">2013-04-02T13:36:43Z</dcterms:created>
  <dcterms:modified xsi:type="dcterms:W3CDTF">2023-10-09T14:51:44Z</dcterms:modified>
</cp:coreProperties>
</file>